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13"/>
  </p:notesMasterIdLst>
  <p:sldIdLst>
    <p:sldId id="256" r:id="rId2"/>
    <p:sldId id="294" r:id="rId3"/>
    <p:sldId id="291" r:id="rId4"/>
    <p:sldId id="275" r:id="rId5"/>
    <p:sldId id="277" r:id="rId6"/>
    <p:sldId id="274" r:id="rId7"/>
    <p:sldId id="264" r:id="rId8"/>
    <p:sldId id="290" r:id="rId9"/>
    <p:sldId id="282" r:id="rId10"/>
    <p:sldId id="288" r:id="rId11"/>
    <p:sldId id="285" r:id="rId12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00FF"/>
    <a:srgbClr val="FF0000"/>
    <a:srgbClr val="000000"/>
    <a:srgbClr val="20FFFF"/>
    <a:srgbClr val="50FF50"/>
    <a:srgbClr val="996633"/>
    <a:srgbClr val="B99673"/>
    <a:srgbClr val="FF7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2" autoAdjust="0"/>
    <p:restoredTop sz="92090" autoAdjust="0"/>
  </p:normalViewPr>
  <p:slideViewPr>
    <p:cSldViewPr snapToGrid="0">
      <p:cViewPr varScale="1">
        <p:scale>
          <a:sx n="148" d="100"/>
          <a:sy n="148" d="100"/>
        </p:scale>
        <p:origin x="23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47E72-CD26-4A2F-8500-25747776192C}" type="datetimeFigureOut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1612F-8A19-4F78-BC35-A5BB82665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85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1612F-8A19-4F78-BC35-A5BB8266567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354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1236" y="2232071"/>
            <a:ext cx="6380312" cy="1350117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rgbClr val="E52B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70982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HGMaruGothicMPRO" charset="-128"/>
                <a:cs typeface="Lucida Sans" panose="020B0602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07AE6-4230-4A21-930C-C2BDC74317EE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575342"/>
            <a:ext cx="2057400" cy="365125"/>
          </a:xfrm>
        </p:spPr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1 つの角を切り取った四角形 12"/>
          <p:cNvSpPr/>
          <p:nvPr/>
        </p:nvSpPr>
        <p:spPr>
          <a:xfrm flipH="1" flipV="1">
            <a:off x="5092702" y="1946"/>
            <a:ext cx="4051298" cy="446627"/>
          </a:xfrm>
          <a:prstGeom prst="snip1Rect">
            <a:avLst>
              <a:gd name="adj" fmla="val 50000"/>
            </a:avLst>
          </a:prstGeom>
          <a:solidFill>
            <a:srgbClr val="E52B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直線コネクタ 6"/>
          <p:cNvCxnSpPr/>
          <p:nvPr/>
        </p:nvCxnSpPr>
        <p:spPr>
          <a:xfrm>
            <a:off x="276917" y="6617627"/>
            <a:ext cx="8590175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5092701" y="33244"/>
            <a:ext cx="4051300" cy="3399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63423" tIns="31156" rIns="63423" bIns="31156">
            <a:prstTxWarp prst="textNoShape">
              <a:avLst/>
            </a:prstTxWarp>
            <a:spAutoFit/>
          </a:bodyPr>
          <a:lstStyle/>
          <a:p>
            <a:pPr algn="ctr" defTabSz="686957"/>
            <a:r>
              <a:rPr lang="en-US" altLang="ja-JP" sz="1800" b="0" i="1" dirty="0">
                <a:solidFill>
                  <a:schemeClr val="bg1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altLang="en-US" sz="1800" b="0" i="1" dirty="0">
              <a:solidFill>
                <a:schemeClr val="bg1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64" y="1993584"/>
            <a:ext cx="1996472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つの角を切り取った四角形 12"/>
          <p:cNvSpPr/>
          <p:nvPr/>
        </p:nvSpPr>
        <p:spPr>
          <a:xfrm flipV="1">
            <a:off x="0" y="-3"/>
            <a:ext cx="9143999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334560"/>
            <a:ext cx="78867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865296"/>
            <a:ext cx="2057400" cy="365125"/>
          </a:xfrm>
        </p:spPr>
        <p:txBody>
          <a:bodyPr/>
          <a:lstStyle/>
          <a:p>
            <a:fld id="{D2A58338-9A03-420A-91AA-3455E6357F90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865296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61425" y="6572999"/>
            <a:ext cx="2057400" cy="365125"/>
          </a:xfrm>
        </p:spPr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線コネクタ 6"/>
          <p:cNvCxnSpPr/>
          <p:nvPr/>
        </p:nvCxnSpPr>
        <p:spPr>
          <a:xfrm>
            <a:off x="276918" y="6617629"/>
            <a:ext cx="8590175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3722"/>
            <a:ext cx="1946633" cy="530381"/>
          </a:xfrm>
          <a:prstGeom prst="rect">
            <a:avLst/>
          </a:prstGeom>
        </p:spPr>
      </p:pic>
      <p:sp>
        <p:nvSpPr>
          <p:cNvPr id="15" name="Rectangle 30"/>
          <p:cNvSpPr>
            <a:spLocks noChangeArrowheads="1"/>
          </p:cNvSpPr>
          <p:nvPr/>
        </p:nvSpPr>
        <p:spPr bwMode="auto">
          <a:xfrm>
            <a:off x="6009473" y="6507976"/>
            <a:ext cx="2505877" cy="2475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63423" tIns="31156" rIns="63423" bIns="31156">
            <a:prstTxWarp prst="textNoShape">
              <a:avLst/>
            </a:prstTxWarp>
            <a:spAutoFit/>
          </a:bodyPr>
          <a:lstStyle/>
          <a:p>
            <a:pPr algn="ctr" defTabSz="686957"/>
            <a:r>
              <a:rPr lang="en-US" altLang="ja-JP" sz="12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altLang="en-US" sz="12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" y="-5664"/>
            <a:ext cx="7886700" cy="76199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85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19662"/>
            <a:ext cx="38862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19662"/>
            <a:ext cx="38862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750404"/>
            <a:ext cx="2057400" cy="365125"/>
          </a:xfrm>
        </p:spPr>
        <p:txBody>
          <a:bodyPr/>
          <a:lstStyle/>
          <a:p>
            <a:fld id="{4A08B0DB-5AEE-46A9-BC58-B9F34E9E6DE9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5750404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572999"/>
            <a:ext cx="2057400" cy="365125"/>
          </a:xfrm>
        </p:spPr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線コネクタ 6"/>
          <p:cNvCxnSpPr/>
          <p:nvPr/>
        </p:nvCxnSpPr>
        <p:spPr>
          <a:xfrm>
            <a:off x="276918" y="6617629"/>
            <a:ext cx="8590175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3722"/>
            <a:ext cx="1946633" cy="530381"/>
          </a:xfrm>
          <a:prstGeom prst="rect">
            <a:avLst/>
          </a:prstGeom>
        </p:spPr>
      </p:pic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6009473" y="6507976"/>
            <a:ext cx="2505877" cy="2475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63423" tIns="31156" rIns="63423" bIns="31156">
            <a:prstTxWarp prst="textNoShape">
              <a:avLst/>
            </a:prstTxWarp>
            <a:spAutoFit/>
          </a:bodyPr>
          <a:lstStyle/>
          <a:p>
            <a:pPr algn="ctr" defTabSz="686957"/>
            <a:r>
              <a:rPr lang="en-US" altLang="ja-JP" sz="12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altLang="en-US" sz="12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sp>
        <p:nvSpPr>
          <p:cNvPr id="17" name="1 つの角を切り取った四角形 12"/>
          <p:cNvSpPr/>
          <p:nvPr/>
        </p:nvSpPr>
        <p:spPr>
          <a:xfrm flipV="1">
            <a:off x="0" y="-9"/>
            <a:ext cx="9143999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" y="-2"/>
            <a:ext cx="7886700" cy="76199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908607"/>
            <a:ext cx="2057400" cy="365125"/>
          </a:xfrm>
        </p:spPr>
        <p:txBody>
          <a:bodyPr/>
          <a:lstStyle/>
          <a:p>
            <a:fld id="{B1F3BA7B-32AC-46C6-90A7-627521346576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5908607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86600" y="6572999"/>
            <a:ext cx="2057400" cy="365125"/>
          </a:xfrm>
        </p:spPr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直線コネクタ 6"/>
          <p:cNvCxnSpPr/>
          <p:nvPr/>
        </p:nvCxnSpPr>
        <p:spPr>
          <a:xfrm>
            <a:off x="276918" y="6617629"/>
            <a:ext cx="8590175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3722"/>
            <a:ext cx="1946633" cy="530381"/>
          </a:xfrm>
          <a:prstGeom prst="rect">
            <a:avLst/>
          </a:prstGeom>
        </p:spPr>
      </p:pic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6009473" y="6507976"/>
            <a:ext cx="2505877" cy="2475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63423" tIns="31156" rIns="63423" bIns="31156">
            <a:prstTxWarp prst="textNoShape">
              <a:avLst/>
            </a:prstTxWarp>
            <a:spAutoFit/>
          </a:bodyPr>
          <a:lstStyle/>
          <a:p>
            <a:pPr algn="ctr" defTabSz="686957"/>
            <a:r>
              <a:rPr lang="en-US" altLang="ja-JP" sz="12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altLang="en-US" sz="12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sp>
        <p:nvSpPr>
          <p:cNvPr id="10" name="1 つの角を切り取った四角形 12"/>
          <p:cNvSpPr/>
          <p:nvPr/>
        </p:nvSpPr>
        <p:spPr>
          <a:xfrm flipV="1">
            <a:off x="0" y="-3"/>
            <a:ext cx="9143999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-2"/>
            <a:ext cx="7886700" cy="76199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917" y="1404493"/>
            <a:ext cx="78867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  <a:ea typeface="HGMaruGothicMPRO" panose="020F0600000000000000" pitchFamily="34" charset="-128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E898F-D8DD-4293-AB1B-E4F2D1C653F3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線コネクタ 6"/>
          <p:cNvCxnSpPr/>
          <p:nvPr/>
        </p:nvCxnSpPr>
        <p:spPr>
          <a:xfrm>
            <a:off x="276918" y="6617629"/>
            <a:ext cx="8590175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6009473" y="6507976"/>
            <a:ext cx="2505877" cy="2475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63423" tIns="31156" rIns="63423" bIns="31156">
            <a:prstTxWarp prst="textNoShape">
              <a:avLst/>
            </a:prstTxWarp>
            <a:spAutoFit/>
          </a:bodyPr>
          <a:lstStyle/>
          <a:p>
            <a:pPr algn="ctr" defTabSz="686957"/>
            <a:r>
              <a:rPr lang="en-US" altLang="ja-JP" sz="12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altLang="en-US" sz="12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pic>
        <p:nvPicPr>
          <p:cNvPr id="12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6273722"/>
            <a:ext cx="1946633" cy="530381"/>
          </a:xfrm>
          <a:prstGeom prst="rect">
            <a:avLst/>
          </a:prstGeom>
        </p:spPr>
      </p:pic>
      <p:sp>
        <p:nvSpPr>
          <p:cNvPr id="13" name="1 つの角を切り取った四角形 12"/>
          <p:cNvSpPr/>
          <p:nvPr/>
        </p:nvSpPr>
        <p:spPr>
          <a:xfrm flipV="1">
            <a:off x="0" y="-3"/>
            <a:ext cx="9143999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-11249"/>
            <a:ext cx="7886700" cy="76199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4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52AE6F-62FE-4E7D-BE3C-C46CF03B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2FDD75-AB21-4FE7-AA40-1A6665FEF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176EBA-BD1B-428C-8733-09877668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829E-9D45-4AD6-B4F3-DE36F54AD1F1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A37458-9159-4812-993F-8455FCF33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275834-70C8-4894-8AE2-BEC1B4F5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828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7003D-7276-422C-A905-48802F7DC733}" type="datetime1">
              <a:rPr lang="zh-CN" altLang="en-US" smtClean="0"/>
              <a:t>2022/10/31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348D7-986E-42B2-AE7E-0B01ACDF2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40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ucida Sans" panose="020B0602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8" Type="http://schemas.openxmlformats.org/officeDocument/2006/relationships/image" Target="../media/image260.png"/><Relationship Id="rId3" Type="http://schemas.openxmlformats.org/officeDocument/2006/relationships/image" Target="../media/image190.png"/><Relationship Id="rId21" Type="http://schemas.openxmlformats.org/officeDocument/2006/relationships/image" Target="../media/image33.svg"/><Relationship Id="rId7" Type="http://schemas.openxmlformats.org/officeDocument/2006/relationships/image" Target="../media/image27.png"/><Relationship Id="rId12" Type="http://schemas.openxmlformats.org/officeDocument/2006/relationships/image" Target="../media/image26.png"/><Relationship Id="rId2" Type="http://schemas.openxmlformats.org/officeDocument/2006/relationships/image" Target="../media/image23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19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22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emf"/><Relationship Id="rId3" Type="http://schemas.openxmlformats.org/officeDocument/2006/relationships/image" Target="../media/image35.png"/><Relationship Id="rId7" Type="http://schemas.openxmlformats.org/officeDocument/2006/relationships/image" Target="../media/image38.emf"/><Relationship Id="rId12" Type="http://schemas.openxmlformats.org/officeDocument/2006/relationships/image" Target="../media/image41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5" Type="http://schemas.openxmlformats.org/officeDocument/2006/relationships/image" Target="../media/image44.emf"/><Relationship Id="rId10" Type="http://schemas.openxmlformats.org/officeDocument/2006/relationships/image" Target="../media/image39.png"/><Relationship Id="rId4" Type="http://schemas.openxmlformats.org/officeDocument/2006/relationships/image" Target="../media/image34.emf"/><Relationship Id="rId9" Type="http://schemas.openxmlformats.org/officeDocument/2006/relationships/image" Target="NULL"/><Relationship Id="rId14" Type="http://schemas.openxmlformats.org/officeDocument/2006/relationships/image" Target="../media/image43.emf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0.png"/><Relationship Id="rId3" Type="http://schemas.openxmlformats.org/officeDocument/2006/relationships/image" Target="../media/image25.png"/><Relationship Id="rId21" Type="http://schemas.openxmlformats.org/officeDocument/2006/relationships/image" Target="../media/image47.png"/><Relationship Id="rId17" Type="http://schemas.openxmlformats.org/officeDocument/2006/relationships/image" Target="../media/image33.svg"/><Relationship Id="rId25" Type="http://schemas.openxmlformats.org/officeDocument/2006/relationships/image" Target="../media/image48.emf"/><Relationship Id="rId2" Type="http://schemas.openxmlformats.org/officeDocument/2006/relationships/image" Target="../media/image46.png"/><Relationship Id="rId16" Type="http://schemas.openxmlformats.org/officeDocument/2006/relationships/image" Target="../media/image3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49.png"/><Relationship Id="rId5" Type="http://schemas.openxmlformats.org/officeDocument/2006/relationships/image" Target="../media/image27.png"/><Relationship Id="rId15" Type="http://schemas.openxmlformats.org/officeDocument/2006/relationships/image" Target="../media/image45.emf"/><Relationship Id="rId23" Type="http://schemas.openxmlformats.org/officeDocument/2006/relationships/image" Target="../media/image470.png"/><Relationship Id="rId19" Type="http://schemas.openxmlformats.org/officeDocument/2006/relationships/image" Target="../media/image45.png"/><Relationship Id="rId4" Type="http://schemas.openxmlformats.org/officeDocument/2006/relationships/image" Target="../media/image26.svg"/><Relationship Id="rId14" Type="http://schemas.openxmlformats.org/officeDocument/2006/relationships/image" Target="../media/image52.png"/><Relationship Id="rId22" Type="http://schemas.openxmlformats.org/officeDocument/2006/relationships/image" Target="../media/image4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13" Type="http://schemas.openxmlformats.org/officeDocument/2006/relationships/image" Target="../media/image60.png"/><Relationship Id="rId18" Type="http://schemas.openxmlformats.org/officeDocument/2006/relationships/image" Target="../media/image64.png"/><Relationship Id="rId3" Type="http://schemas.openxmlformats.org/officeDocument/2006/relationships/image" Target="../media/image58.png"/><Relationship Id="rId21" Type="http://schemas.openxmlformats.org/officeDocument/2006/relationships/image" Target="../media/image67.png"/><Relationship Id="rId7" Type="http://schemas.openxmlformats.org/officeDocument/2006/relationships/image" Target="../media/image54.png"/><Relationship Id="rId12" Type="http://schemas.openxmlformats.org/officeDocument/2006/relationships/image" Target="../media/image57.png"/><Relationship Id="rId17" Type="http://schemas.openxmlformats.org/officeDocument/2006/relationships/image" Target="../media/image27.png"/><Relationship Id="rId2" Type="http://schemas.openxmlformats.org/officeDocument/2006/relationships/image" Target="../media/image51.emf"/><Relationship Id="rId16" Type="http://schemas.openxmlformats.org/officeDocument/2006/relationships/image" Target="../media/image63.sv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emf"/><Relationship Id="rId11" Type="http://schemas.openxmlformats.org/officeDocument/2006/relationships/image" Target="../media/image56.png"/><Relationship Id="rId5" Type="http://schemas.openxmlformats.org/officeDocument/2006/relationships/image" Target="../media/image53.png"/><Relationship Id="rId15" Type="http://schemas.openxmlformats.org/officeDocument/2006/relationships/image" Target="../media/image62.png"/><Relationship Id="rId10" Type="http://schemas.openxmlformats.org/officeDocument/2006/relationships/image" Target="../media/image37.png"/><Relationship Id="rId19" Type="http://schemas.openxmlformats.org/officeDocument/2006/relationships/image" Target="../media/image65.svg"/><Relationship Id="rId4" Type="http://schemas.openxmlformats.org/officeDocument/2006/relationships/image" Target="../media/image59.png"/><Relationship Id="rId9" Type="http://schemas.openxmlformats.org/officeDocument/2006/relationships/image" Target="../media/image36.png"/><Relationship Id="rId1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1ED1C92-BC84-4FEB-BB79-6D2913403081}"/>
              </a:ext>
            </a:extLst>
          </p:cNvPr>
          <p:cNvSpPr txBox="1"/>
          <p:nvPr/>
        </p:nvSpPr>
        <p:spPr>
          <a:xfrm>
            <a:off x="2023671" y="2443238"/>
            <a:ext cx="65507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Investigation of EBW current drive in open magnetic flux surface using flux loop with HFS injection in QUEST 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2E7609A-A836-426E-96CE-EDD2B12F51F2}"/>
              </a:ext>
            </a:extLst>
          </p:cNvPr>
          <p:cNvSpPr txBox="1"/>
          <p:nvPr/>
        </p:nvSpPr>
        <p:spPr>
          <a:xfrm>
            <a:off x="1929981" y="3801922"/>
            <a:ext cx="686175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 ZHOU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Junyao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a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HANADA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Kazuaki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KOJIMA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Shinichiro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c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KONO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Kaori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</a:t>
            </a:r>
            <a:r>
              <a:rPr lang="ja-JP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IDO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Takeshi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EJIRI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Akira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d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ONCHI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Takumi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SEKIYA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Izumi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KURODA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Kengoh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YUE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Qilin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a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</a:t>
            </a:r>
            <a:endParaRPr lang="zh-CN" altLang="zh-CN" sz="1400" dirty="0">
              <a:solidFill>
                <a:srgbClr val="000000"/>
              </a:solidFill>
              <a:effectLst/>
              <a:latin typeface="Palatino"/>
              <a:ea typeface="ＭＳ 明朝" panose="02020609040205080304" pitchFamily="17" charset="-128"/>
              <a:cs typeface="Palatino"/>
            </a:endParaRPr>
          </a:p>
          <a:p>
            <a:pPr algn="ctr"/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IDEI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Hiroshi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NAGASHIMA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Yoshihiko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IKEZOE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Ryuya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HASEGAWA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Makoto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HIGASHIJIMA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Aki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SHIMABUKURO </a:t>
            </a:r>
            <a:r>
              <a:rPr lang="en-US" altLang="zh-CN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Shun</a:t>
            </a:r>
            <a:r>
              <a:rPr lang="en-US" altLang="zh-CN" sz="1400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endParaRPr lang="zh-CN" altLang="zh-CN" sz="1400" dirty="0">
              <a:solidFill>
                <a:srgbClr val="000000"/>
              </a:solidFill>
              <a:effectLst/>
              <a:latin typeface="Palatino"/>
              <a:ea typeface="ＭＳ 明朝" panose="02020609040205080304" pitchFamily="17" charset="-128"/>
              <a:cs typeface="Palatino"/>
            </a:endParaRPr>
          </a:p>
          <a:p>
            <a:pPr algn="ctr"/>
            <a:r>
              <a:rPr lang="en-US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 </a:t>
            </a:r>
            <a:endParaRPr lang="zh-CN" altLang="zh-CN" sz="1400" dirty="0">
              <a:solidFill>
                <a:srgbClr val="000000"/>
              </a:solidFill>
              <a:effectLst/>
              <a:latin typeface="Palatino"/>
              <a:ea typeface="ＭＳ 明朝" panose="02020609040205080304" pitchFamily="17" charset="-128"/>
              <a:cs typeface="Palatino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B32CC0-19AE-4E38-8D35-6EDE546F80D3}"/>
              </a:ext>
            </a:extLst>
          </p:cNvPr>
          <p:cNvSpPr txBox="1"/>
          <p:nvPr/>
        </p:nvSpPr>
        <p:spPr>
          <a:xfrm>
            <a:off x="1786457" y="4679085"/>
            <a:ext cx="7148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 </a:t>
            </a:r>
            <a:endParaRPr lang="zh-CN" altLang="zh-CN" sz="1600" dirty="0">
              <a:solidFill>
                <a:srgbClr val="000000"/>
              </a:solidFill>
              <a:effectLst/>
              <a:latin typeface="Palatino"/>
              <a:ea typeface="ＭＳ 明朝" panose="02020609040205080304" pitchFamily="17" charset="-128"/>
              <a:cs typeface="Palatino"/>
            </a:endParaRPr>
          </a:p>
          <a:p>
            <a:pPr algn="ctr"/>
            <a:r>
              <a:rPr lang="en-US" altLang="zh-CN" sz="1600" i="1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a</a:t>
            </a:r>
            <a:r>
              <a:rPr lang="en-US" altLang="zh-CN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IGSES</a:t>
            </a:r>
            <a:r>
              <a:rPr lang="en-US" altLang="zh-CN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Kyushu University, </a:t>
            </a:r>
            <a:r>
              <a:rPr lang="en-US" altLang="zh-CN" sz="1600" i="1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b</a:t>
            </a:r>
            <a:r>
              <a:rPr lang="en-US" altLang="zh-CN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RIAM</a:t>
            </a:r>
            <a:r>
              <a:rPr lang="en-US" altLang="zh-CN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Kyushu University, </a:t>
            </a:r>
            <a:r>
              <a:rPr lang="en-US" altLang="zh-CN" sz="1600" i="1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c</a:t>
            </a:r>
            <a:r>
              <a:rPr lang="en-US" altLang="zh-CN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QST</a:t>
            </a:r>
            <a:r>
              <a:rPr lang="en-US" altLang="zh-CN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</a:t>
            </a:r>
            <a:r>
              <a:rPr lang="en-US" altLang="zh-CN" sz="1600" i="1" baseline="30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d</a:t>
            </a:r>
            <a:r>
              <a:rPr lang="en-US" altLang="zh-CN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GSFS</a:t>
            </a:r>
            <a:r>
              <a:rPr lang="en-US" altLang="zh-CN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Palatino"/>
              </a:rPr>
              <a:t>, The University of Tokyo</a:t>
            </a:r>
            <a:endParaRPr lang="zh-CN" altLang="zh-CN" sz="1600" dirty="0">
              <a:solidFill>
                <a:srgbClr val="000000"/>
              </a:solidFill>
              <a:effectLst/>
              <a:latin typeface="Palatino"/>
              <a:ea typeface="ＭＳ 明朝" panose="02020609040205080304" pitchFamily="17" charset="-128"/>
              <a:cs typeface="Palatino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10485B-AFC0-4005-8DA0-E6E3EC6C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30236" y="6575342"/>
            <a:ext cx="2057400" cy="365125"/>
          </a:xfrm>
        </p:spPr>
        <p:txBody>
          <a:bodyPr/>
          <a:lstStyle/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t>1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6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3C4C7A89-099D-459A-8C03-146BAD3B9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428"/>
          <a:stretch/>
        </p:blipFill>
        <p:spPr>
          <a:xfrm>
            <a:off x="4745438" y="943887"/>
            <a:ext cx="2087620" cy="185644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1FE4F24-06D6-48C7-A3EB-0E88B2F3BA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428"/>
          <a:stretch/>
        </p:blipFill>
        <p:spPr>
          <a:xfrm>
            <a:off x="2657818" y="830784"/>
            <a:ext cx="2087620" cy="187394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2E61AC-FA9D-4A3E-ADA3-61E9CB575C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998"/>
          <a:stretch/>
        </p:blipFill>
        <p:spPr>
          <a:xfrm>
            <a:off x="133900" y="788633"/>
            <a:ext cx="2443803" cy="2022792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CFC250D-CEDE-4506-B72C-CEB181A5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64"/>
            <a:ext cx="8801099" cy="76199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Review of X-B mode conversion experiments 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89D4364-E84F-4C79-86E9-B54F9FA44D52}"/>
              </a:ext>
            </a:extLst>
          </p:cNvPr>
          <p:cNvSpPr txBox="1"/>
          <p:nvPr/>
        </p:nvSpPr>
        <p:spPr>
          <a:xfrm>
            <a:off x="0" y="2671488"/>
            <a:ext cx="8776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Non-inductive current was driven by EBW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current was started up, and the p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erpendicularly injected X-mode wave showed the most efficient EBWH/EBWCD.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531EA54-6DC9-4F55-8FD1-73FBA5B8DA82}"/>
              </a:ext>
            </a:extLst>
          </p:cNvPr>
          <p:cNvSpPr txBox="1"/>
          <p:nvPr/>
        </p:nvSpPr>
        <p:spPr>
          <a:xfrm>
            <a:off x="-1953720" y="1009019"/>
            <a:ext cx="1872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https://doi.org/10.1103/PhysRevLett.89.265005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3E40CB0-1200-4210-9319-E5C4D1DFBAF1}"/>
              </a:ext>
            </a:extLst>
          </p:cNvPr>
          <p:cNvGrpSpPr/>
          <p:nvPr/>
        </p:nvGrpSpPr>
        <p:grpSpPr>
          <a:xfrm>
            <a:off x="133900" y="6755567"/>
            <a:ext cx="8575760" cy="1206638"/>
            <a:chOff x="80991" y="4754142"/>
            <a:chExt cx="7462809" cy="1206638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053C152-070A-47D1-83CA-54E964A58691}"/>
                </a:ext>
              </a:extLst>
            </p:cNvPr>
            <p:cNvSpPr txBox="1"/>
            <p:nvPr/>
          </p:nvSpPr>
          <p:spPr>
            <a:xfrm>
              <a:off x="80991" y="4754142"/>
              <a:ext cx="74628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Reflection mirror was installed on center stack to reflect the X-mode wave from LFS. 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3054FD4-6C4F-41C9-B34D-23A9FAB95841}"/>
                </a:ext>
              </a:extLst>
            </p:cNvPr>
            <p:cNvSpPr txBox="1"/>
            <p:nvPr/>
          </p:nvSpPr>
          <p:spPr>
            <a:xfrm>
              <a:off x="80991" y="5037450"/>
              <a:ext cx="55900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 purity of reflected X-mode wave is difficult to confirm.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Installing antenna on the HFS is quite difficult.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F4D7B90-B214-48CA-9673-666F56392C60}"/>
              </a:ext>
            </a:extLst>
          </p:cNvPr>
          <p:cNvGrpSpPr/>
          <p:nvPr/>
        </p:nvGrpSpPr>
        <p:grpSpPr>
          <a:xfrm>
            <a:off x="133900" y="7583040"/>
            <a:ext cx="5276299" cy="869146"/>
            <a:chOff x="80992" y="5583608"/>
            <a:chExt cx="4833908" cy="86914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9CC5435-AFEF-44BF-8CC2-7A2938A45473}"/>
                </a:ext>
              </a:extLst>
            </p:cNvPr>
            <p:cNvSpPr txBox="1"/>
            <p:nvPr/>
          </p:nvSpPr>
          <p:spPr>
            <a:xfrm>
              <a:off x="80992" y="5583608"/>
              <a:ext cx="30322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8.2GHz RF system in QUEST.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A027B77A-E913-4857-B362-D6A32D56594E}"/>
                </a:ext>
              </a:extLst>
            </p:cNvPr>
            <p:cNvSpPr txBox="1"/>
            <p:nvPr/>
          </p:nvSpPr>
          <p:spPr>
            <a:xfrm>
              <a:off x="80992" y="5806423"/>
              <a:ext cx="48339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 larger reflection mirror is necessary.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HFS injection system is possible.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灯片编号占位符 3">
            <a:extLst>
              <a:ext uri="{FF2B5EF4-FFF2-40B4-BE49-F238E27FC236}">
                <a16:creationId xmlns:a16="http://schemas.microsoft.com/office/drawing/2014/main" id="{51F1C0F8-55AA-4E44-9C8F-597B541D50B8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2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328EFFF-672B-4630-9ECC-A9E4DF38BDA0}"/>
              </a:ext>
            </a:extLst>
          </p:cNvPr>
          <p:cNvSpPr txBox="1"/>
          <p:nvPr/>
        </p:nvSpPr>
        <p:spPr>
          <a:xfrm>
            <a:off x="6777952" y="815628"/>
            <a:ext cx="1998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COMPASS-D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2F2EE0-B3F8-4813-9B92-96A9A076660F}"/>
              </a:ext>
            </a:extLst>
          </p:cNvPr>
          <p:cNvSpPr txBox="1"/>
          <p:nvPr/>
        </p:nvSpPr>
        <p:spPr>
          <a:xfrm>
            <a:off x="7117394" y="1158467"/>
            <a:ext cx="16587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Shevchenko V, 2002, PRL 89(26): 265005.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ABCDCFC-C585-478A-8066-42EB8C544D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4429"/>
          <a:stretch/>
        </p:blipFill>
        <p:spPr>
          <a:xfrm>
            <a:off x="292853" y="3275818"/>
            <a:ext cx="1811503" cy="19248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F1FAE16-BF79-475F-B6D8-8252668D71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3891"/>
          <a:stretch/>
        </p:blipFill>
        <p:spPr>
          <a:xfrm>
            <a:off x="2249895" y="3252627"/>
            <a:ext cx="1977082" cy="19232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4A953B3-49EE-479B-8F8E-FBCC96F2E0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4251" y="3334477"/>
            <a:ext cx="2087621" cy="1759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9DDC538-3D01-41B1-91AB-C82060D7A655}"/>
                  </a:ext>
                </a:extLst>
              </p:cNvPr>
              <p:cNvSpPr txBox="1"/>
              <p:nvPr/>
            </p:nvSpPr>
            <p:spPr>
              <a:xfrm>
                <a:off x="39196" y="5045419"/>
                <a:ext cx="9104804" cy="1520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EBW assisted plasma current start-up was demonstrated for the first time in a tokamak.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17kA non-inductive plasma current was obtained by a 100kW RF power injected, and 33kA plasma current was achieved with </a:t>
                </a:r>
                <a:r>
                  <a:rPr lang="en-US" altLang="zh-CN" sz="1800" b="0" u="none" strike="noStrike" baseline="0" dirty="0">
                    <a:latin typeface="Times-Roman"/>
                  </a:rPr>
                  <a:t>optimized vertical field ramps.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Plasma current driven by EBW was proved according to the anti-phase response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the vertical modulation of plasma mid-plane by changing PF coil 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  <m: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during RF injection.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9DDC538-3D01-41B1-91AB-C82060D7A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6" y="5045419"/>
                <a:ext cx="9104804" cy="1520160"/>
              </a:xfrm>
              <a:prstGeom prst="rect">
                <a:avLst/>
              </a:prstGeom>
              <a:blipFill>
                <a:blip r:embed="rId8"/>
                <a:stretch>
                  <a:fillRect l="-402" t="-2410" b="-4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文本框 38">
            <a:extLst>
              <a:ext uri="{FF2B5EF4-FFF2-40B4-BE49-F238E27FC236}">
                <a16:creationId xmlns:a16="http://schemas.microsoft.com/office/drawing/2014/main" id="{ACA99764-7C26-4C3D-9DF5-B87308AB2F0C}"/>
              </a:ext>
            </a:extLst>
          </p:cNvPr>
          <p:cNvSpPr txBox="1"/>
          <p:nvPr/>
        </p:nvSpPr>
        <p:spPr>
          <a:xfrm>
            <a:off x="6777952" y="3297989"/>
            <a:ext cx="19981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86A1841-BE71-465E-91BB-AFD8BF73E564}"/>
              </a:ext>
            </a:extLst>
          </p:cNvPr>
          <p:cNvSpPr txBox="1"/>
          <p:nvPr/>
        </p:nvSpPr>
        <p:spPr>
          <a:xfrm>
            <a:off x="7117394" y="4110458"/>
            <a:ext cx="19183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Shevchenko V F, 2015, EDP Sciences 87: 02007.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F87D1B1-817C-459A-B0A6-84C3B15BCD7B}"/>
              </a:ext>
            </a:extLst>
          </p:cNvPr>
          <p:cNvSpPr txBox="1"/>
          <p:nvPr/>
        </p:nvSpPr>
        <p:spPr>
          <a:xfrm>
            <a:off x="7117394" y="3709730"/>
            <a:ext cx="17204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Shevchenko V F, 2010, NF 50(2): 022004.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9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F95A6EEE-9071-4FD6-AC44-25937A61E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040" y="4775290"/>
            <a:ext cx="2163191" cy="1445309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4CFC250D-CEDE-4506-B72C-CEB181A5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HFS injection system in QUEST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7" name="テキスト ボックス 253">
                <a:extLst>
                  <a:ext uri="{FF2B5EF4-FFF2-40B4-BE49-F238E27FC236}">
                    <a16:creationId xmlns:a16="http://schemas.microsoft.com/office/drawing/2014/main" id="{E0E6115A-19BA-4B4E-BFA0-0EB39330EC7D}"/>
                  </a:ext>
                </a:extLst>
              </p:cNvPr>
              <p:cNvSpPr txBox="1"/>
              <p:nvPr/>
            </p:nvSpPr>
            <p:spPr>
              <a:xfrm>
                <a:off x="-8093" y="805293"/>
                <a:ext cx="3651907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Two klystron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25kW power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utput each were employed.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ja-JP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</m:t>
                    </m:r>
                    <m:sSub>
                      <m:sSubPr>
                        <m:ctrlP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F</m:t>
                        </m:r>
                      </m:e>
                      <m:sub>
                        <m: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gas was filled in waveguide to avoid arcing on ECRL.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Incident 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antennas were located 0.17m above the equatorial plane.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Tungsten covers were used to protect the antenna from plasma.</a:t>
                </a:r>
                <a:endParaRPr kumimoji="1" lang="en-US" altLang="ja-JP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PF1-7 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PF2-6 were employed to make a vertical magnetic field,</a:t>
                </a:r>
                <a:r>
                  <a:rPr kumimoji="1" lang="en-US" altLang="ja-JP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</m:oMath>
                </a14:m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with n-index &gt;0.3.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HCU and HCL co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ils were used to adjust horizontal magnetic field,</a:t>
                </a:r>
                <a:r>
                  <a:rPr kumimoji="1" lang="en-US" altLang="ja-JP" b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to eliminate the error field and shift plasma in vertical direction.</a:t>
                </a:r>
                <a:endParaRPr kumimoji="1" lang="en-US" altLang="ja-JP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7" name="テキスト ボックス 253">
                <a:extLst>
                  <a:ext uri="{FF2B5EF4-FFF2-40B4-BE49-F238E27FC236}">
                    <a16:creationId xmlns:a16="http://schemas.microsoft.com/office/drawing/2014/main" id="{E0E6115A-19BA-4B4E-BFA0-0EB39330E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93" y="805293"/>
                <a:ext cx="3651907" cy="4524315"/>
              </a:xfrm>
              <a:prstGeom prst="rect">
                <a:avLst/>
              </a:prstGeom>
              <a:blipFill>
                <a:blip r:embed="rId3"/>
                <a:stretch>
                  <a:fillRect l="-1169" t="-674" r="-1336" b="-12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3" name="灯片编号占位符 3">
            <a:extLst>
              <a:ext uri="{FF2B5EF4-FFF2-40B4-BE49-F238E27FC236}">
                <a16:creationId xmlns:a16="http://schemas.microsoft.com/office/drawing/2014/main" id="{FE523ADD-99B7-4FBC-A559-3302F36EE149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3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pic>
        <p:nvPicPr>
          <p:cNvPr id="183" name="图片 182">
            <a:extLst>
              <a:ext uri="{FF2B5EF4-FFF2-40B4-BE49-F238E27FC236}">
                <a16:creationId xmlns:a16="http://schemas.microsoft.com/office/drawing/2014/main" id="{11BD05FE-5FAE-45BA-8066-A84673552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040" y="929457"/>
            <a:ext cx="4326706" cy="377765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61B34E9-E0BB-4ED6-8A99-E88773FFF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393" y="4482533"/>
            <a:ext cx="2609787" cy="2030824"/>
          </a:xfrm>
          <a:prstGeom prst="rect">
            <a:avLst/>
          </a:prstGeom>
        </p:spPr>
      </p:pic>
      <p:sp>
        <p:nvSpPr>
          <p:cNvPr id="197" name="文本框 196">
            <a:extLst>
              <a:ext uri="{FF2B5EF4-FFF2-40B4-BE49-F238E27FC236}">
                <a16:creationId xmlns:a16="http://schemas.microsoft.com/office/drawing/2014/main" id="{9E05B185-4B66-4606-84A8-2F783BE3E6EB}"/>
              </a:ext>
            </a:extLst>
          </p:cNvPr>
          <p:cNvSpPr txBox="1"/>
          <p:nvPr/>
        </p:nvSpPr>
        <p:spPr>
          <a:xfrm>
            <a:off x="9143999" y="756333"/>
            <a:ext cx="160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https://doi.org/10.1088/1361-6587/ab6903</a:t>
            </a:r>
          </a:p>
        </p:txBody>
      </p:sp>
      <p:sp>
        <p:nvSpPr>
          <p:cNvPr id="10" name="テキスト ボックス 32">
            <a:extLst>
              <a:ext uri="{FF2B5EF4-FFF2-40B4-BE49-F238E27FC236}">
                <a16:creationId xmlns:a16="http://schemas.microsoft.com/office/drawing/2014/main" id="{62456002-DBA9-4F4C-B323-9D8F350EC989}"/>
              </a:ext>
            </a:extLst>
          </p:cNvPr>
          <p:cNvSpPr txBox="1"/>
          <p:nvPr/>
        </p:nvSpPr>
        <p:spPr>
          <a:xfrm>
            <a:off x="5259212" y="1591132"/>
            <a:ext cx="542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PF2</a:t>
            </a:r>
          </a:p>
        </p:txBody>
      </p:sp>
      <p:sp>
        <p:nvSpPr>
          <p:cNvPr id="11" name="テキスト ボックス 32">
            <a:extLst>
              <a:ext uri="{FF2B5EF4-FFF2-40B4-BE49-F238E27FC236}">
                <a16:creationId xmlns:a16="http://schemas.microsoft.com/office/drawing/2014/main" id="{6B49A411-EC1D-42F0-ACDA-D73D909951AB}"/>
              </a:ext>
            </a:extLst>
          </p:cNvPr>
          <p:cNvSpPr txBox="1"/>
          <p:nvPr/>
        </p:nvSpPr>
        <p:spPr>
          <a:xfrm>
            <a:off x="5526456" y="2089084"/>
            <a:ext cx="542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PF1</a:t>
            </a:r>
          </a:p>
        </p:txBody>
      </p:sp>
      <p:sp>
        <p:nvSpPr>
          <p:cNvPr id="12" name="テキスト ボックス 32">
            <a:extLst>
              <a:ext uri="{FF2B5EF4-FFF2-40B4-BE49-F238E27FC236}">
                <a16:creationId xmlns:a16="http://schemas.microsoft.com/office/drawing/2014/main" id="{3AD0A0A8-3252-4BEE-9547-E8DD05783E57}"/>
              </a:ext>
            </a:extLst>
          </p:cNvPr>
          <p:cNvSpPr txBox="1"/>
          <p:nvPr/>
        </p:nvSpPr>
        <p:spPr>
          <a:xfrm>
            <a:off x="5526455" y="3224186"/>
            <a:ext cx="542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PF7</a:t>
            </a:r>
          </a:p>
        </p:txBody>
      </p:sp>
      <p:sp>
        <p:nvSpPr>
          <p:cNvPr id="13" name="テキスト ボックス 32">
            <a:extLst>
              <a:ext uri="{FF2B5EF4-FFF2-40B4-BE49-F238E27FC236}">
                <a16:creationId xmlns:a16="http://schemas.microsoft.com/office/drawing/2014/main" id="{3411FE18-D2E6-4DC1-8593-67845A94FD92}"/>
              </a:ext>
            </a:extLst>
          </p:cNvPr>
          <p:cNvSpPr txBox="1"/>
          <p:nvPr/>
        </p:nvSpPr>
        <p:spPr>
          <a:xfrm>
            <a:off x="5264208" y="3688648"/>
            <a:ext cx="542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PF6</a:t>
            </a:r>
          </a:p>
        </p:txBody>
      </p:sp>
      <p:sp>
        <p:nvSpPr>
          <p:cNvPr id="14" name="テキスト ボックス 32">
            <a:extLst>
              <a:ext uri="{FF2B5EF4-FFF2-40B4-BE49-F238E27FC236}">
                <a16:creationId xmlns:a16="http://schemas.microsoft.com/office/drawing/2014/main" id="{A0C519D6-3CC6-4820-B7C8-B80BA68F1C7E}"/>
              </a:ext>
            </a:extLst>
          </p:cNvPr>
          <p:cNvSpPr txBox="1"/>
          <p:nvPr/>
        </p:nvSpPr>
        <p:spPr>
          <a:xfrm>
            <a:off x="5004944" y="1324459"/>
            <a:ext cx="6128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HCU</a:t>
            </a:r>
          </a:p>
        </p:txBody>
      </p:sp>
      <p:sp>
        <p:nvSpPr>
          <p:cNvPr id="15" name="テキスト ボックス 32">
            <a:extLst>
              <a:ext uri="{FF2B5EF4-FFF2-40B4-BE49-F238E27FC236}">
                <a16:creationId xmlns:a16="http://schemas.microsoft.com/office/drawing/2014/main" id="{023D683F-9F0E-4F16-9007-25BCCF3288FB}"/>
              </a:ext>
            </a:extLst>
          </p:cNvPr>
          <p:cNvSpPr txBox="1"/>
          <p:nvPr/>
        </p:nvSpPr>
        <p:spPr>
          <a:xfrm>
            <a:off x="5004944" y="3988811"/>
            <a:ext cx="6128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HCL</a:t>
            </a:r>
          </a:p>
        </p:txBody>
      </p:sp>
    </p:spTree>
    <p:extLst>
      <p:ext uri="{BB962C8B-B14F-4D97-AF65-F5344CB8AC3E}">
        <p14:creationId xmlns:p14="http://schemas.microsoft.com/office/powerpoint/2010/main" val="89188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F5D97E95-890E-4FA1-815D-2D77058DD915}"/>
              </a:ext>
            </a:extLst>
          </p:cNvPr>
          <p:cNvGrpSpPr/>
          <p:nvPr/>
        </p:nvGrpSpPr>
        <p:grpSpPr>
          <a:xfrm>
            <a:off x="72315" y="860328"/>
            <a:ext cx="5666668" cy="2445677"/>
            <a:chOff x="830012" y="3079900"/>
            <a:chExt cx="3661783" cy="1580389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C0BED1ED-E80F-4C5B-80B6-A7A736094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0012" y="3224909"/>
              <a:ext cx="3156370" cy="1435380"/>
            </a:xfrm>
            <a:prstGeom prst="rect">
              <a:avLst/>
            </a:prstGeom>
          </p:spPr>
        </p:pic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962026D-65F6-407E-8AB6-6910141588EF}"/>
                </a:ext>
              </a:extLst>
            </p:cNvPr>
            <p:cNvSpPr txBox="1"/>
            <p:nvPr/>
          </p:nvSpPr>
          <p:spPr>
            <a:xfrm>
              <a:off x="2985698" y="3079900"/>
              <a:ext cx="15060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1200" b="1" i="0" u="none" strike="noStrike" baseline="0" dirty="0">
                  <a:latin typeface="Times-Roman"/>
                </a:rPr>
                <a:t>Kojima S, 2021 [D]</a:t>
              </a:r>
              <a:endPara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4BDB9C94-9283-4098-A8AA-8D57D3699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35" y="3682967"/>
            <a:ext cx="3803277" cy="21523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" y="-5664"/>
                <a:ext cx="8834906" cy="7619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zh-CN" dirty="0">
                    <a:solidFill>
                      <a:srgbClr val="FFFFFF"/>
                    </a:solidFill>
                  </a:rPr>
                  <a:t>EBWCD couldn’t be clarified by measuring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</m:t>
                        </m:r>
                      </m:sub>
                    </m:sSub>
                    <m:r>
                      <a:rPr kumimoji="1" lang="en-US" altLang="ja-JP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rgbClr val="FFFFFF"/>
                    </a:solidFill>
                  </a:rPr>
                  <a:t> under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-5664"/>
                <a:ext cx="8834906" cy="761997"/>
              </a:xfrm>
              <a:blipFill>
                <a:blip r:embed="rId4"/>
                <a:stretch>
                  <a:fillRect l="-1449" t="-24800" b="-336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BB0DF0B-7DDE-441D-AB7A-38D2B6053537}"/>
                  </a:ext>
                </a:extLst>
              </p:cNvPr>
              <p:cNvSpPr txBox="1"/>
              <p:nvPr/>
            </p:nvSpPr>
            <p:spPr>
              <a:xfrm>
                <a:off x="4994438" y="1177420"/>
                <a:ext cx="3939453" cy="1505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 over-dense plasma which exceeded the plasma cutoff density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𝑐𝑢𝑡𝑜𝑓𝑓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=0.8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</m:sup>
                    </m:sSup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successfully excited using HFS injection.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BB0DF0B-7DDE-441D-AB7A-38D2B6053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438" y="1177420"/>
                <a:ext cx="3939453" cy="1505092"/>
              </a:xfrm>
              <a:prstGeom prst="rect">
                <a:avLst/>
              </a:prstGeom>
              <a:blipFill>
                <a:blip r:embed="rId5"/>
                <a:stretch>
                  <a:fillRect l="-927" t="-2024" r="-1236" b="-56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组合 39">
            <a:extLst>
              <a:ext uri="{FF2B5EF4-FFF2-40B4-BE49-F238E27FC236}">
                <a16:creationId xmlns:a16="http://schemas.microsoft.com/office/drawing/2014/main" id="{4326BD7F-272C-4C8E-A1A2-DA5313F4A7CF}"/>
              </a:ext>
            </a:extLst>
          </p:cNvPr>
          <p:cNvGrpSpPr/>
          <p:nvPr/>
        </p:nvGrpSpPr>
        <p:grpSpPr>
          <a:xfrm>
            <a:off x="5293833" y="2660232"/>
            <a:ext cx="3850167" cy="461665"/>
            <a:chOff x="4803295" y="3753585"/>
            <a:chExt cx="3850167" cy="46166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FCFFCB3-6F57-4E63-9939-D606E7D30816}"/>
                </a:ext>
              </a:extLst>
            </p:cNvPr>
            <p:cNvSpPr txBox="1"/>
            <p:nvPr/>
          </p:nvSpPr>
          <p:spPr>
            <a:xfrm>
              <a:off x="4803295" y="3753585"/>
              <a:ext cx="38501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HFS injection at 21 msec	   LFS injection at 21 msec</a:t>
              </a:r>
            </a:p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HFS injection at 121 msec	   LFS injection at 121 msec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B9855825-2A7E-4F93-A78A-D76E653735B9}"/>
                </a:ext>
              </a:extLst>
            </p:cNvPr>
            <p:cNvSpPr/>
            <p:nvPr/>
          </p:nvSpPr>
          <p:spPr>
            <a:xfrm>
              <a:off x="6762570" y="4043039"/>
              <a:ext cx="45719" cy="4571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0AA0D746-B356-45C5-96A8-9E721F922AF0}"/>
                </a:ext>
              </a:extLst>
            </p:cNvPr>
            <p:cNvSpPr/>
            <p:nvPr/>
          </p:nvSpPr>
          <p:spPr>
            <a:xfrm>
              <a:off x="4820550" y="4048673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46ABB76-AE2E-4468-8D97-A112471BA597}"/>
                </a:ext>
              </a:extLst>
            </p:cNvPr>
            <p:cNvSpPr/>
            <p:nvPr/>
          </p:nvSpPr>
          <p:spPr>
            <a:xfrm>
              <a:off x="4820550" y="3876192"/>
              <a:ext cx="45719" cy="45719"/>
            </a:xfrm>
            <a:prstGeom prst="ellipse">
              <a:avLst/>
            </a:prstGeom>
            <a:solidFill>
              <a:srgbClr val="FFB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028832C7-BE0B-479F-A562-8CE2ADE2D1D1}"/>
                </a:ext>
              </a:extLst>
            </p:cNvPr>
            <p:cNvSpPr/>
            <p:nvPr/>
          </p:nvSpPr>
          <p:spPr>
            <a:xfrm>
              <a:off x="6762570" y="3878442"/>
              <a:ext cx="45719" cy="45719"/>
            </a:xfrm>
            <a:prstGeom prst="ellipse">
              <a:avLst/>
            </a:prstGeom>
            <a:solidFill>
              <a:srgbClr val="99DF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E21DB9A-50F2-42AF-B56B-05A9D2B702C1}"/>
                  </a:ext>
                </a:extLst>
              </p:cNvPr>
              <p:cNvSpPr txBox="1"/>
              <p:nvPr/>
            </p:nvSpPr>
            <p:spPr>
              <a:xfrm>
                <a:off x="4186003" y="3604974"/>
                <a:ext cx="4747887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plasma current over 4kA was obtained by HFS injection. The jump of plasma current indicated the formation of CFS in both</a:t>
                </a:r>
                <a:r>
                  <a:rPr lang="en-US" altLang="zh-CN" sz="1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8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8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 </a:t>
                </a:r>
                <a:r>
                  <a:rPr kumimoji="1"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kumimoji="1" lang="en-US" altLang="ja-JP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However, the EBWCD was not clarified by reversing the direction of toroidal field or poloidal field coil current.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E21DB9A-50F2-42AF-B56B-05A9D2B70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003" y="3604974"/>
                <a:ext cx="4747887" cy="2308324"/>
              </a:xfrm>
              <a:prstGeom prst="rect">
                <a:avLst/>
              </a:prstGeom>
              <a:blipFill>
                <a:blip r:embed="rId6"/>
                <a:stretch>
                  <a:fillRect l="-899" t="-1319" r="-1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组合 40">
            <a:extLst>
              <a:ext uri="{FF2B5EF4-FFF2-40B4-BE49-F238E27FC236}">
                <a16:creationId xmlns:a16="http://schemas.microsoft.com/office/drawing/2014/main" id="{6F1D3654-2DCC-420D-A994-BB2D38E2F8E2}"/>
              </a:ext>
            </a:extLst>
          </p:cNvPr>
          <p:cNvGrpSpPr/>
          <p:nvPr/>
        </p:nvGrpSpPr>
        <p:grpSpPr>
          <a:xfrm>
            <a:off x="4458296" y="5652880"/>
            <a:ext cx="4513185" cy="494751"/>
            <a:chOff x="4581370" y="6014397"/>
            <a:chExt cx="4513185" cy="4947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CA007309-80CE-4946-875A-86438CC4FE22}"/>
                    </a:ext>
                  </a:extLst>
                </p:cNvPr>
                <p:cNvSpPr txBox="1"/>
                <p:nvPr/>
              </p:nvSpPr>
              <p:spPr>
                <a:xfrm>
                  <a:off x="4615635" y="6014397"/>
                  <a:ext cx="4478920" cy="4947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</m:t>
                          </m:r>
                        </m:sub>
                      </m:sSub>
                    </m:oMath>
                  </a14:m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on negative PF &amp; positive TF 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</m:t>
                          </m:r>
                        </m:sub>
                      </m:sSub>
                    </m:oMath>
                  </a14:m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on negative PF &amp; negative TF</a:t>
                  </a:r>
                </a:p>
                <a:p>
                  <a:pPr algn="just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</m:t>
                          </m:r>
                        </m:sub>
                      </m:sSub>
                    </m:oMath>
                  </a14:m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on positive PF &amp; positive TF  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p</m:t>
                          </m:r>
                        </m:sub>
                      </m:sSub>
                    </m:oMath>
                  </a14:m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on positive PF &amp; negative TF</a:t>
                  </a:r>
                </a:p>
              </p:txBody>
            </p:sp>
          </mc:Choice>
          <mc:Fallback xmlns=""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CA007309-80CE-4946-875A-86438CC4FE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15635" y="6014397"/>
                  <a:ext cx="4478920" cy="494751"/>
                </a:xfrm>
                <a:prstGeom prst="rect">
                  <a:avLst/>
                </a:prstGeom>
                <a:blipFill>
                  <a:blip r:embed="rId7"/>
                  <a:stretch>
                    <a:fillRect b="-617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2C70E030-C093-4B8E-86B7-2F3F3FB28D5A}"/>
                </a:ext>
              </a:extLst>
            </p:cNvPr>
            <p:cNvSpPr/>
            <p:nvPr/>
          </p:nvSpPr>
          <p:spPr>
            <a:xfrm>
              <a:off x="4581370" y="6347179"/>
              <a:ext cx="68527" cy="45719"/>
            </a:xfrm>
            <a:prstGeom prst="rect">
              <a:avLst/>
            </a:prstGeom>
            <a:solidFill>
              <a:srgbClr val="89F8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3CA8185B-CB0A-4258-B33A-74CBC181F92B}"/>
                </a:ext>
              </a:extLst>
            </p:cNvPr>
            <p:cNvSpPr/>
            <p:nvPr/>
          </p:nvSpPr>
          <p:spPr>
            <a:xfrm>
              <a:off x="6804641" y="6347179"/>
              <a:ext cx="68527" cy="45719"/>
            </a:xfrm>
            <a:prstGeom prst="rect">
              <a:avLst/>
            </a:prstGeom>
            <a:solidFill>
              <a:srgbClr val="A2D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BFE8A06B-5DE3-4996-ADA7-738462FFB988}"/>
                </a:ext>
              </a:extLst>
            </p:cNvPr>
            <p:cNvSpPr/>
            <p:nvPr/>
          </p:nvSpPr>
          <p:spPr>
            <a:xfrm>
              <a:off x="6804641" y="6148258"/>
              <a:ext cx="68527" cy="45719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767D77A-7398-4A66-B320-B128159E0718}"/>
                </a:ext>
              </a:extLst>
            </p:cNvPr>
            <p:cNvSpPr/>
            <p:nvPr/>
          </p:nvSpPr>
          <p:spPr>
            <a:xfrm>
              <a:off x="4586923" y="6152245"/>
              <a:ext cx="68527" cy="45719"/>
            </a:xfrm>
            <a:prstGeom prst="rect">
              <a:avLst/>
            </a:prstGeom>
            <a:solidFill>
              <a:srgbClr val="0D7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BDE29C09-3E77-4D93-AB1A-A9E4776F094C}"/>
              </a:ext>
            </a:extLst>
          </p:cNvPr>
          <p:cNvSpPr txBox="1"/>
          <p:nvPr/>
        </p:nvSpPr>
        <p:spPr>
          <a:xfrm>
            <a:off x="9144000" y="853899"/>
            <a:ext cx="14790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https://doi.org/10.1585/pfr.14.1205038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207013F-16CA-45D3-A8FF-305740644498}"/>
              </a:ext>
            </a:extLst>
          </p:cNvPr>
          <p:cNvSpPr txBox="1"/>
          <p:nvPr/>
        </p:nvSpPr>
        <p:spPr>
          <a:xfrm>
            <a:off x="-1528331" y="769939"/>
            <a:ext cx="16006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https://doi.org/10.1088/1361-6587/ab6903</a:t>
            </a:r>
          </a:p>
        </p:txBody>
      </p:sp>
      <p:sp>
        <p:nvSpPr>
          <p:cNvPr id="48" name="灯片编号占位符 3">
            <a:extLst>
              <a:ext uri="{FF2B5EF4-FFF2-40B4-BE49-F238E27FC236}">
                <a16:creationId xmlns:a16="http://schemas.microsoft.com/office/drawing/2014/main" id="{DEDD1BFB-017B-4F4E-9B69-9F99D0308889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4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74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CFC250D-CEDE-4506-B72C-CEB181A5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Object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5270936-ED73-4560-A079-884D951A8722}"/>
                  </a:ext>
                </a:extLst>
              </p:cNvPr>
              <p:cNvSpPr txBox="1"/>
              <p:nvPr/>
            </p:nvSpPr>
            <p:spPr>
              <a:xfrm>
                <a:off x="214553" y="890193"/>
                <a:ext cx="8343685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Plasma start-up by a fully non-inductive current drive using X-B mode conversion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HFS injection was conducted in QUEST tokamak.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horizontal magnetic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applied to eliminate the error field caused by the junction of toroidal field coils to 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make sure the plasma mid-plane was at the position of equatorial plane of vessel in both 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 and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condition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altLang="zh-CN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Direction of toroidal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magnetic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i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was inversed in experiments while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i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not changed in order to distinguish the EBWCD and pressure driven current. The difference of EBWCD due to the inversing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expected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be reflected by the measurement of magnetic flux. The pressure driven current was estimated by the measurement of Thomson Scattering.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further adjusted in the range of ±0.09kA to shift plasma in vertical direction.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  <m:r>
                      <a:rPr kumimoji="1" lang="en-US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  <m:r>
                      <a:rPr kumimoji="1" lang="en-US" altLang="ja-JP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were both inversed in this stage to investigate the effect of EBWCD on the formation of CFS under different magnetic field configuration.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5270936-ED73-4560-A079-884D951A8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553" y="890193"/>
                <a:ext cx="8343685" cy="4247317"/>
              </a:xfrm>
              <a:prstGeom prst="rect">
                <a:avLst/>
              </a:prstGeom>
              <a:blipFill>
                <a:blip r:embed="rId2"/>
                <a:stretch>
                  <a:fillRect l="-584" t="-717" r="-657" b="-12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C422A1E-4068-4B6E-97BC-1D075DFB82C5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5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431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CFC250D-CEDE-4506-B72C-CEB181A5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Measurements</a:t>
            </a:r>
            <a:endParaRPr lang="zh-CN" altLang="en-US" dirty="0"/>
          </a:p>
        </p:txBody>
      </p:sp>
      <p:pic>
        <p:nvPicPr>
          <p:cNvPr id="48" name="图片 47" descr="图示&#10;&#10;描述已自动生成">
            <a:extLst>
              <a:ext uri="{FF2B5EF4-FFF2-40B4-BE49-F238E27FC236}">
                <a16:creationId xmlns:a16="http://schemas.microsoft.com/office/drawing/2014/main" id="{BD9C956B-C9F2-46E8-A58A-DA9C82F9C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77" y="763807"/>
            <a:ext cx="4462035" cy="4031959"/>
          </a:xfrm>
          <a:prstGeom prst="rect">
            <a:avLst/>
          </a:prstGeom>
        </p:spPr>
      </p:pic>
      <p:sp>
        <p:nvSpPr>
          <p:cNvPr id="54" name="テキスト ボックス 253">
            <a:extLst>
              <a:ext uri="{FF2B5EF4-FFF2-40B4-BE49-F238E27FC236}">
                <a16:creationId xmlns:a16="http://schemas.microsoft.com/office/drawing/2014/main" id="{D281BE3F-18FE-4C0D-9F7C-A1E3480F4885}"/>
              </a:ext>
            </a:extLst>
          </p:cNvPr>
          <p:cNvSpPr txBox="1"/>
          <p:nvPr/>
        </p:nvSpPr>
        <p:spPr>
          <a:xfrm>
            <a:off x="291996" y="4700881"/>
            <a:ext cx="845576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Thomson scattering was employed to 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 the electron density and temperature of 6 points (R=0.419m, 0.558m, 0.691m, 0.805m, 0.915m, 1.005m)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equatorial plane of vessel.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Interferometer was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line-integrated</a:t>
            </a:r>
            <a:r>
              <a: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density.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flux l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oop coils were distributed longitudinally every 0.1m on the center stack to measure the vertical magnetic flux generated by plasma current.</a:t>
            </a:r>
          </a:p>
        </p:txBody>
      </p:sp>
      <p:grpSp>
        <p:nvGrpSpPr>
          <p:cNvPr id="111" name="组合 110">
            <a:extLst>
              <a:ext uri="{FF2B5EF4-FFF2-40B4-BE49-F238E27FC236}">
                <a16:creationId xmlns:a16="http://schemas.microsoft.com/office/drawing/2014/main" id="{8E1CA4E4-6178-4279-BE2B-3DE98F9A7DAD}"/>
              </a:ext>
            </a:extLst>
          </p:cNvPr>
          <p:cNvGrpSpPr/>
          <p:nvPr/>
        </p:nvGrpSpPr>
        <p:grpSpPr>
          <a:xfrm>
            <a:off x="4888868" y="748676"/>
            <a:ext cx="2306027" cy="4107610"/>
            <a:chOff x="6837972" y="714477"/>
            <a:chExt cx="2306027" cy="410761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448AB23-C2BF-45A2-B5B3-8BD028D87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7972" y="714477"/>
              <a:ext cx="2306027" cy="4107610"/>
            </a:xfrm>
            <a:prstGeom prst="rect">
              <a:avLst/>
            </a:prstGeom>
          </p:spPr>
        </p:pic>
        <p:grpSp>
          <p:nvGrpSpPr>
            <p:cNvPr id="110" name="组合 109">
              <a:extLst>
                <a:ext uri="{FF2B5EF4-FFF2-40B4-BE49-F238E27FC236}">
                  <a16:creationId xmlns:a16="http://schemas.microsoft.com/office/drawing/2014/main" id="{B4EBC3DB-0165-41ED-8947-787F36F0DF3E}"/>
                </a:ext>
              </a:extLst>
            </p:cNvPr>
            <p:cNvGrpSpPr/>
            <p:nvPr/>
          </p:nvGrpSpPr>
          <p:grpSpPr>
            <a:xfrm>
              <a:off x="6866880" y="902069"/>
              <a:ext cx="2276613" cy="3687240"/>
              <a:chOff x="6866880" y="902069"/>
              <a:chExt cx="2276613" cy="3687240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56705DBA-05E3-4CEB-BE17-31645C51A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04373" y="4375699"/>
                <a:ext cx="1786495" cy="181000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C72209FE-B08E-4FD3-8951-68C5357EDC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66030" y="979864"/>
                <a:ext cx="263518" cy="3440295"/>
              </a:xfrm>
              <a:prstGeom prst="rect">
                <a:avLst/>
              </a:prstGeom>
            </p:spPr>
          </p:pic>
          <p:sp>
            <p:nvSpPr>
              <p:cNvPr id="12" name="テキスト ボックス 253">
                <a:extLst>
                  <a:ext uri="{FF2B5EF4-FFF2-40B4-BE49-F238E27FC236}">
                    <a16:creationId xmlns:a16="http://schemas.microsoft.com/office/drawing/2014/main" id="{FE618A08-B118-47A9-90B6-0B8855732C66}"/>
                  </a:ext>
                </a:extLst>
              </p:cNvPr>
              <p:cNvSpPr txBox="1"/>
              <p:nvPr/>
            </p:nvSpPr>
            <p:spPr>
              <a:xfrm>
                <a:off x="7076454" y="4343088"/>
                <a:ext cx="3816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</a:t>
                </a:r>
              </a:p>
            </p:txBody>
          </p:sp>
          <p:sp>
            <p:nvSpPr>
              <p:cNvPr id="15" name="テキスト ボックス 253">
                <a:extLst>
                  <a:ext uri="{FF2B5EF4-FFF2-40B4-BE49-F238E27FC236}">
                    <a16:creationId xmlns:a16="http://schemas.microsoft.com/office/drawing/2014/main" id="{E9930245-B003-4F6B-865C-A69324DB7AF5}"/>
                  </a:ext>
                </a:extLst>
              </p:cNvPr>
              <p:cNvSpPr txBox="1"/>
              <p:nvPr/>
            </p:nvSpPr>
            <p:spPr>
              <a:xfrm>
                <a:off x="7919163" y="4333618"/>
                <a:ext cx="3816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</a:t>
                </a:r>
              </a:p>
            </p:txBody>
          </p:sp>
          <p:sp>
            <p:nvSpPr>
              <p:cNvPr id="16" name="テキスト ボックス 253">
                <a:extLst>
                  <a:ext uri="{FF2B5EF4-FFF2-40B4-BE49-F238E27FC236}">
                    <a16:creationId xmlns:a16="http://schemas.microsoft.com/office/drawing/2014/main" id="{96A09425-5325-473E-9AD1-71C0889B9D1C}"/>
                  </a:ext>
                </a:extLst>
              </p:cNvPr>
              <p:cNvSpPr txBox="1"/>
              <p:nvPr/>
            </p:nvSpPr>
            <p:spPr>
              <a:xfrm>
                <a:off x="8340770" y="4333618"/>
                <a:ext cx="3816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</a:t>
                </a:r>
              </a:p>
            </p:txBody>
          </p:sp>
          <p:sp>
            <p:nvSpPr>
              <p:cNvPr id="17" name="テキスト ボックス 253">
                <a:extLst>
                  <a:ext uri="{FF2B5EF4-FFF2-40B4-BE49-F238E27FC236}">
                    <a16:creationId xmlns:a16="http://schemas.microsoft.com/office/drawing/2014/main" id="{31628D0D-C291-4AFF-A2C7-C91BBBCA6C39}"/>
                  </a:ext>
                </a:extLst>
              </p:cNvPr>
              <p:cNvSpPr txBox="1"/>
              <p:nvPr/>
            </p:nvSpPr>
            <p:spPr>
              <a:xfrm>
                <a:off x="8761872" y="4333618"/>
                <a:ext cx="3816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2.0</a:t>
                </a:r>
              </a:p>
            </p:txBody>
          </p:sp>
          <p:sp>
            <p:nvSpPr>
              <p:cNvPr id="18" name="テキスト ボックス 253">
                <a:extLst>
                  <a:ext uri="{FF2B5EF4-FFF2-40B4-BE49-F238E27FC236}">
                    <a16:creationId xmlns:a16="http://schemas.microsoft.com/office/drawing/2014/main" id="{EE7BDB88-3B5B-416B-BC63-82C34780D4A6}"/>
                  </a:ext>
                </a:extLst>
              </p:cNvPr>
              <p:cNvSpPr txBox="1"/>
              <p:nvPr/>
            </p:nvSpPr>
            <p:spPr>
              <a:xfrm>
                <a:off x="6866880" y="4239171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-2.0</a:t>
                </a:r>
              </a:p>
            </p:txBody>
          </p:sp>
          <p:sp>
            <p:nvSpPr>
              <p:cNvPr id="19" name="テキスト ボックス 253">
                <a:extLst>
                  <a:ext uri="{FF2B5EF4-FFF2-40B4-BE49-F238E27FC236}">
                    <a16:creationId xmlns:a16="http://schemas.microsoft.com/office/drawing/2014/main" id="{A6F4392E-13EA-4B2D-99FF-5C0A5F2ED9D4}"/>
                  </a:ext>
                </a:extLst>
              </p:cNvPr>
              <p:cNvSpPr txBox="1"/>
              <p:nvPr/>
            </p:nvSpPr>
            <p:spPr>
              <a:xfrm>
                <a:off x="6866880" y="3824170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-1.5</a:t>
                </a:r>
              </a:p>
            </p:txBody>
          </p:sp>
          <p:sp>
            <p:nvSpPr>
              <p:cNvPr id="20" name="テキスト ボックス 253">
                <a:extLst>
                  <a:ext uri="{FF2B5EF4-FFF2-40B4-BE49-F238E27FC236}">
                    <a16:creationId xmlns:a16="http://schemas.microsoft.com/office/drawing/2014/main" id="{2C3F3477-52BE-42E7-872A-1AC8AC40AC8B}"/>
                  </a:ext>
                </a:extLst>
              </p:cNvPr>
              <p:cNvSpPr txBox="1"/>
              <p:nvPr/>
            </p:nvSpPr>
            <p:spPr>
              <a:xfrm>
                <a:off x="6866880" y="3404350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-1.0</a:t>
                </a:r>
              </a:p>
            </p:txBody>
          </p:sp>
          <p:sp>
            <p:nvSpPr>
              <p:cNvPr id="21" name="テキスト ボックス 253">
                <a:extLst>
                  <a:ext uri="{FF2B5EF4-FFF2-40B4-BE49-F238E27FC236}">
                    <a16:creationId xmlns:a16="http://schemas.microsoft.com/office/drawing/2014/main" id="{D20ECD54-519C-4D2C-8C31-7E3888D1EFE1}"/>
                  </a:ext>
                </a:extLst>
              </p:cNvPr>
              <p:cNvSpPr txBox="1"/>
              <p:nvPr/>
            </p:nvSpPr>
            <p:spPr>
              <a:xfrm>
                <a:off x="6866880" y="2993251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-0.5</a:t>
                </a:r>
              </a:p>
            </p:txBody>
          </p:sp>
          <p:sp>
            <p:nvSpPr>
              <p:cNvPr id="22" name="テキスト ボックス 253">
                <a:extLst>
                  <a:ext uri="{FF2B5EF4-FFF2-40B4-BE49-F238E27FC236}">
                    <a16:creationId xmlns:a16="http://schemas.microsoft.com/office/drawing/2014/main" id="{EAB1FDEA-6649-404C-A6F1-9DD5986E509E}"/>
                  </a:ext>
                </a:extLst>
              </p:cNvPr>
              <p:cNvSpPr txBox="1"/>
              <p:nvPr/>
            </p:nvSpPr>
            <p:spPr>
              <a:xfrm>
                <a:off x="6866880" y="2571961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</a:t>
                </a:r>
              </a:p>
            </p:txBody>
          </p:sp>
          <p:sp>
            <p:nvSpPr>
              <p:cNvPr id="24" name="テキスト ボックス 253">
                <a:extLst>
                  <a:ext uri="{FF2B5EF4-FFF2-40B4-BE49-F238E27FC236}">
                    <a16:creationId xmlns:a16="http://schemas.microsoft.com/office/drawing/2014/main" id="{7844194B-6A11-4ED2-A998-107D505C1076}"/>
                  </a:ext>
                </a:extLst>
              </p:cNvPr>
              <p:cNvSpPr txBox="1"/>
              <p:nvPr/>
            </p:nvSpPr>
            <p:spPr>
              <a:xfrm>
                <a:off x="6866880" y="2148631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endParaRPr kumimoji="1" lang="en-US" altLang="ja-JP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テキスト ボックス 253">
                <a:extLst>
                  <a:ext uri="{FF2B5EF4-FFF2-40B4-BE49-F238E27FC236}">
                    <a16:creationId xmlns:a16="http://schemas.microsoft.com/office/drawing/2014/main" id="{468D931E-F1A8-4B54-93FA-040CC8DB74D8}"/>
                  </a:ext>
                </a:extLst>
              </p:cNvPr>
              <p:cNvSpPr txBox="1"/>
              <p:nvPr/>
            </p:nvSpPr>
            <p:spPr>
              <a:xfrm>
                <a:off x="6866880" y="1731898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1" lang="en-US" altLang="ja-JP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28" name="テキスト ボックス 253">
                <a:extLst>
                  <a:ext uri="{FF2B5EF4-FFF2-40B4-BE49-F238E27FC236}">
                    <a16:creationId xmlns:a16="http://schemas.microsoft.com/office/drawing/2014/main" id="{A66D9DF3-2340-4ABE-A3D5-12B06F822495}"/>
                  </a:ext>
                </a:extLst>
              </p:cNvPr>
              <p:cNvSpPr txBox="1"/>
              <p:nvPr/>
            </p:nvSpPr>
            <p:spPr>
              <a:xfrm>
                <a:off x="6866880" y="1305720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</a:t>
                </a:r>
              </a:p>
            </p:txBody>
          </p:sp>
          <p:sp>
            <p:nvSpPr>
              <p:cNvPr id="31" name="テキスト ボックス 253">
                <a:extLst>
                  <a:ext uri="{FF2B5EF4-FFF2-40B4-BE49-F238E27FC236}">
                    <a16:creationId xmlns:a16="http://schemas.microsoft.com/office/drawing/2014/main" id="{85FB041C-3243-4731-8E98-E00D1022AEB2}"/>
                  </a:ext>
                </a:extLst>
              </p:cNvPr>
              <p:cNvSpPr txBox="1"/>
              <p:nvPr/>
            </p:nvSpPr>
            <p:spPr>
              <a:xfrm>
                <a:off x="6866880" y="902069"/>
                <a:ext cx="413805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kumimoji="1" lang="en-US" altLang="ja-JP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2.0</a:t>
                </a:r>
                <a:endParaRPr kumimoji="1" lang="en-US" altLang="ja-JP" sz="1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4F2E86E8-26B0-47FB-B155-D056BF25229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1437931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E61E871D-ACDF-4F13-8782-D9EE03C177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1857389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58E83347-683A-42F1-A75E-C3DDADE77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2278857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2031C13A-027F-4915-981F-164A282DD6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2695198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1C46463D-566E-4F2E-B561-E74605E5A0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3115674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6A2D0E0A-FED3-4990-BAD3-485A8FA5F4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3532836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EA028B99-25C0-4894-9C4E-2906C326DE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41453" y="3953312"/>
                <a:ext cx="1671997" cy="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E46CDB53-9310-4BA0-897A-D0C1A11BC4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63413" y="1022798"/>
                <a:ext cx="0" cy="335052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テキスト ボックス 253">
                <a:extLst>
                  <a:ext uri="{FF2B5EF4-FFF2-40B4-BE49-F238E27FC236}">
                    <a16:creationId xmlns:a16="http://schemas.microsoft.com/office/drawing/2014/main" id="{6A6AEB0D-B244-486F-B5AA-FABCB0F43937}"/>
                  </a:ext>
                </a:extLst>
              </p:cNvPr>
              <p:cNvSpPr txBox="1"/>
              <p:nvPr/>
            </p:nvSpPr>
            <p:spPr>
              <a:xfrm>
                <a:off x="7493046" y="4343088"/>
                <a:ext cx="3816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05447CFB-77AD-4103-97D8-A0BD8A3BD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2512" y="1022798"/>
                <a:ext cx="0" cy="335052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ECB64539-CDA7-46A8-B447-82C01702D5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01611" y="1022798"/>
                <a:ext cx="0" cy="335052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9AACAC10-5CCA-4EC9-A0A5-FBBDA24EFCD8}"/>
                  </a:ext>
                </a:extLst>
              </p:cNvPr>
              <p:cNvCxnSpPr/>
              <p:nvPr/>
            </p:nvCxnSpPr>
            <p:spPr>
              <a:xfrm>
                <a:off x="7410450" y="1551941"/>
                <a:ext cx="0" cy="227222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2E2020E0-5932-4E72-B5A8-2D25540DFCFF}"/>
                  </a:ext>
                </a:extLst>
              </p:cNvPr>
              <p:cNvCxnSpPr/>
              <p:nvPr/>
            </p:nvCxnSpPr>
            <p:spPr>
              <a:xfrm>
                <a:off x="7410450" y="1551941"/>
                <a:ext cx="47625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07CAA37F-FE03-4DC7-ACF1-4970C65C9F2A}"/>
                  </a:ext>
                </a:extLst>
              </p:cNvPr>
              <p:cNvCxnSpPr/>
              <p:nvPr/>
            </p:nvCxnSpPr>
            <p:spPr>
              <a:xfrm flipV="1">
                <a:off x="7458075" y="1524000"/>
                <a:ext cx="0" cy="27941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B90A29AA-D4EC-445F-A6B2-0A04F72E0089}"/>
                  </a:ext>
                </a:extLst>
              </p:cNvPr>
              <p:cNvCxnSpPr/>
              <p:nvPr/>
            </p:nvCxnSpPr>
            <p:spPr>
              <a:xfrm>
                <a:off x="7458075" y="1521619"/>
                <a:ext cx="378619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2599638E-84EE-4707-8D1A-15BB3055594A}"/>
                  </a:ext>
                </a:extLst>
              </p:cNvPr>
              <p:cNvCxnSpPr/>
              <p:nvPr/>
            </p:nvCxnSpPr>
            <p:spPr>
              <a:xfrm>
                <a:off x="7836694" y="1521619"/>
                <a:ext cx="559594" cy="75723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152376A0-60D5-47FF-824C-4836347ADA10}"/>
                  </a:ext>
                </a:extLst>
              </p:cNvPr>
              <p:cNvCxnSpPr/>
              <p:nvPr/>
            </p:nvCxnSpPr>
            <p:spPr>
              <a:xfrm>
                <a:off x="8396288" y="2272812"/>
                <a:ext cx="0" cy="844773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4E3F0BD8-E979-4F46-965A-DC050144BE39}"/>
                  </a:ext>
                </a:extLst>
              </p:cNvPr>
              <p:cNvCxnSpPr/>
              <p:nvPr/>
            </p:nvCxnSpPr>
            <p:spPr>
              <a:xfrm flipH="1">
                <a:off x="7836694" y="3115674"/>
                <a:ext cx="559594" cy="75623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CE9B3783-E953-4BCB-A4A8-D969C056F766}"/>
                  </a:ext>
                </a:extLst>
              </p:cNvPr>
              <p:cNvCxnSpPr/>
              <p:nvPr/>
            </p:nvCxnSpPr>
            <p:spPr>
              <a:xfrm>
                <a:off x="7407664" y="3822467"/>
                <a:ext cx="33862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78AA6D80-D65C-4BD7-A41D-28C2C3DE11E6}"/>
                  </a:ext>
                </a:extLst>
              </p:cNvPr>
              <p:cNvCxnSpPr/>
              <p:nvPr/>
            </p:nvCxnSpPr>
            <p:spPr>
              <a:xfrm>
                <a:off x="7441526" y="3822467"/>
                <a:ext cx="0" cy="49446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0F2CEDEA-383B-48B0-9B9C-F87966C09DDA}"/>
                  </a:ext>
                </a:extLst>
              </p:cNvPr>
              <p:cNvCxnSpPr/>
              <p:nvPr/>
            </p:nvCxnSpPr>
            <p:spPr>
              <a:xfrm>
                <a:off x="7441526" y="3871913"/>
                <a:ext cx="395168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B29719C2-59C0-496D-B49C-8A5A2D9DADF3}"/>
                  </a:ext>
                </a:extLst>
              </p:cNvPr>
              <p:cNvCxnSpPr/>
              <p:nvPr/>
            </p:nvCxnSpPr>
            <p:spPr>
              <a:xfrm flipH="1">
                <a:off x="7441526" y="1857389"/>
                <a:ext cx="49518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5807E081-8657-44B0-923F-E03C3FCD97D9}"/>
                  </a:ext>
                </a:extLst>
              </p:cNvPr>
              <p:cNvCxnSpPr/>
              <p:nvPr/>
            </p:nvCxnSpPr>
            <p:spPr>
              <a:xfrm>
                <a:off x="7441526" y="1857389"/>
                <a:ext cx="0" cy="177639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:a16="http://schemas.microsoft.com/office/drawing/2014/main" id="{60A19AEC-56F6-4BE2-8999-A16B8CD53120}"/>
                  </a:ext>
                </a:extLst>
              </p:cNvPr>
              <p:cNvCxnSpPr/>
              <p:nvPr/>
            </p:nvCxnSpPr>
            <p:spPr>
              <a:xfrm>
                <a:off x="7441526" y="3633788"/>
                <a:ext cx="49518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:a16="http://schemas.microsoft.com/office/drawing/2014/main" id="{6D2C11FC-F6F3-42C5-8F0E-59839B8D6A9B}"/>
                  </a:ext>
                </a:extLst>
              </p:cNvPr>
              <p:cNvCxnSpPr/>
              <p:nvPr/>
            </p:nvCxnSpPr>
            <p:spPr>
              <a:xfrm flipH="1">
                <a:off x="8205788" y="2993251"/>
                <a:ext cx="9499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7CC699F3-1E30-48E0-9055-C683DC3587A6}"/>
                  </a:ext>
                </a:extLst>
              </p:cNvPr>
              <p:cNvCxnSpPr/>
              <p:nvPr/>
            </p:nvCxnSpPr>
            <p:spPr>
              <a:xfrm flipH="1">
                <a:off x="7886701" y="2993251"/>
                <a:ext cx="319087" cy="41109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>
                <a:extLst>
                  <a:ext uri="{FF2B5EF4-FFF2-40B4-BE49-F238E27FC236}">
                    <a16:creationId xmlns:a16="http://schemas.microsoft.com/office/drawing/2014/main" id="{0E8E9B70-EC92-4E28-8B0D-D40DB0270BA7}"/>
                  </a:ext>
                </a:extLst>
              </p:cNvPr>
              <p:cNvCxnSpPr/>
              <p:nvPr/>
            </p:nvCxnSpPr>
            <p:spPr>
              <a:xfrm flipH="1">
                <a:off x="8205788" y="2319357"/>
                <a:ext cx="94996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>
                <a:extLst>
                  <a:ext uri="{FF2B5EF4-FFF2-40B4-BE49-F238E27FC236}">
                    <a16:creationId xmlns:a16="http://schemas.microsoft.com/office/drawing/2014/main" id="{285ADA14-1F6E-4CD3-BFC6-3AA4805B00B9}"/>
                  </a:ext>
                </a:extLst>
              </p:cNvPr>
              <p:cNvCxnSpPr/>
              <p:nvPr/>
            </p:nvCxnSpPr>
            <p:spPr>
              <a:xfrm flipH="1" flipV="1">
                <a:off x="7886701" y="1995488"/>
                <a:ext cx="319087" cy="323869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id="{60572B31-F122-417E-BCA5-550A17B64605}"/>
                  </a:ext>
                </a:extLst>
              </p:cNvPr>
              <p:cNvSpPr/>
              <p:nvPr/>
            </p:nvSpPr>
            <p:spPr>
              <a:xfrm>
                <a:off x="7389747" y="1711626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id="{C2E26FA8-4919-48F4-B9BE-258BF7C286E3}"/>
                  </a:ext>
                </a:extLst>
              </p:cNvPr>
              <p:cNvSpPr/>
              <p:nvPr/>
            </p:nvSpPr>
            <p:spPr>
              <a:xfrm>
                <a:off x="7389747" y="1792482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id="{93B8485D-61D7-4857-BFE5-054A2F1451A9}"/>
                  </a:ext>
                </a:extLst>
              </p:cNvPr>
              <p:cNvSpPr/>
              <p:nvPr/>
            </p:nvSpPr>
            <p:spPr>
              <a:xfrm>
                <a:off x="7389747" y="1882903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>
                <a:extLst>
                  <a:ext uri="{FF2B5EF4-FFF2-40B4-BE49-F238E27FC236}">
                    <a16:creationId xmlns:a16="http://schemas.microsoft.com/office/drawing/2014/main" id="{4F015CE5-DA43-46F0-957F-980AC065AFA8}"/>
                  </a:ext>
                </a:extLst>
              </p:cNvPr>
              <p:cNvSpPr/>
              <p:nvPr/>
            </p:nvSpPr>
            <p:spPr>
              <a:xfrm>
                <a:off x="7389747" y="1961378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id="{25C355AE-0378-44EF-B237-816B13B9BF3F}"/>
                  </a:ext>
                </a:extLst>
              </p:cNvPr>
              <p:cNvSpPr/>
              <p:nvPr/>
            </p:nvSpPr>
            <p:spPr>
              <a:xfrm>
                <a:off x="7389747" y="2045473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id="{5FBA34DC-D932-4787-BEC8-B6DFBEC23D48}"/>
                  </a:ext>
                </a:extLst>
              </p:cNvPr>
              <p:cNvSpPr/>
              <p:nvPr/>
            </p:nvSpPr>
            <p:spPr>
              <a:xfrm>
                <a:off x="7389747" y="2131091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id="{41268903-2058-4F68-9EAE-1E0F4214C539}"/>
                  </a:ext>
                </a:extLst>
              </p:cNvPr>
              <p:cNvSpPr/>
              <p:nvPr/>
            </p:nvSpPr>
            <p:spPr>
              <a:xfrm>
                <a:off x="7389747" y="2214620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>
                <a:extLst>
                  <a:ext uri="{FF2B5EF4-FFF2-40B4-BE49-F238E27FC236}">
                    <a16:creationId xmlns:a16="http://schemas.microsoft.com/office/drawing/2014/main" id="{84346CB3-E12E-442C-A48C-66A0711A4674}"/>
                  </a:ext>
                </a:extLst>
              </p:cNvPr>
              <p:cNvSpPr/>
              <p:nvPr/>
            </p:nvSpPr>
            <p:spPr>
              <a:xfrm>
                <a:off x="7389747" y="2300238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id="{91C3BD8C-BFD3-49C6-97F5-0EFE4FF18CB7}"/>
                  </a:ext>
                </a:extLst>
              </p:cNvPr>
              <p:cNvSpPr/>
              <p:nvPr/>
            </p:nvSpPr>
            <p:spPr>
              <a:xfrm>
                <a:off x="7389747" y="2385897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id="{4A57BF36-2440-4E3C-B10D-2D1ED1FB2E42}"/>
                  </a:ext>
                </a:extLst>
              </p:cNvPr>
              <p:cNvSpPr/>
              <p:nvPr/>
            </p:nvSpPr>
            <p:spPr>
              <a:xfrm>
                <a:off x="7389747" y="2466753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id="{80E82B39-2E30-404D-ACB0-6E43B5DB0608}"/>
                  </a:ext>
                </a:extLst>
              </p:cNvPr>
              <p:cNvSpPr/>
              <p:nvPr/>
            </p:nvSpPr>
            <p:spPr>
              <a:xfrm>
                <a:off x="7389747" y="2550848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id="{71D97D3A-E35D-4438-9661-040D79C65068}"/>
                  </a:ext>
                </a:extLst>
              </p:cNvPr>
              <p:cNvSpPr/>
              <p:nvPr/>
            </p:nvSpPr>
            <p:spPr>
              <a:xfrm>
                <a:off x="7389747" y="2631704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id="{34004B81-4FB1-47CD-BA84-31B9B6CA05D2}"/>
                  </a:ext>
                </a:extLst>
              </p:cNvPr>
              <p:cNvSpPr/>
              <p:nvPr/>
            </p:nvSpPr>
            <p:spPr>
              <a:xfrm>
                <a:off x="7389747" y="2724394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椭圆 98">
                <a:extLst>
                  <a:ext uri="{FF2B5EF4-FFF2-40B4-BE49-F238E27FC236}">
                    <a16:creationId xmlns:a16="http://schemas.microsoft.com/office/drawing/2014/main" id="{F9CC8469-177A-4920-9071-97BA68616263}"/>
                  </a:ext>
                </a:extLst>
              </p:cNvPr>
              <p:cNvSpPr/>
              <p:nvPr/>
            </p:nvSpPr>
            <p:spPr>
              <a:xfrm>
                <a:off x="7389747" y="2805250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>
                <a:extLst>
                  <a:ext uri="{FF2B5EF4-FFF2-40B4-BE49-F238E27FC236}">
                    <a16:creationId xmlns:a16="http://schemas.microsoft.com/office/drawing/2014/main" id="{6E2F1805-8267-497C-A3E4-828CFE2A0FE7}"/>
                  </a:ext>
                </a:extLst>
              </p:cNvPr>
              <p:cNvSpPr/>
              <p:nvPr/>
            </p:nvSpPr>
            <p:spPr>
              <a:xfrm>
                <a:off x="7389747" y="2895671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id="{2DF5E2C7-781C-4CEB-A5A6-651095623B3C}"/>
                  </a:ext>
                </a:extLst>
              </p:cNvPr>
              <p:cNvSpPr/>
              <p:nvPr/>
            </p:nvSpPr>
            <p:spPr>
              <a:xfrm>
                <a:off x="7389747" y="2974146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id="{59975A1E-7012-4552-AE08-DD15756922D9}"/>
                  </a:ext>
                </a:extLst>
              </p:cNvPr>
              <p:cNvSpPr/>
              <p:nvPr/>
            </p:nvSpPr>
            <p:spPr>
              <a:xfrm>
                <a:off x="7389747" y="3058241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椭圆 102">
                <a:extLst>
                  <a:ext uri="{FF2B5EF4-FFF2-40B4-BE49-F238E27FC236}">
                    <a16:creationId xmlns:a16="http://schemas.microsoft.com/office/drawing/2014/main" id="{CA1500BE-61B9-459A-9C24-4D0F42897090}"/>
                  </a:ext>
                </a:extLst>
              </p:cNvPr>
              <p:cNvSpPr/>
              <p:nvPr/>
            </p:nvSpPr>
            <p:spPr>
              <a:xfrm>
                <a:off x="7389747" y="3143859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>
                <a:extLst>
                  <a:ext uri="{FF2B5EF4-FFF2-40B4-BE49-F238E27FC236}">
                    <a16:creationId xmlns:a16="http://schemas.microsoft.com/office/drawing/2014/main" id="{3234C9B7-8FC5-49D4-A96C-71634AEFD711}"/>
                  </a:ext>
                </a:extLst>
              </p:cNvPr>
              <p:cNvSpPr/>
              <p:nvPr/>
            </p:nvSpPr>
            <p:spPr>
              <a:xfrm>
                <a:off x="7389747" y="3224074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104">
                <a:extLst>
                  <a:ext uri="{FF2B5EF4-FFF2-40B4-BE49-F238E27FC236}">
                    <a16:creationId xmlns:a16="http://schemas.microsoft.com/office/drawing/2014/main" id="{76386891-8879-479E-8A6F-4F6EBF038234}"/>
                  </a:ext>
                </a:extLst>
              </p:cNvPr>
              <p:cNvSpPr/>
              <p:nvPr/>
            </p:nvSpPr>
            <p:spPr>
              <a:xfrm>
                <a:off x="7389747" y="3304930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椭圆 105">
                <a:extLst>
                  <a:ext uri="{FF2B5EF4-FFF2-40B4-BE49-F238E27FC236}">
                    <a16:creationId xmlns:a16="http://schemas.microsoft.com/office/drawing/2014/main" id="{C3DA0FBE-0853-4D29-928C-26E71B64E11F}"/>
                  </a:ext>
                </a:extLst>
              </p:cNvPr>
              <p:cNvSpPr/>
              <p:nvPr/>
            </p:nvSpPr>
            <p:spPr>
              <a:xfrm>
                <a:off x="7389747" y="3395351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>
                <a:extLst>
                  <a:ext uri="{FF2B5EF4-FFF2-40B4-BE49-F238E27FC236}">
                    <a16:creationId xmlns:a16="http://schemas.microsoft.com/office/drawing/2014/main" id="{07E41D81-C986-4CDC-BD76-2C7C701ED5C3}"/>
                  </a:ext>
                </a:extLst>
              </p:cNvPr>
              <p:cNvSpPr/>
              <p:nvPr/>
            </p:nvSpPr>
            <p:spPr>
              <a:xfrm>
                <a:off x="7389747" y="3473826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椭圆 107">
                <a:extLst>
                  <a:ext uri="{FF2B5EF4-FFF2-40B4-BE49-F238E27FC236}">
                    <a16:creationId xmlns:a16="http://schemas.microsoft.com/office/drawing/2014/main" id="{D206A751-22DB-4938-B491-CB0CB1190352}"/>
                  </a:ext>
                </a:extLst>
              </p:cNvPr>
              <p:cNvSpPr/>
              <p:nvPr/>
            </p:nvSpPr>
            <p:spPr>
              <a:xfrm>
                <a:off x="7389747" y="3557921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椭圆 108">
                <a:extLst>
                  <a:ext uri="{FF2B5EF4-FFF2-40B4-BE49-F238E27FC236}">
                    <a16:creationId xmlns:a16="http://schemas.microsoft.com/office/drawing/2014/main" id="{682246BE-FC02-450B-AE6F-EA789DC7E317}"/>
                  </a:ext>
                </a:extLst>
              </p:cNvPr>
              <p:cNvSpPr/>
              <p:nvPr/>
            </p:nvSpPr>
            <p:spPr>
              <a:xfrm>
                <a:off x="7389747" y="3643539"/>
                <a:ext cx="45719" cy="45719"/>
              </a:xfrm>
              <a:prstGeom prst="ellipse">
                <a:avLst/>
              </a:prstGeom>
              <a:solidFill>
                <a:srgbClr val="A9D18E"/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2" name="テキスト ボックス 253">
            <a:extLst>
              <a:ext uri="{FF2B5EF4-FFF2-40B4-BE49-F238E27FC236}">
                <a16:creationId xmlns:a16="http://schemas.microsoft.com/office/drawing/2014/main" id="{27297214-431D-4B5D-8DE8-E662C59A8F88}"/>
              </a:ext>
            </a:extLst>
          </p:cNvPr>
          <p:cNvSpPr txBox="1"/>
          <p:nvPr/>
        </p:nvSpPr>
        <p:spPr>
          <a:xfrm>
            <a:off x="4500546" y="1506317"/>
            <a:ext cx="9753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en-US" altLang="ja-JP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FLC1~24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D134084E-1149-40B4-89C8-54ED28E87812}"/>
              </a:ext>
            </a:extLst>
          </p:cNvPr>
          <p:cNvCxnSpPr>
            <a:cxnSpLocks/>
          </p:cNvCxnSpPr>
          <p:nvPr/>
        </p:nvCxnSpPr>
        <p:spPr>
          <a:xfrm flipH="1">
            <a:off x="3933752" y="1826681"/>
            <a:ext cx="922333" cy="126575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灯片编号占位符 3">
            <a:extLst>
              <a:ext uri="{FF2B5EF4-FFF2-40B4-BE49-F238E27FC236}">
                <a16:creationId xmlns:a16="http://schemas.microsoft.com/office/drawing/2014/main" id="{54F8499A-0B4C-4CC5-BE22-9928D7E792A4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6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4158504-9991-492E-9022-54627E864ABB}"/>
              </a:ext>
            </a:extLst>
          </p:cNvPr>
          <p:cNvSpPr txBox="1"/>
          <p:nvPr/>
        </p:nvSpPr>
        <p:spPr>
          <a:xfrm>
            <a:off x="-1544371" y="783230"/>
            <a:ext cx="14483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https://doi.org/10.1585/pfr.15.2402063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554C6F0-D91C-40EB-848C-383346D06B2D}"/>
              </a:ext>
            </a:extLst>
          </p:cNvPr>
          <p:cNvSpPr txBox="1"/>
          <p:nvPr/>
        </p:nvSpPr>
        <p:spPr>
          <a:xfrm>
            <a:off x="9350903" y="737064"/>
            <a:ext cx="20611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https://www.triam.kyushu-u.ac.jp/community</a:t>
            </a:r>
            <a:r>
              <a:rPr lang="zh-CN" alt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23102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-5664"/>
                <a:ext cx="9298545" cy="7619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</a:rPr>
                  <a:t>Inversing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  <m:r>
                      <a:rPr kumimoji="1" lang="en-US" altLang="ja-JP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for changing the direction of BWCD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-5664"/>
                <a:ext cx="9298545" cy="761997"/>
              </a:xfrm>
              <a:blipFill>
                <a:blip r:embed="rId2"/>
                <a:stretch>
                  <a:fillRect l="-1377" b="-48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253">
                <a:extLst>
                  <a:ext uri="{FF2B5EF4-FFF2-40B4-BE49-F238E27FC236}">
                    <a16:creationId xmlns:a16="http://schemas.microsoft.com/office/drawing/2014/main" id="{EE5ED8B9-3B4D-4EB6-947B-6E2819905454}"/>
                  </a:ext>
                </a:extLst>
              </p:cNvPr>
              <p:cNvSpPr txBox="1"/>
              <p:nvPr/>
            </p:nvSpPr>
            <p:spPr>
              <a:xfrm>
                <a:off x="658632" y="5428778"/>
                <a:ext cx="822159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kumimoji="1" lang="en-US" altLang="ja-JP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𝐻𝐶𝑈𝐿</m:t>
                        </m:r>
                      </m:sub>
                    </m:sSub>
                    <m:r>
                      <a:rPr kumimoji="1" lang="en-US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=−0.02</m:t>
                    </m:r>
                    <m:r>
                      <a:rPr kumimoji="1" lang="en-US" altLang="ja-JP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𝑘𝐴</m:t>
                    </m:r>
                  </m:oMath>
                </a14:m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&amp;</a:t>
                </a:r>
                <a:r>
                  <a:rPr kumimoji="1" lang="en-US" altLang="ja-JP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ja-JP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0.02</m:t>
                    </m:r>
                    <m:r>
                      <a:rPr kumimoji="1" lang="en-US" altLang="ja-JP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𝑘𝐴</m:t>
                    </m:r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was applied respectively to eliminate the error field  </a:t>
                </a:r>
              </a:p>
            </p:txBody>
          </p:sp>
        </mc:Choice>
        <mc:Fallback xmlns="">
          <p:sp>
            <p:nvSpPr>
              <p:cNvPr id="78" name="テキスト ボックス 253">
                <a:extLst>
                  <a:ext uri="{FF2B5EF4-FFF2-40B4-BE49-F238E27FC236}">
                    <a16:creationId xmlns:a16="http://schemas.microsoft.com/office/drawing/2014/main" id="{EE5ED8B9-3B4D-4EB6-947B-6E2819905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32" y="5428778"/>
                <a:ext cx="8221599" cy="369332"/>
              </a:xfrm>
              <a:prstGeom prst="rect">
                <a:avLst/>
              </a:prstGeom>
              <a:blipFill>
                <a:blip r:embed="rId3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253">
                <a:extLst>
                  <a:ext uri="{FF2B5EF4-FFF2-40B4-BE49-F238E27FC236}">
                    <a16:creationId xmlns:a16="http://schemas.microsoft.com/office/drawing/2014/main" id="{403D4354-B25B-4D97-B224-715F0A60E7F1}"/>
                  </a:ext>
                </a:extLst>
              </p:cNvPr>
              <p:cNvSpPr txBox="1"/>
              <p:nvPr/>
            </p:nvSpPr>
            <p:spPr>
              <a:xfrm>
                <a:off x="353704" y="4323136"/>
                <a:ext cx="464317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Negative 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range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inward to center stack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Positive range: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outward to center stack</a:t>
                </a:r>
                <a:endParaRPr kumimoji="1" lang="en-US" altLang="ja-JP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9" name="テキスト ボックス 253">
                <a:extLst>
                  <a:ext uri="{FF2B5EF4-FFF2-40B4-BE49-F238E27FC236}">
                    <a16:creationId xmlns:a16="http://schemas.microsoft.com/office/drawing/2014/main" id="{403D4354-B25B-4D97-B224-715F0A60E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04" y="4323136"/>
                <a:ext cx="4643177" cy="646331"/>
              </a:xfrm>
              <a:prstGeom prst="rect">
                <a:avLst/>
              </a:prstGeom>
              <a:blipFill>
                <a:blip r:embed="rId4"/>
                <a:stretch>
                  <a:fillRect l="-787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テキスト ボックス 253">
            <a:extLst>
              <a:ext uri="{FF2B5EF4-FFF2-40B4-BE49-F238E27FC236}">
                <a16:creationId xmlns:a16="http://schemas.microsoft.com/office/drawing/2014/main" id="{5DB2215A-481F-4082-8D63-2D1B9608CAFE}"/>
              </a:ext>
            </a:extLst>
          </p:cNvPr>
          <p:cNvSpPr txBox="1"/>
          <p:nvPr/>
        </p:nvSpPr>
        <p:spPr>
          <a:xfrm>
            <a:off x="344450" y="5132503"/>
            <a:ext cx="3877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White line: plasma mid-plane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0DAEBAE-6A75-4669-9407-039735F921A8}"/>
              </a:ext>
            </a:extLst>
          </p:cNvPr>
          <p:cNvGrpSpPr/>
          <p:nvPr/>
        </p:nvGrpSpPr>
        <p:grpSpPr>
          <a:xfrm>
            <a:off x="4689103" y="1277928"/>
            <a:ext cx="3096603" cy="2933422"/>
            <a:chOff x="4524490" y="1573866"/>
            <a:chExt cx="3096603" cy="2933422"/>
          </a:xfrm>
        </p:grpSpPr>
        <p:pic>
          <p:nvPicPr>
            <p:cNvPr id="86" name="グラフィックス 52">
              <a:extLst>
                <a:ext uri="{FF2B5EF4-FFF2-40B4-BE49-F238E27FC236}">
                  <a16:creationId xmlns:a16="http://schemas.microsoft.com/office/drawing/2014/main" id="{B4E883F6-1671-44F0-B21F-67208C3B5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9803" y="2100982"/>
              <a:ext cx="1809850" cy="1768374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BC5F0682-E93D-4E46-8B4C-11A79B5E2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4191119" y="2890177"/>
              <a:ext cx="1704372" cy="131178"/>
            </a:xfrm>
            <a:prstGeom prst="rect">
              <a:avLst/>
            </a:prstGeom>
          </p:spPr>
        </p:pic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B56607F4-D42F-45FA-9342-8E156EA9E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24352" y="3812730"/>
              <a:ext cx="1704372" cy="13117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テキスト ボックス 253">
                  <a:extLst>
                    <a:ext uri="{FF2B5EF4-FFF2-40B4-BE49-F238E27FC236}">
                      <a16:creationId xmlns:a16="http://schemas.microsoft.com/office/drawing/2014/main" id="{FB1E1048-AF1F-4BC1-989E-BE192B2ADEE0}"/>
                    </a:ext>
                  </a:extLst>
                </p:cNvPr>
                <p:cNvSpPr txBox="1"/>
                <p:nvPr/>
              </p:nvSpPr>
              <p:spPr>
                <a:xfrm>
                  <a:off x="4694439" y="1573866"/>
                  <a:ext cx="24755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 algn="just">
                    <a:buFont typeface="Wingdings" panose="05000000000000000000" pitchFamily="2" charset="2"/>
                    <a:buChar char="Ø"/>
                  </a:pPr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CW      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i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i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up</a:t>
                  </a:r>
                  <a:endPara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8" name="テキスト ボックス 253">
                  <a:extLst>
                    <a:ext uri="{FF2B5EF4-FFF2-40B4-BE49-F238E27FC236}">
                      <a16:creationId xmlns:a16="http://schemas.microsoft.com/office/drawing/2014/main" id="{FB1E1048-AF1F-4BC1-989E-BE192B2ADE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4439" y="1573866"/>
                  <a:ext cx="2475500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478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1EB66940-58BF-4BFE-B9CF-93F79B88E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88701" y="1925236"/>
              <a:ext cx="532392" cy="203717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テキスト ボックス 25">
                  <a:extLst>
                    <a:ext uri="{FF2B5EF4-FFF2-40B4-BE49-F238E27FC236}">
                      <a16:creationId xmlns:a16="http://schemas.microsoft.com/office/drawing/2014/main" id="{65EEA231-266B-45DD-90A7-12C8947B5701}"/>
                    </a:ext>
                  </a:extLst>
                </p:cNvPr>
                <p:cNvSpPr txBox="1"/>
                <p:nvPr/>
              </p:nvSpPr>
              <p:spPr>
                <a:xfrm>
                  <a:off x="5001251" y="1867073"/>
                  <a:ext cx="213045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#48532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kumimoji="1" lang="en-US" altLang="ja-JP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𝐻𝐶𝑈𝐿</m:t>
                          </m:r>
                        </m:sub>
                      </m:sSub>
                      <m:r>
                        <a:rPr kumimoji="1" lang="en-US" altLang="ja-JP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=0.02</m:t>
                      </m:r>
                      <m:r>
                        <a:rPr kumimoji="1" lang="en-US" altLang="ja-JP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𝑘𝐴</m:t>
                      </m:r>
                    </m:oMath>
                  </a14:m>
                  <a:r>
                    <a:rPr kumimoji="1" lang="en-US" altLang="ja-JP" sz="12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9" name="テキスト ボックス 25">
                  <a:extLst>
                    <a:ext uri="{FF2B5EF4-FFF2-40B4-BE49-F238E27FC236}">
                      <a16:creationId xmlns:a16="http://schemas.microsoft.com/office/drawing/2014/main" id="{65EEA231-266B-45DD-90A7-12C8947B57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1251" y="1867073"/>
                  <a:ext cx="2130456" cy="276999"/>
                </a:xfrm>
                <a:prstGeom prst="rect">
                  <a:avLst/>
                </a:prstGeom>
                <a:blipFill>
                  <a:blip r:embed="rId10"/>
                  <a:stretch>
                    <a:fillRect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1" name="テキスト ボックス 253">
              <a:extLst>
                <a:ext uri="{FF2B5EF4-FFF2-40B4-BE49-F238E27FC236}">
                  <a16:creationId xmlns:a16="http://schemas.microsoft.com/office/drawing/2014/main" id="{6B3A7E62-0D5D-4D9C-9599-41CD46CD8290}"/>
                </a:ext>
              </a:extLst>
            </p:cNvPr>
            <p:cNvSpPr txBox="1"/>
            <p:nvPr/>
          </p:nvSpPr>
          <p:spPr>
            <a:xfrm>
              <a:off x="4805416" y="1996418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1.0</a:t>
              </a:r>
            </a:p>
          </p:txBody>
        </p:sp>
        <p:sp>
          <p:nvSpPr>
            <p:cNvPr id="92" name="テキスト ボックス 253">
              <a:extLst>
                <a:ext uri="{FF2B5EF4-FFF2-40B4-BE49-F238E27FC236}">
                  <a16:creationId xmlns:a16="http://schemas.microsoft.com/office/drawing/2014/main" id="{ED9DA465-2B00-443B-979C-B06D41312C9D}"/>
                </a:ext>
              </a:extLst>
            </p:cNvPr>
            <p:cNvSpPr txBox="1"/>
            <p:nvPr/>
          </p:nvSpPr>
          <p:spPr>
            <a:xfrm>
              <a:off x="4805416" y="240192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.5</a:t>
              </a:r>
            </a:p>
          </p:txBody>
        </p:sp>
        <p:sp>
          <p:nvSpPr>
            <p:cNvPr id="93" name="テキスト ボックス 253">
              <a:extLst>
                <a:ext uri="{FF2B5EF4-FFF2-40B4-BE49-F238E27FC236}">
                  <a16:creationId xmlns:a16="http://schemas.microsoft.com/office/drawing/2014/main" id="{D14503A1-1A50-47AC-859E-23FE6DD1FEBF}"/>
                </a:ext>
              </a:extLst>
            </p:cNvPr>
            <p:cNvSpPr txBox="1"/>
            <p:nvPr/>
          </p:nvSpPr>
          <p:spPr>
            <a:xfrm>
              <a:off x="4805416" y="2817663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p:sp>
          <p:nvSpPr>
            <p:cNvPr id="94" name="テキスト ボックス 253">
              <a:extLst>
                <a:ext uri="{FF2B5EF4-FFF2-40B4-BE49-F238E27FC236}">
                  <a16:creationId xmlns:a16="http://schemas.microsoft.com/office/drawing/2014/main" id="{460C9CF8-BF7C-4D48-90E3-827E486F4604}"/>
                </a:ext>
              </a:extLst>
            </p:cNvPr>
            <p:cNvSpPr txBox="1"/>
            <p:nvPr/>
          </p:nvSpPr>
          <p:spPr>
            <a:xfrm>
              <a:off x="4768729" y="3221639"/>
              <a:ext cx="41466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.5</a:t>
              </a:r>
            </a:p>
          </p:txBody>
        </p:sp>
        <p:sp>
          <p:nvSpPr>
            <p:cNvPr id="95" name="テキスト ボックス 253">
              <a:extLst>
                <a:ext uri="{FF2B5EF4-FFF2-40B4-BE49-F238E27FC236}">
                  <a16:creationId xmlns:a16="http://schemas.microsoft.com/office/drawing/2014/main" id="{8C5260A6-242C-4ACF-9187-C2C1F101FB67}"/>
                </a:ext>
              </a:extLst>
            </p:cNvPr>
            <p:cNvSpPr txBox="1"/>
            <p:nvPr/>
          </p:nvSpPr>
          <p:spPr>
            <a:xfrm>
              <a:off x="4768729" y="3637873"/>
              <a:ext cx="41466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p:sp>
          <p:nvSpPr>
            <p:cNvPr id="96" name="テキスト ボックス 253">
              <a:extLst>
                <a:ext uri="{FF2B5EF4-FFF2-40B4-BE49-F238E27FC236}">
                  <a16:creationId xmlns:a16="http://schemas.microsoft.com/office/drawing/2014/main" id="{3250B81C-DF22-4956-BAFA-C0448364BB3A}"/>
                </a:ext>
              </a:extLst>
            </p:cNvPr>
            <p:cNvSpPr txBox="1"/>
            <p:nvPr/>
          </p:nvSpPr>
          <p:spPr>
            <a:xfrm rot="16200000">
              <a:off x="4288812" y="2678961"/>
              <a:ext cx="779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[m]</a:t>
              </a:r>
            </a:p>
          </p:txBody>
        </p:sp>
        <p:sp>
          <p:nvSpPr>
            <p:cNvPr id="101" name="テキスト ボックス 253">
              <a:extLst>
                <a:ext uri="{FF2B5EF4-FFF2-40B4-BE49-F238E27FC236}">
                  <a16:creationId xmlns:a16="http://schemas.microsoft.com/office/drawing/2014/main" id="{58F310EB-F3FF-47B2-B495-FFC80644323B}"/>
                </a:ext>
              </a:extLst>
            </p:cNvPr>
            <p:cNvSpPr txBox="1"/>
            <p:nvPr/>
          </p:nvSpPr>
          <p:spPr>
            <a:xfrm>
              <a:off x="5602130" y="3900295"/>
              <a:ext cx="779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[m]</a:t>
              </a:r>
            </a:p>
          </p:txBody>
        </p:sp>
        <p:sp>
          <p:nvSpPr>
            <p:cNvPr id="103" name="テキスト ボックス 253">
              <a:extLst>
                <a:ext uri="{FF2B5EF4-FFF2-40B4-BE49-F238E27FC236}">
                  <a16:creationId xmlns:a16="http://schemas.microsoft.com/office/drawing/2014/main" id="{96AD3DD1-178A-41C0-8121-78B303469F2A}"/>
                </a:ext>
              </a:extLst>
            </p:cNvPr>
            <p:cNvSpPr txBox="1"/>
            <p:nvPr/>
          </p:nvSpPr>
          <p:spPr>
            <a:xfrm>
              <a:off x="4993404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0.0</a:t>
              </a:r>
            </a:p>
          </p:txBody>
        </p:sp>
        <p:sp>
          <p:nvSpPr>
            <p:cNvPr id="105" name="テキスト ボックス 253">
              <a:extLst>
                <a:ext uri="{FF2B5EF4-FFF2-40B4-BE49-F238E27FC236}">
                  <a16:creationId xmlns:a16="http://schemas.microsoft.com/office/drawing/2014/main" id="{6E8E2AF1-BC3D-4EF2-88B5-A6048A48D0E1}"/>
                </a:ext>
              </a:extLst>
            </p:cNvPr>
            <p:cNvSpPr txBox="1"/>
            <p:nvPr/>
          </p:nvSpPr>
          <p:spPr>
            <a:xfrm>
              <a:off x="5639652" y="3737427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0.4</a:t>
              </a:r>
            </a:p>
          </p:txBody>
        </p:sp>
        <p:sp>
          <p:nvSpPr>
            <p:cNvPr id="106" name="テキスト ボックス 253">
              <a:extLst>
                <a:ext uri="{FF2B5EF4-FFF2-40B4-BE49-F238E27FC236}">
                  <a16:creationId xmlns:a16="http://schemas.microsoft.com/office/drawing/2014/main" id="{856D032C-5084-4DA9-930E-34A03FE3899D}"/>
                </a:ext>
              </a:extLst>
            </p:cNvPr>
            <p:cNvSpPr txBox="1"/>
            <p:nvPr/>
          </p:nvSpPr>
          <p:spPr>
            <a:xfrm>
              <a:off x="5976034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0.6</a:t>
              </a:r>
            </a:p>
          </p:txBody>
        </p:sp>
        <p:sp>
          <p:nvSpPr>
            <p:cNvPr id="107" name="テキスト ボックス 253">
              <a:extLst>
                <a:ext uri="{FF2B5EF4-FFF2-40B4-BE49-F238E27FC236}">
                  <a16:creationId xmlns:a16="http://schemas.microsoft.com/office/drawing/2014/main" id="{62949559-75F4-4435-A098-2FC4E9DE3700}"/>
                </a:ext>
              </a:extLst>
            </p:cNvPr>
            <p:cNvSpPr txBox="1"/>
            <p:nvPr/>
          </p:nvSpPr>
          <p:spPr>
            <a:xfrm>
              <a:off x="6287579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0.8</a:t>
              </a:r>
            </a:p>
          </p:txBody>
        </p:sp>
        <p:sp>
          <p:nvSpPr>
            <p:cNvPr id="108" name="テキスト ボックス 253">
              <a:extLst>
                <a:ext uri="{FF2B5EF4-FFF2-40B4-BE49-F238E27FC236}">
                  <a16:creationId xmlns:a16="http://schemas.microsoft.com/office/drawing/2014/main" id="{60C54B20-8EC7-4660-9D79-0CA47D00E43E}"/>
                </a:ext>
              </a:extLst>
            </p:cNvPr>
            <p:cNvSpPr txBox="1"/>
            <p:nvPr/>
          </p:nvSpPr>
          <p:spPr>
            <a:xfrm>
              <a:off x="6650987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テキスト ボックス 253">
                  <a:extLst>
                    <a:ext uri="{FF2B5EF4-FFF2-40B4-BE49-F238E27FC236}">
                      <a16:creationId xmlns:a16="http://schemas.microsoft.com/office/drawing/2014/main" id="{0D24647B-FA3D-4456-93C7-314B3B27DE18}"/>
                    </a:ext>
                  </a:extLst>
                </p:cNvPr>
                <p:cNvSpPr txBox="1"/>
                <p:nvPr/>
              </p:nvSpPr>
              <p:spPr>
                <a:xfrm>
                  <a:off x="5076222" y="4168734"/>
                  <a:ext cx="1874866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sub>
                      </m:sSub>
                    </m:oMath>
                  </a14:m>
                  <a:r>
                    <a:rPr kumimoji="1"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[T] </a:t>
                  </a:r>
                  <a:r>
                    <a:rPr kumimoji="1" lang="en-US" altLang="zh-CN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 R-Z plane</a:t>
                  </a:r>
                  <a:endPara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09" name="テキスト ボックス 253">
                  <a:extLst>
                    <a:ext uri="{FF2B5EF4-FFF2-40B4-BE49-F238E27FC236}">
                      <a16:creationId xmlns:a16="http://schemas.microsoft.com/office/drawing/2014/main" id="{0D24647B-FA3D-4456-93C7-314B3B27DE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6222" y="4168734"/>
                  <a:ext cx="1874866" cy="338554"/>
                </a:xfrm>
                <a:prstGeom prst="rect">
                  <a:avLst/>
                </a:prstGeom>
                <a:blipFill>
                  <a:blip r:embed="rId11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2" name="テキスト ボックス 25">
              <a:extLst>
                <a:ext uri="{FF2B5EF4-FFF2-40B4-BE49-F238E27FC236}">
                  <a16:creationId xmlns:a16="http://schemas.microsoft.com/office/drawing/2014/main" id="{2BA83017-CF5C-4D9E-84F5-282CD438AB77}"/>
                </a:ext>
              </a:extLst>
            </p:cNvPr>
            <p:cNvSpPr txBox="1"/>
            <p:nvPr/>
          </p:nvSpPr>
          <p:spPr>
            <a:xfrm>
              <a:off x="5135603" y="2567056"/>
              <a:ext cx="14871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Anti-equilibrium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テキスト ボックス 25">
              <a:extLst>
                <a:ext uri="{FF2B5EF4-FFF2-40B4-BE49-F238E27FC236}">
                  <a16:creationId xmlns:a16="http://schemas.microsoft.com/office/drawing/2014/main" id="{B3AF6D9A-3F59-4144-BCCF-A2AC7A0EB43B}"/>
                </a:ext>
              </a:extLst>
            </p:cNvPr>
            <p:cNvSpPr txBox="1"/>
            <p:nvPr/>
          </p:nvSpPr>
          <p:spPr>
            <a:xfrm>
              <a:off x="5130258" y="2977777"/>
              <a:ext cx="1538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Equilibrium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テキスト ボックス 253">
              <a:extLst>
                <a:ext uri="{FF2B5EF4-FFF2-40B4-BE49-F238E27FC236}">
                  <a16:creationId xmlns:a16="http://schemas.microsoft.com/office/drawing/2014/main" id="{828FEBFC-7A66-4327-BA3D-C47139EAEF3E}"/>
                </a:ext>
              </a:extLst>
            </p:cNvPr>
            <p:cNvSpPr txBox="1"/>
            <p:nvPr/>
          </p:nvSpPr>
          <p:spPr>
            <a:xfrm>
              <a:off x="5324593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テキスト ボックス 253">
                <a:extLst>
                  <a:ext uri="{FF2B5EF4-FFF2-40B4-BE49-F238E27FC236}">
                    <a16:creationId xmlns:a16="http://schemas.microsoft.com/office/drawing/2014/main" id="{4627EF41-19F9-4717-BE7B-D9F6537CAFF5}"/>
                  </a:ext>
                </a:extLst>
              </p:cNvPr>
              <p:cNvSpPr txBox="1"/>
              <p:nvPr/>
            </p:nvSpPr>
            <p:spPr>
              <a:xfrm>
                <a:off x="196908" y="812437"/>
                <a:ext cx="86833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direction was 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inversed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distinguish the EBWCD from pressure driven current. </a:t>
                </a:r>
                <a:endParaRPr kumimoji="1" lang="en-US" altLang="ja-JP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5" name="テキスト ボックス 253">
                <a:extLst>
                  <a:ext uri="{FF2B5EF4-FFF2-40B4-BE49-F238E27FC236}">
                    <a16:creationId xmlns:a16="http://schemas.microsoft.com/office/drawing/2014/main" id="{4627EF41-19F9-4717-BE7B-D9F6537CA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08" y="812437"/>
                <a:ext cx="8683323" cy="369332"/>
              </a:xfrm>
              <a:prstGeom prst="rect">
                <a:avLst/>
              </a:prstGeom>
              <a:blipFill>
                <a:blip r:embed="rId1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灯片编号占位符 3">
            <a:extLst>
              <a:ext uri="{FF2B5EF4-FFF2-40B4-BE49-F238E27FC236}">
                <a16:creationId xmlns:a16="http://schemas.microsoft.com/office/drawing/2014/main" id="{3D4E7FBA-2F6C-4D9F-A434-D2A7179BD80D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7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27F84CB-57D1-43AD-B6FC-AAEA82908122}"/>
              </a:ext>
            </a:extLst>
          </p:cNvPr>
          <p:cNvGrpSpPr/>
          <p:nvPr/>
        </p:nvGrpSpPr>
        <p:grpSpPr>
          <a:xfrm>
            <a:off x="777621" y="1277928"/>
            <a:ext cx="3071160" cy="2933422"/>
            <a:chOff x="777621" y="1573866"/>
            <a:chExt cx="3071160" cy="29334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テキスト ボックス 253">
                  <a:extLst>
                    <a:ext uri="{FF2B5EF4-FFF2-40B4-BE49-F238E27FC236}">
                      <a16:creationId xmlns:a16="http://schemas.microsoft.com/office/drawing/2014/main" id="{989AB5E8-97D2-40C9-9114-352450FBEDA7}"/>
                    </a:ext>
                  </a:extLst>
                </p:cNvPr>
                <p:cNvSpPr txBox="1"/>
                <p:nvPr/>
              </p:nvSpPr>
              <p:spPr>
                <a:xfrm>
                  <a:off x="874318" y="1573866"/>
                  <a:ext cx="288234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 algn="just">
                    <a:buFont typeface="Wingdings" panose="05000000000000000000" pitchFamily="2" charset="2"/>
                    <a:buChar char="Ø"/>
                  </a:pPr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CCW      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i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</m:oMath>
                  </a14:m>
                  <a:r>
                    <a:rPr kumimoji="1" lang="en-US" altLang="ja-JP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up</a:t>
                  </a:r>
                  <a:endPara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テキスト ボックス 253">
                  <a:extLst>
                    <a:ext uri="{FF2B5EF4-FFF2-40B4-BE49-F238E27FC236}">
                      <a16:creationId xmlns:a16="http://schemas.microsoft.com/office/drawing/2014/main" id="{989AB5E8-97D2-40C9-9114-352450FBE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4318" y="1573866"/>
                  <a:ext cx="2882341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1268" t="-10000" b="-2666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テキスト ボックス 253">
              <a:extLst>
                <a:ext uri="{FF2B5EF4-FFF2-40B4-BE49-F238E27FC236}">
                  <a16:creationId xmlns:a16="http://schemas.microsoft.com/office/drawing/2014/main" id="{CD9E7014-B019-4C0F-A94C-63D893BF77AE}"/>
                </a:ext>
              </a:extLst>
            </p:cNvPr>
            <p:cNvSpPr txBox="1"/>
            <p:nvPr/>
          </p:nvSpPr>
          <p:spPr>
            <a:xfrm rot="16200000">
              <a:off x="541943" y="2678960"/>
              <a:ext cx="779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[m]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テキスト ボックス 253">
                  <a:extLst>
                    <a:ext uri="{FF2B5EF4-FFF2-40B4-BE49-F238E27FC236}">
                      <a16:creationId xmlns:a16="http://schemas.microsoft.com/office/drawing/2014/main" id="{6373BDC2-103D-4697-90D6-A98D4FA75ACA}"/>
                    </a:ext>
                  </a:extLst>
                </p:cNvPr>
                <p:cNvSpPr txBox="1"/>
                <p:nvPr/>
              </p:nvSpPr>
              <p:spPr>
                <a:xfrm>
                  <a:off x="1286270" y="4168734"/>
                  <a:ext cx="1913294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sub>
                      </m:sSub>
                    </m:oMath>
                  </a14:m>
                  <a:r>
                    <a:rPr kumimoji="1" lang="en-US" altLang="ja-JP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[T] </a:t>
                  </a:r>
                  <a:r>
                    <a:rPr kumimoji="1" lang="en-US" altLang="zh-CN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 R-Z plane</a:t>
                  </a:r>
                  <a:endPara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81" name="テキスト ボックス 253">
                  <a:extLst>
                    <a:ext uri="{FF2B5EF4-FFF2-40B4-BE49-F238E27FC236}">
                      <a16:creationId xmlns:a16="http://schemas.microsoft.com/office/drawing/2014/main" id="{6373BDC2-103D-4697-90D6-A98D4FA75A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86270" y="4168734"/>
                  <a:ext cx="1913294" cy="338554"/>
                </a:xfrm>
                <a:prstGeom prst="rect">
                  <a:avLst/>
                </a:prstGeom>
                <a:blipFill>
                  <a:blip r:embed="rId19"/>
                  <a:stretch>
                    <a:fillRect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D268394-A6E6-4833-8DAF-C78D22F38FDA}"/>
                </a:ext>
              </a:extLst>
            </p:cNvPr>
            <p:cNvGrpSpPr/>
            <p:nvPr/>
          </p:nvGrpSpPr>
          <p:grpSpPr>
            <a:xfrm>
              <a:off x="1021860" y="1867073"/>
              <a:ext cx="2826921" cy="2396221"/>
              <a:chOff x="1021860" y="1867073"/>
              <a:chExt cx="2826921" cy="2396221"/>
            </a:xfrm>
          </p:grpSpPr>
          <p:pic>
            <p:nvPicPr>
              <p:cNvPr id="4" name="グラフィックス 42">
                <a:extLst>
                  <a:ext uri="{FF2B5EF4-FFF2-40B4-BE49-F238E27FC236}">
                    <a16:creationId xmlns:a16="http://schemas.microsoft.com/office/drawing/2014/main" id="{48B2A666-F94A-43BD-AF1D-8F818B5F84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247536" y="2094197"/>
                <a:ext cx="1815130" cy="1773534"/>
              </a:xfrm>
              <a:prstGeom prst="rect">
                <a:avLst/>
              </a:prstGeom>
            </p:spPr>
          </p:pic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26DA5518-A764-4970-8D7B-1883AE4980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6200000">
                <a:off x="2338262" y="2791010"/>
                <a:ext cx="152171" cy="2178625"/>
              </a:xfrm>
              <a:prstGeom prst="rect">
                <a:avLst/>
              </a:prstGeom>
            </p:spPr>
          </p:pic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id="{D21D3F01-12DE-40CD-A4B8-F90E48350B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6200000">
                <a:off x="141019" y="3059352"/>
                <a:ext cx="2235805" cy="172080"/>
              </a:xfrm>
              <a:prstGeom prst="rect">
                <a:avLst/>
              </a:prstGeom>
            </p:spPr>
          </p:pic>
          <p:sp>
            <p:nvSpPr>
              <p:cNvPr id="8" name="テキスト ボックス 253">
                <a:extLst>
                  <a:ext uri="{FF2B5EF4-FFF2-40B4-BE49-F238E27FC236}">
                    <a16:creationId xmlns:a16="http://schemas.microsoft.com/office/drawing/2014/main" id="{46ACD329-EEE6-47B4-81CD-8F4E6F84A71D}"/>
                  </a:ext>
                </a:extLst>
              </p:cNvPr>
              <p:cNvSpPr txBox="1"/>
              <p:nvPr/>
            </p:nvSpPr>
            <p:spPr>
              <a:xfrm>
                <a:off x="1824820" y="3900295"/>
                <a:ext cx="77913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[m]</a:t>
                </a:r>
              </a:p>
            </p:txBody>
          </p:sp>
          <p:sp>
            <p:nvSpPr>
              <p:cNvPr id="59" name="テキスト ボックス 253">
                <a:extLst>
                  <a:ext uri="{FF2B5EF4-FFF2-40B4-BE49-F238E27FC236}">
                    <a16:creationId xmlns:a16="http://schemas.microsoft.com/office/drawing/2014/main" id="{AD0B00D3-FA50-4EED-9797-10B14654E1EA}"/>
                  </a:ext>
                </a:extLst>
              </p:cNvPr>
              <p:cNvSpPr txBox="1"/>
              <p:nvPr/>
            </p:nvSpPr>
            <p:spPr>
              <a:xfrm>
                <a:off x="1216094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</a:t>
                </a:r>
              </a:p>
            </p:txBody>
          </p:sp>
          <p:sp>
            <p:nvSpPr>
              <p:cNvPr id="62" name="テキスト ボックス 253">
                <a:extLst>
                  <a:ext uri="{FF2B5EF4-FFF2-40B4-BE49-F238E27FC236}">
                    <a16:creationId xmlns:a16="http://schemas.microsoft.com/office/drawing/2014/main" id="{8A7070FD-7FE3-4E94-AD7A-5650D2FE95D2}"/>
                  </a:ext>
                </a:extLst>
              </p:cNvPr>
              <p:cNvSpPr txBox="1"/>
              <p:nvPr/>
            </p:nvSpPr>
            <p:spPr>
              <a:xfrm>
                <a:off x="1547283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0.2</a:t>
                </a:r>
              </a:p>
            </p:txBody>
          </p:sp>
          <p:sp>
            <p:nvSpPr>
              <p:cNvPr id="64" name="テキスト ボックス 253">
                <a:extLst>
                  <a:ext uri="{FF2B5EF4-FFF2-40B4-BE49-F238E27FC236}">
                    <a16:creationId xmlns:a16="http://schemas.microsoft.com/office/drawing/2014/main" id="{5F46BB38-B7A5-4F1E-A729-2112DD5C154D}"/>
                  </a:ext>
                </a:extLst>
              </p:cNvPr>
              <p:cNvSpPr txBox="1"/>
              <p:nvPr/>
            </p:nvSpPr>
            <p:spPr>
              <a:xfrm>
                <a:off x="2198724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0.6</a:t>
                </a:r>
              </a:p>
            </p:txBody>
          </p:sp>
          <p:sp>
            <p:nvSpPr>
              <p:cNvPr id="65" name="テキスト ボックス 253">
                <a:extLst>
                  <a:ext uri="{FF2B5EF4-FFF2-40B4-BE49-F238E27FC236}">
                    <a16:creationId xmlns:a16="http://schemas.microsoft.com/office/drawing/2014/main" id="{7BD736C0-962C-40E1-9CE0-330EBB2261AC}"/>
                  </a:ext>
                </a:extLst>
              </p:cNvPr>
              <p:cNvSpPr txBox="1"/>
              <p:nvPr/>
            </p:nvSpPr>
            <p:spPr>
              <a:xfrm>
                <a:off x="2510269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0.8</a:t>
                </a:r>
              </a:p>
            </p:txBody>
          </p:sp>
          <p:sp>
            <p:nvSpPr>
              <p:cNvPr id="66" name="テキスト ボックス 253">
                <a:extLst>
                  <a:ext uri="{FF2B5EF4-FFF2-40B4-BE49-F238E27FC236}">
                    <a16:creationId xmlns:a16="http://schemas.microsoft.com/office/drawing/2014/main" id="{FB10C924-F553-4D61-87F2-FCC5DFBC588D}"/>
                  </a:ext>
                </a:extLst>
              </p:cNvPr>
              <p:cNvSpPr txBox="1"/>
              <p:nvPr/>
            </p:nvSpPr>
            <p:spPr>
              <a:xfrm>
                <a:off x="2873677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69" name="テキスト ボックス 253">
                <a:extLst>
                  <a:ext uri="{FF2B5EF4-FFF2-40B4-BE49-F238E27FC236}">
                    <a16:creationId xmlns:a16="http://schemas.microsoft.com/office/drawing/2014/main" id="{FA0ABED3-B2F6-4E72-B664-9C8D731B4102}"/>
                  </a:ext>
                </a:extLst>
              </p:cNvPr>
              <p:cNvSpPr txBox="1"/>
              <p:nvPr/>
            </p:nvSpPr>
            <p:spPr>
              <a:xfrm>
                <a:off x="1058547" y="1996417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</a:t>
                </a:r>
              </a:p>
            </p:txBody>
          </p:sp>
          <p:sp>
            <p:nvSpPr>
              <p:cNvPr id="70" name="テキスト ボックス 253">
                <a:extLst>
                  <a:ext uri="{FF2B5EF4-FFF2-40B4-BE49-F238E27FC236}">
                    <a16:creationId xmlns:a16="http://schemas.microsoft.com/office/drawing/2014/main" id="{A491FDE8-80BC-456C-B246-5B35289C5D1A}"/>
                  </a:ext>
                </a:extLst>
              </p:cNvPr>
              <p:cNvSpPr txBox="1"/>
              <p:nvPr/>
            </p:nvSpPr>
            <p:spPr>
              <a:xfrm>
                <a:off x="1058547" y="2401920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.5</a:t>
                </a:r>
              </a:p>
            </p:txBody>
          </p:sp>
          <p:sp>
            <p:nvSpPr>
              <p:cNvPr id="71" name="テキスト ボックス 253">
                <a:extLst>
                  <a:ext uri="{FF2B5EF4-FFF2-40B4-BE49-F238E27FC236}">
                    <a16:creationId xmlns:a16="http://schemas.microsoft.com/office/drawing/2014/main" id="{E9E870EF-ADE8-408A-92D1-BD9FA62375DD}"/>
                  </a:ext>
                </a:extLst>
              </p:cNvPr>
              <p:cNvSpPr txBox="1"/>
              <p:nvPr/>
            </p:nvSpPr>
            <p:spPr>
              <a:xfrm>
                <a:off x="1058547" y="2817662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72" name="テキスト ボックス 253">
                <a:extLst>
                  <a:ext uri="{FF2B5EF4-FFF2-40B4-BE49-F238E27FC236}">
                    <a16:creationId xmlns:a16="http://schemas.microsoft.com/office/drawing/2014/main" id="{47CBA77B-3F12-4AB5-B6ED-2BEE294C0A43}"/>
                  </a:ext>
                </a:extLst>
              </p:cNvPr>
              <p:cNvSpPr txBox="1"/>
              <p:nvPr/>
            </p:nvSpPr>
            <p:spPr>
              <a:xfrm>
                <a:off x="1021860" y="3221638"/>
                <a:ext cx="41466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.5</a:t>
                </a:r>
              </a:p>
            </p:txBody>
          </p:sp>
          <p:sp>
            <p:nvSpPr>
              <p:cNvPr id="74" name="テキスト ボックス 253">
                <a:extLst>
                  <a:ext uri="{FF2B5EF4-FFF2-40B4-BE49-F238E27FC236}">
                    <a16:creationId xmlns:a16="http://schemas.microsoft.com/office/drawing/2014/main" id="{410095D9-2619-4B96-95C0-342DF48525B9}"/>
                  </a:ext>
                </a:extLst>
              </p:cNvPr>
              <p:cNvSpPr txBox="1"/>
              <p:nvPr/>
            </p:nvSpPr>
            <p:spPr>
              <a:xfrm>
                <a:off x="1021860" y="3637872"/>
                <a:ext cx="41466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82" name="テキスト ボックス 25">
                <a:extLst>
                  <a:ext uri="{FF2B5EF4-FFF2-40B4-BE49-F238E27FC236}">
                    <a16:creationId xmlns:a16="http://schemas.microsoft.com/office/drawing/2014/main" id="{CF99EBDA-5D78-4372-8BE5-23FFC00CF110}"/>
                  </a:ext>
                </a:extLst>
              </p:cNvPr>
              <p:cNvSpPr txBox="1"/>
              <p:nvPr/>
            </p:nvSpPr>
            <p:spPr>
              <a:xfrm>
                <a:off x="1366326" y="2978874"/>
                <a:ext cx="15382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Anti-equilibrium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テキスト ボックス 25">
                <a:extLst>
                  <a:ext uri="{FF2B5EF4-FFF2-40B4-BE49-F238E27FC236}">
                    <a16:creationId xmlns:a16="http://schemas.microsoft.com/office/drawing/2014/main" id="{3FF730FA-7FD1-46E1-BE26-449E40232752}"/>
                  </a:ext>
                </a:extLst>
              </p:cNvPr>
              <p:cNvSpPr txBox="1"/>
              <p:nvPr/>
            </p:nvSpPr>
            <p:spPr>
              <a:xfrm>
                <a:off x="1366325" y="2561625"/>
                <a:ext cx="11439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Equilibrium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テキスト ボックス 25">
                    <a:extLst>
                      <a:ext uri="{FF2B5EF4-FFF2-40B4-BE49-F238E27FC236}">
                        <a16:creationId xmlns:a16="http://schemas.microsoft.com/office/drawing/2014/main" id="{D1A0E3A4-D2A2-4768-8D3F-B01424B719EE}"/>
                      </a:ext>
                    </a:extLst>
                  </p:cNvPr>
                  <p:cNvSpPr txBox="1"/>
                  <p:nvPr/>
                </p:nvSpPr>
                <p:spPr>
                  <a:xfrm>
                    <a:off x="1252816" y="1867073"/>
                    <a:ext cx="213045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#48480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kumimoji="1" lang="en-US" altLang="ja-JP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𝐻𝐶𝑈𝐿</m:t>
                            </m:r>
                          </m:sub>
                        </m:sSub>
                        <m:r>
                          <a:rPr kumimoji="1" lang="en-US" altLang="ja-JP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=−0.02</m:t>
                        </m:r>
                        <m:r>
                          <a:rPr kumimoji="1" lang="en-US" altLang="ja-JP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𝑘𝐴</m:t>
                        </m:r>
                      </m:oMath>
                    </a14:m>
                    <a:r>
                      <a:rPr kumimoji="1" lang="en-US" altLang="ja-JP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endParaRPr lang="zh-CN" altLang="en-US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4" name="テキスト ボックス 25">
                    <a:extLst>
                      <a:ext uri="{FF2B5EF4-FFF2-40B4-BE49-F238E27FC236}">
                        <a16:creationId xmlns:a16="http://schemas.microsoft.com/office/drawing/2014/main" id="{D1A0E3A4-D2A2-4768-8D3F-B01424B719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2816" y="1867073"/>
                    <a:ext cx="2130456" cy="276999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287" t="-2222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3" name="テキスト ボックス 253">
                <a:extLst>
                  <a:ext uri="{FF2B5EF4-FFF2-40B4-BE49-F238E27FC236}">
                    <a16:creationId xmlns:a16="http://schemas.microsoft.com/office/drawing/2014/main" id="{1482CAFC-B513-4874-B48B-CE0D6B26C4B9}"/>
                  </a:ext>
                </a:extLst>
              </p:cNvPr>
              <p:cNvSpPr txBox="1"/>
              <p:nvPr/>
            </p:nvSpPr>
            <p:spPr>
              <a:xfrm>
                <a:off x="1862342" y="3737427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0.4</a:t>
                </a:r>
              </a:p>
            </p:txBody>
          </p:sp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D71FCCB2-719F-4289-BA59-418E23461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16389" y="1925236"/>
                <a:ext cx="532392" cy="20371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0423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-5664"/>
                <a:ext cx="8867103" cy="7619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zh-CN" dirty="0"/>
                  <a:t>Peak of magnetic flux moved by </a:t>
                </a:r>
                <a:r>
                  <a:rPr lang="en-US" altLang="zh-CN" dirty="0">
                    <a:solidFill>
                      <a:schemeClr val="bg1"/>
                    </a:solidFill>
                  </a:rPr>
                  <a:t>inversing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-5664"/>
                <a:ext cx="8867103" cy="761997"/>
              </a:xfrm>
              <a:blipFill>
                <a:blip r:embed="rId2"/>
                <a:stretch>
                  <a:fillRect l="-1443" b="-48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テキスト ボックス 253">
                <a:extLst>
                  <a:ext uri="{FF2B5EF4-FFF2-40B4-BE49-F238E27FC236}">
                    <a16:creationId xmlns:a16="http://schemas.microsoft.com/office/drawing/2014/main" id="{FAF15CFB-43EC-4890-9D60-E2B332D66018}"/>
                  </a:ext>
                </a:extLst>
              </p:cNvPr>
              <p:cNvSpPr txBox="1"/>
              <p:nvPr/>
            </p:nvSpPr>
            <p:spPr>
              <a:xfrm>
                <a:off x="30892" y="4454800"/>
                <a:ext cx="9113108" cy="2333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RF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was launched from 5.0s to 5.22s. AM of RF power was conducted from 5.1s. CFS was successfully formed and the plasma current with a maximum over 4.9kA was obtained.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peak changed to locate in the bottom half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direction was inversed to </a:t>
                </a:r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CW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It indicates that </a:t>
                </a:r>
                <a:r>
                  <a:rPr kumimoji="1"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 main part of the equilibrium plasma current was driven by EBWCD.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over-dense plasma was excited in both </a:t>
                </a:r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kumimoji="1" lang="en-US" altLang="ja-JP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pressure driven current was roughly estimated under the assumption </a:t>
                </a:r>
                <a:r>
                  <a:rPr kumimoji="1" lang="en-US" altLang="ja-JP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pressure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same in </a:t>
                </a:r>
                <a:r>
                  <a:rPr kumimoji="1" lang="en-US" altLang="ja-JP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condition.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kumimoji="1"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7" name="テキスト ボックス 253">
                <a:extLst>
                  <a:ext uri="{FF2B5EF4-FFF2-40B4-BE49-F238E27FC236}">
                    <a16:creationId xmlns:a16="http://schemas.microsoft.com/office/drawing/2014/main" id="{FAF15CFB-43EC-4890-9D60-E2B332D66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92" y="4454800"/>
                <a:ext cx="9113108" cy="2333011"/>
              </a:xfrm>
              <a:prstGeom prst="rect">
                <a:avLst/>
              </a:prstGeom>
              <a:blipFill>
                <a:blip r:embed="rId3"/>
                <a:stretch>
                  <a:fillRect l="-401" t="-1571" r="-6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5" name="组合 224">
            <a:extLst>
              <a:ext uri="{FF2B5EF4-FFF2-40B4-BE49-F238E27FC236}">
                <a16:creationId xmlns:a16="http://schemas.microsoft.com/office/drawing/2014/main" id="{DB13E192-4DC6-4F59-929B-766277EE5EED}"/>
              </a:ext>
            </a:extLst>
          </p:cNvPr>
          <p:cNvGrpSpPr/>
          <p:nvPr/>
        </p:nvGrpSpPr>
        <p:grpSpPr>
          <a:xfrm>
            <a:off x="123321" y="734346"/>
            <a:ext cx="2988192" cy="1494096"/>
            <a:chOff x="196908" y="1383137"/>
            <a:chExt cx="3371551" cy="1685776"/>
          </a:xfrm>
        </p:grpSpPr>
        <p:pic>
          <p:nvPicPr>
            <p:cNvPr id="224" name="图片 223">
              <a:extLst>
                <a:ext uri="{FF2B5EF4-FFF2-40B4-BE49-F238E27FC236}">
                  <a16:creationId xmlns:a16="http://schemas.microsoft.com/office/drawing/2014/main" id="{34A730AD-F3FB-4023-AA2F-F1284DDAA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908" y="1383137"/>
              <a:ext cx="3371551" cy="1685776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DF7E9BC-EFCC-4689-ABA1-7836B0F88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2045" y="1612401"/>
              <a:ext cx="899034" cy="535335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E02EBB5C-75B5-4A5E-B46B-4374A5981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62768" y="1684936"/>
              <a:ext cx="233874" cy="368352"/>
            </a:xfrm>
            <a:prstGeom prst="rect">
              <a:avLst/>
            </a:prstGeom>
          </p:spPr>
        </p:pic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9ED410C0-D94A-4C89-829F-325B42FDC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5908" y="1737550"/>
              <a:ext cx="72140" cy="0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>
              <a:extLst>
                <a:ext uri="{FF2B5EF4-FFF2-40B4-BE49-F238E27FC236}">
                  <a16:creationId xmlns:a16="http://schemas.microsoft.com/office/drawing/2014/main" id="{1780769C-E4ED-488B-98D1-426F936C4B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5908" y="1958451"/>
              <a:ext cx="7214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7856AF8D-DD88-4DC3-8808-19076339A717}"/>
                </a:ext>
              </a:extLst>
            </p:cNvPr>
            <p:cNvSpPr/>
            <p:nvPr/>
          </p:nvSpPr>
          <p:spPr>
            <a:xfrm>
              <a:off x="721385" y="1538654"/>
              <a:ext cx="185557" cy="31851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テキスト ボックス 253">
              <a:extLst>
                <a:ext uri="{FF2B5EF4-FFF2-40B4-BE49-F238E27FC236}">
                  <a16:creationId xmlns:a16="http://schemas.microsoft.com/office/drawing/2014/main" id="{3BCD719F-5A13-45FD-B920-2885B417B7F5}"/>
                </a:ext>
              </a:extLst>
            </p:cNvPr>
            <p:cNvSpPr txBox="1"/>
            <p:nvPr/>
          </p:nvSpPr>
          <p:spPr>
            <a:xfrm>
              <a:off x="744832" y="2354471"/>
              <a:ext cx="573912" cy="2864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5.01s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D7CC75B-47E5-4961-A65B-222896A5D0BA}"/>
              </a:ext>
            </a:extLst>
          </p:cNvPr>
          <p:cNvGrpSpPr/>
          <p:nvPr/>
        </p:nvGrpSpPr>
        <p:grpSpPr>
          <a:xfrm>
            <a:off x="2910945" y="872180"/>
            <a:ext cx="3344718" cy="3675587"/>
            <a:chOff x="3293913" y="856237"/>
            <a:chExt cx="3595496" cy="3951173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E9ECD427-E21D-4BEB-99D6-1F4C59B9572E}"/>
                </a:ext>
              </a:extLst>
            </p:cNvPr>
            <p:cNvGrpSpPr/>
            <p:nvPr/>
          </p:nvGrpSpPr>
          <p:grpSpPr>
            <a:xfrm>
              <a:off x="3293913" y="856237"/>
              <a:ext cx="3595496" cy="3951173"/>
              <a:chOff x="180147" y="2247250"/>
              <a:chExt cx="3050040" cy="335176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3CBEB4C4-3884-4868-B115-4CF41AEB4FD9}"/>
                  </a:ext>
                </a:extLst>
              </p:cNvPr>
              <p:cNvGrpSpPr/>
              <p:nvPr/>
            </p:nvGrpSpPr>
            <p:grpSpPr>
              <a:xfrm>
                <a:off x="180147" y="2247250"/>
                <a:ext cx="3050040" cy="1525020"/>
                <a:chOff x="180147" y="2247250"/>
                <a:chExt cx="3050040" cy="1525020"/>
              </a:xfrm>
            </p:grpSpPr>
            <p:grpSp>
              <p:nvGrpSpPr>
                <p:cNvPr id="69" name="组合 68">
                  <a:extLst>
                    <a:ext uri="{FF2B5EF4-FFF2-40B4-BE49-F238E27FC236}">
                      <a16:creationId xmlns:a16="http://schemas.microsoft.com/office/drawing/2014/main" id="{079BCE44-758B-4DB3-BF94-91CF5DD902B7}"/>
                    </a:ext>
                  </a:extLst>
                </p:cNvPr>
                <p:cNvGrpSpPr/>
                <p:nvPr/>
              </p:nvGrpSpPr>
              <p:grpSpPr>
                <a:xfrm>
                  <a:off x="180147" y="2247250"/>
                  <a:ext cx="3050040" cy="1525020"/>
                  <a:chOff x="175383" y="2240898"/>
                  <a:chExt cx="3050040" cy="1525020"/>
                </a:xfrm>
              </p:grpSpPr>
              <p:grpSp>
                <p:nvGrpSpPr>
                  <p:cNvPr id="71" name="组合 70">
                    <a:extLst>
                      <a:ext uri="{FF2B5EF4-FFF2-40B4-BE49-F238E27FC236}">
                        <a16:creationId xmlns:a16="http://schemas.microsoft.com/office/drawing/2014/main" id="{E316BA34-B56A-40F1-AC26-61B4E5B8B115}"/>
                      </a:ext>
                    </a:extLst>
                  </p:cNvPr>
                  <p:cNvGrpSpPr/>
                  <p:nvPr/>
                </p:nvGrpSpPr>
                <p:grpSpPr>
                  <a:xfrm>
                    <a:off x="175383" y="2240898"/>
                    <a:ext cx="3050040" cy="1525020"/>
                    <a:chOff x="175383" y="2926698"/>
                    <a:chExt cx="3050040" cy="1525020"/>
                  </a:xfrm>
                </p:grpSpPr>
                <p:pic>
                  <p:nvPicPr>
                    <p:cNvPr id="73" name="图片 72">
                      <a:extLst>
                        <a:ext uri="{FF2B5EF4-FFF2-40B4-BE49-F238E27FC236}">
                          <a16:creationId xmlns:a16="http://schemas.microsoft.com/office/drawing/2014/main" id="{ECA1B2E1-A015-4FE6-9360-FCA640D9E05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/>
                    <a:stretch>
                      <a:fillRect/>
                    </a:stretch>
                  </p:blipFill>
                  <p:spPr>
                    <a:xfrm>
                      <a:off x="175383" y="2926698"/>
                      <a:ext cx="3050040" cy="1525020"/>
                    </a:xfrm>
                    <a:prstGeom prst="rect">
                      <a:avLst/>
                    </a:prstGeom>
                  </p:spPr>
                </p:pic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74" name="文本框 73">
                          <a:extLst>
                            <a:ext uri="{FF2B5EF4-FFF2-40B4-BE49-F238E27FC236}">
                              <a16:creationId xmlns:a16="http://schemas.microsoft.com/office/drawing/2014/main" id="{18C4B3B9-3F57-4F1C-B062-C43E1142BA7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872658" y="3301619"/>
                          <a:ext cx="1301247" cy="47032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altLang="zh-CN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Plasma cutoff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14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𝑝𝑒</m:t>
                                  </m:r>
                                </m:sub>
                              </m:s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zh-CN" alt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𝜔</m:t>
                              </m:r>
                            </m:oMath>
                          </a14:m>
                          <a:r>
                            <a:rPr lang="en-US" altLang="zh-CN" sz="1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</a:t>
                          </a:r>
                          <a:endParaRPr lang="zh-CN" alt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74" name="文本框 73">
                          <a:extLst>
                            <a:ext uri="{FF2B5EF4-FFF2-40B4-BE49-F238E27FC236}">
                              <a16:creationId xmlns:a16="http://schemas.microsoft.com/office/drawing/2014/main" id="{18C4B3B9-3F57-4F1C-B062-C43E1142BA72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872658" y="3301619"/>
                          <a:ext cx="1301247" cy="470329"/>
                        </a:xfrm>
                        <a:prstGeom prst="rect">
                          <a:avLst/>
                        </a:prstGeom>
                        <a:blipFill>
                          <a:blip r:embed="rId9"/>
                          <a:stretch>
                            <a:fillRect l="-1195" t="-2198" b="-4396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zh-CN" alt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sp>
                  <p:nvSpPr>
                    <p:cNvPr id="75" name="文本框 74">
                      <a:extLst>
                        <a:ext uri="{FF2B5EF4-FFF2-40B4-BE49-F238E27FC236}">
                          <a16:creationId xmlns:a16="http://schemas.microsoft.com/office/drawing/2014/main" id="{73CAC852-133E-4A94-813A-B6D40CFAC24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5848" y="3636209"/>
                      <a:ext cx="73402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400" dirty="0">
                          <a:solidFill>
                            <a:srgbClr val="00DC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ECRL</a:t>
                      </a:r>
                    </a:p>
                  </p:txBody>
                </p:sp>
                <p:sp>
                  <p:nvSpPr>
                    <p:cNvPr id="76" name="文本框 75">
                      <a:extLst>
                        <a:ext uri="{FF2B5EF4-FFF2-40B4-BE49-F238E27FC236}">
                          <a16:creationId xmlns:a16="http://schemas.microsoft.com/office/drawing/2014/main" id="{37A860D8-7558-4704-94DC-9DDA38B566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25848" y="3794413"/>
                      <a:ext cx="978559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400" dirty="0">
                          <a:solidFill>
                            <a:srgbClr val="00DC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R=0.465m</a:t>
                      </a:r>
                      <a:endParaRPr lang="zh-CN" altLang="en-US" sz="1400" dirty="0">
                        <a:solidFill>
                          <a:srgbClr val="00DC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pic>
                <p:nvPicPr>
                  <p:cNvPr id="72" name="图片 71">
                    <a:extLst>
                      <a:ext uri="{FF2B5EF4-FFF2-40B4-BE49-F238E27FC236}">
                        <a16:creationId xmlns:a16="http://schemas.microsoft.com/office/drawing/2014/main" id="{5FBE0B24-A934-4C3B-ADB9-6591AFCD99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52707" y="3258186"/>
                    <a:ext cx="260361" cy="307777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70" name="图片 69">
                  <a:extLst>
                    <a:ext uri="{FF2B5EF4-FFF2-40B4-BE49-F238E27FC236}">
                      <a16:creationId xmlns:a16="http://schemas.microsoft.com/office/drawing/2014/main" id="{E95B259A-10BA-4EFF-9A0C-09C097773F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106608" y="3270890"/>
                  <a:ext cx="127007" cy="89849"/>
                </a:xfrm>
                <a:prstGeom prst="rect">
                  <a:avLst/>
                </a:prstGeom>
              </p:spPr>
            </p:pic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FFBD5788-F02F-4F70-956E-A2A25416AA4F}"/>
                  </a:ext>
                </a:extLst>
              </p:cNvPr>
              <p:cNvGrpSpPr/>
              <p:nvPr/>
            </p:nvGrpSpPr>
            <p:grpSpPr>
              <a:xfrm>
                <a:off x="286586" y="3257852"/>
                <a:ext cx="2935999" cy="1471175"/>
                <a:chOff x="280236" y="3933901"/>
                <a:chExt cx="2942349" cy="1471175"/>
              </a:xfrm>
            </p:grpSpPr>
            <p:pic>
              <p:nvPicPr>
                <p:cNvPr id="67" name="图片 66">
                  <a:extLst>
                    <a:ext uri="{FF2B5EF4-FFF2-40B4-BE49-F238E27FC236}">
                      <a16:creationId xmlns:a16="http://schemas.microsoft.com/office/drawing/2014/main" id="{70C6350A-C825-4261-AB84-7366BB7AD9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0236" y="3933901"/>
                  <a:ext cx="2942349" cy="1471175"/>
                </a:xfrm>
                <a:prstGeom prst="rect">
                  <a:avLst/>
                </a:prstGeom>
              </p:spPr>
            </p:pic>
            <p:pic>
              <p:nvPicPr>
                <p:cNvPr id="68" name="图片 67">
                  <a:extLst>
                    <a:ext uri="{FF2B5EF4-FFF2-40B4-BE49-F238E27FC236}">
                      <a16:creationId xmlns:a16="http://schemas.microsoft.com/office/drawing/2014/main" id="{137CBEF5-0A3B-45A0-94C2-7F2E0E8210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2707" y="4859406"/>
                  <a:ext cx="260361" cy="399559"/>
                </a:xfrm>
                <a:prstGeom prst="rect">
                  <a:avLst/>
                </a:prstGeom>
              </p:spPr>
            </p:pic>
          </p:grpSp>
          <p:pic>
            <p:nvPicPr>
              <p:cNvPr id="66" name="图片 65">
                <a:extLst>
                  <a:ext uri="{FF2B5EF4-FFF2-40B4-BE49-F238E27FC236}">
                    <a16:creationId xmlns:a16="http://schemas.microsoft.com/office/drawing/2014/main" id="{3EA2ADE7-355B-482A-A28D-3A7E62D8A6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5126" y="4174250"/>
                <a:ext cx="2849519" cy="1424760"/>
              </a:xfrm>
              <a:prstGeom prst="rect">
                <a:avLst/>
              </a:prstGeom>
            </p:spPr>
          </p:pic>
        </p:grp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B6DA4C43-D502-43F2-A5F4-26A599BDF029}"/>
                </a:ext>
              </a:extLst>
            </p:cNvPr>
            <p:cNvGrpSpPr/>
            <p:nvPr/>
          </p:nvGrpSpPr>
          <p:grpSpPr>
            <a:xfrm>
              <a:off x="5495957" y="872069"/>
              <a:ext cx="854651" cy="508907"/>
              <a:chOff x="2048333" y="1116424"/>
              <a:chExt cx="854651" cy="508907"/>
            </a:xfrm>
          </p:grpSpPr>
          <p:pic>
            <p:nvPicPr>
              <p:cNvPr id="79" name="图片 78">
                <a:extLst>
                  <a:ext uri="{FF2B5EF4-FFF2-40B4-BE49-F238E27FC236}">
                    <a16:creationId xmlns:a16="http://schemas.microsoft.com/office/drawing/2014/main" id="{6B599EAD-DBCF-4609-A384-709D7749AC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8333" y="1116424"/>
                <a:ext cx="854651" cy="508907"/>
              </a:xfrm>
              <a:prstGeom prst="rect">
                <a:avLst/>
              </a:prstGeom>
            </p:spPr>
          </p:pic>
          <p:pic>
            <p:nvPicPr>
              <p:cNvPr id="80" name="图片 79">
                <a:extLst>
                  <a:ext uri="{FF2B5EF4-FFF2-40B4-BE49-F238E27FC236}">
                    <a16:creationId xmlns:a16="http://schemas.microsoft.com/office/drawing/2014/main" id="{2678F101-5BCC-4D13-BFC8-5B40153CC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96552" y="1185378"/>
                <a:ext cx="222328" cy="350167"/>
              </a:xfrm>
              <a:prstGeom prst="rect">
                <a:avLst/>
              </a:prstGeom>
            </p:spPr>
          </p:pic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74ED9F6F-1602-4D2D-95C8-CB66E4536C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94600" y="1235394"/>
                <a:ext cx="68579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>
                <a:extLst>
                  <a:ext uri="{FF2B5EF4-FFF2-40B4-BE49-F238E27FC236}">
                    <a16:creationId xmlns:a16="http://schemas.microsoft.com/office/drawing/2014/main" id="{45ECD68E-AECA-4484-B113-4EB3219A65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94600" y="1445390"/>
                <a:ext cx="68579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灯片编号占位符 3">
            <a:extLst>
              <a:ext uri="{FF2B5EF4-FFF2-40B4-BE49-F238E27FC236}">
                <a16:creationId xmlns:a16="http://schemas.microsoft.com/office/drawing/2014/main" id="{6051E5AE-D9F5-4680-9E9B-33808F2C1870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8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CFE2D0C-2232-4F6D-B4EB-B5C147AEDD25}"/>
              </a:ext>
            </a:extLst>
          </p:cNvPr>
          <p:cNvGrpSpPr/>
          <p:nvPr/>
        </p:nvGrpSpPr>
        <p:grpSpPr>
          <a:xfrm>
            <a:off x="239686" y="2048215"/>
            <a:ext cx="2485685" cy="2485685"/>
            <a:chOff x="394467" y="2201878"/>
            <a:chExt cx="2591553" cy="2591553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47CAA247-D52A-47A8-8F14-30994350B739}"/>
                </a:ext>
              </a:extLst>
            </p:cNvPr>
            <p:cNvGrpSpPr/>
            <p:nvPr/>
          </p:nvGrpSpPr>
          <p:grpSpPr>
            <a:xfrm>
              <a:off x="394467" y="2201878"/>
              <a:ext cx="2591553" cy="2591553"/>
              <a:chOff x="186546" y="1538883"/>
              <a:chExt cx="2591553" cy="2591553"/>
            </a:xfrm>
          </p:grpSpPr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050F3F3A-8C05-44BC-9A92-368075E349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6546" y="1538883"/>
                <a:ext cx="2591553" cy="2591553"/>
              </a:xfrm>
              <a:prstGeom prst="rect">
                <a:avLst/>
              </a:prstGeom>
            </p:spPr>
          </p:pic>
          <p:sp>
            <p:nvSpPr>
              <p:cNvPr id="50" name="箭头: 右 49">
                <a:extLst>
                  <a:ext uri="{FF2B5EF4-FFF2-40B4-BE49-F238E27FC236}">
                    <a16:creationId xmlns:a16="http://schemas.microsoft.com/office/drawing/2014/main" id="{E41C23C6-4F5D-4BF6-9FDE-F0D741771C43}"/>
                  </a:ext>
                </a:extLst>
              </p:cNvPr>
              <p:cNvSpPr/>
              <p:nvPr/>
            </p:nvSpPr>
            <p:spPr>
              <a:xfrm flipH="1">
                <a:off x="978582" y="2451042"/>
                <a:ext cx="505531" cy="90610"/>
              </a:xfrm>
              <a:prstGeom prst="rightArrow">
                <a:avLst/>
              </a:prstGeom>
              <a:noFill/>
              <a:ln>
                <a:solidFill>
                  <a:srgbClr val="0000FF">
                    <a:alpha val="50196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箭头: 右 50">
                <a:extLst>
                  <a:ext uri="{FF2B5EF4-FFF2-40B4-BE49-F238E27FC236}">
                    <a16:creationId xmlns:a16="http://schemas.microsoft.com/office/drawing/2014/main" id="{AC6F2BB9-F425-4819-A198-64541FA1E964}"/>
                  </a:ext>
                </a:extLst>
              </p:cNvPr>
              <p:cNvSpPr/>
              <p:nvPr/>
            </p:nvSpPr>
            <p:spPr>
              <a:xfrm flipH="1">
                <a:off x="1054570" y="2811913"/>
                <a:ext cx="505531" cy="90610"/>
              </a:xfrm>
              <a:prstGeom prst="rightArrow">
                <a:avLst/>
              </a:prstGeom>
              <a:noFill/>
              <a:ln>
                <a:solidFill>
                  <a:srgbClr val="FF0000">
                    <a:alpha val="50196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テキスト ボックス 253">
                <a:extLst>
                  <a:ext uri="{FF2B5EF4-FFF2-40B4-BE49-F238E27FC236}">
                    <a16:creationId xmlns:a16="http://schemas.microsoft.com/office/drawing/2014/main" id="{0D659A87-464E-4AAB-800D-03489E6B27A7}"/>
                  </a:ext>
                </a:extLst>
              </p:cNvPr>
              <p:cNvSpPr txBox="1"/>
              <p:nvPr/>
            </p:nvSpPr>
            <p:spPr>
              <a:xfrm>
                <a:off x="1439375" y="2458016"/>
                <a:ext cx="1147398" cy="481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Peak of driven current</a:t>
                </a:r>
                <a:endParaRPr kumimoji="1" lang="en-US" altLang="ja-JP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2FC808A7-A1FD-4A36-A5B1-47A4D1EE1904}"/>
                </a:ext>
              </a:extLst>
            </p:cNvPr>
            <p:cNvCxnSpPr>
              <a:cxnSpLocks/>
            </p:cNvCxnSpPr>
            <p:nvPr/>
          </p:nvCxnSpPr>
          <p:spPr>
            <a:xfrm>
              <a:off x="1841995" y="2425786"/>
              <a:ext cx="0" cy="189816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803F762-8423-40E3-B076-C62AE2A50721}"/>
              </a:ext>
            </a:extLst>
          </p:cNvPr>
          <p:cNvGrpSpPr/>
          <p:nvPr/>
        </p:nvGrpSpPr>
        <p:grpSpPr>
          <a:xfrm>
            <a:off x="6380335" y="1468859"/>
            <a:ext cx="2591554" cy="2610991"/>
            <a:chOff x="6380335" y="1468859"/>
            <a:chExt cx="2591554" cy="261099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CC30D3F-B681-41B0-B7BC-38D97C997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380335" y="1468859"/>
              <a:ext cx="2591554" cy="2610991"/>
            </a:xfrm>
            <a:prstGeom prst="rect">
              <a:avLst/>
            </a:prstGeom>
          </p:spPr>
        </p:pic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6EE7E4C6-93F1-45A7-B2CE-B7D46C78FBA0}"/>
                </a:ext>
              </a:extLst>
            </p:cNvPr>
            <p:cNvCxnSpPr>
              <a:cxnSpLocks/>
            </p:cNvCxnSpPr>
            <p:nvPr/>
          </p:nvCxnSpPr>
          <p:spPr>
            <a:xfrm>
              <a:off x="7827798" y="1667358"/>
              <a:ext cx="0" cy="197617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" name="箭头: 右 54">
            <a:extLst>
              <a:ext uri="{FF2B5EF4-FFF2-40B4-BE49-F238E27FC236}">
                <a16:creationId xmlns:a16="http://schemas.microsoft.com/office/drawing/2014/main" id="{D9636BFC-79E9-4837-9B1A-99FC39BB04A6}"/>
              </a:ext>
            </a:extLst>
          </p:cNvPr>
          <p:cNvSpPr/>
          <p:nvPr/>
        </p:nvSpPr>
        <p:spPr>
          <a:xfrm flipH="1">
            <a:off x="7170581" y="2459480"/>
            <a:ext cx="505531" cy="90610"/>
          </a:xfrm>
          <a:prstGeom prst="rightArrow">
            <a:avLst/>
          </a:prstGeom>
          <a:noFill/>
          <a:ln>
            <a:solidFill>
              <a:schemeClr val="tx1"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63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" y="-5664"/>
                <a:ext cx="8699678" cy="761997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</a:rPr>
                  <a:t>EBWCD with </a:t>
                </a:r>
                <a:r>
                  <a:rPr lang="en-US" altLang="zh-CN" dirty="0"/>
                  <a:t>opposite directions in </a:t>
                </a:r>
                <a:r>
                  <a:rPr lang="en-US" altLang="ja-JP" dirty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ja-JP" dirty="0"/>
                  <a:t>] CW and 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ja-JP">
                            <a:latin typeface="Cambria Math" panose="020405030504060302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ja-JP" dirty="0"/>
                  <a:t>] CCW conditions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4CFC250D-CEDE-4506-B72C-CEB181A527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" y="-5664"/>
                <a:ext cx="8699678" cy="761997"/>
              </a:xfrm>
              <a:blipFill>
                <a:blip r:embed="rId2"/>
                <a:stretch>
                  <a:fillRect l="-1472" t="-22400" b="-312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1186FB83-D889-44F2-AC07-3033F9EAAFFF}"/>
              </a:ext>
            </a:extLst>
          </p:cNvPr>
          <p:cNvGrpSpPr/>
          <p:nvPr/>
        </p:nvGrpSpPr>
        <p:grpSpPr>
          <a:xfrm>
            <a:off x="3108442" y="958063"/>
            <a:ext cx="2514889" cy="2390355"/>
            <a:chOff x="4612598" y="1813706"/>
            <a:chExt cx="2519109" cy="2394366"/>
          </a:xfrm>
        </p:grpSpPr>
        <p:pic>
          <p:nvPicPr>
            <p:cNvPr id="140" name="グラフィックス 52">
              <a:extLst>
                <a:ext uri="{FF2B5EF4-FFF2-40B4-BE49-F238E27FC236}">
                  <a16:creationId xmlns:a16="http://schemas.microsoft.com/office/drawing/2014/main" id="{F549B9D1-E18B-4389-A952-A3B649E78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09803" y="2100982"/>
              <a:ext cx="1809850" cy="1768374"/>
            </a:xfrm>
            <a:prstGeom prst="rect">
              <a:avLst/>
            </a:prstGeom>
          </p:spPr>
        </p:pic>
        <p:pic>
          <p:nvPicPr>
            <p:cNvPr id="142" name="图片 141">
              <a:extLst>
                <a:ext uri="{FF2B5EF4-FFF2-40B4-BE49-F238E27FC236}">
                  <a16:creationId xmlns:a16="http://schemas.microsoft.com/office/drawing/2014/main" id="{0787DEE9-5416-4411-A0B5-DC7820E3E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4191119" y="2890177"/>
              <a:ext cx="1704372" cy="131178"/>
            </a:xfrm>
            <a:prstGeom prst="rect">
              <a:avLst/>
            </a:prstGeom>
          </p:spPr>
        </p:pic>
        <p:pic>
          <p:nvPicPr>
            <p:cNvPr id="143" name="图片 142">
              <a:extLst>
                <a:ext uri="{FF2B5EF4-FFF2-40B4-BE49-F238E27FC236}">
                  <a16:creationId xmlns:a16="http://schemas.microsoft.com/office/drawing/2014/main" id="{0651C1AD-D9F4-4598-8ED6-742E87632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24352" y="3812730"/>
              <a:ext cx="1704372" cy="13117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テキスト ボックス 25">
                  <a:extLst>
                    <a:ext uri="{FF2B5EF4-FFF2-40B4-BE49-F238E27FC236}">
                      <a16:creationId xmlns:a16="http://schemas.microsoft.com/office/drawing/2014/main" id="{7BA3E0F9-6ABD-4775-81C9-DDA38B882709}"/>
                    </a:ext>
                  </a:extLst>
                </p:cNvPr>
                <p:cNvSpPr txBox="1"/>
                <p:nvPr/>
              </p:nvSpPr>
              <p:spPr>
                <a:xfrm>
                  <a:off x="5001251" y="1813706"/>
                  <a:ext cx="2130456" cy="277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#48532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kumimoji="1" lang="en-US" altLang="ja-JP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𝐻𝐶𝑈𝐿</m:t>
                          </m:r>
                        </m:sub>
                      </m:sSub>
                      <m:r>
                        <a:rPr kumimoji="1" lang="en-US" altLang="ja-JP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=0.02</m:t>
                      </m:r>
                      <m:r>
                        <a:rPr kumimoji="1" lang="en-US" altLang="ja-JP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𝑘𝐴</m:t>
                      </m:r>
                    </m:oMath>
                  </a14:m>
                  <a:r>
                    <a:rPr kumimoji="1" lang="en-US" altLang="ja-JP" sz="12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46" name="テキスト ボックス 25">
                  <a:extLst>
                    <a:ext uri="{FF2B5EF4-FFF2-40B4-BE49-F238E27FC236}">
                      <a16:creationId xmlns:a16="http://schemas.microsoft.com/office/drawing/2014/main" id="{7BA3E0F9-6ABD-4775-81C9-DDA38B8827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01251" y="1813706"/>
                  <a:ext cx="2130456" cy="277000"/>
                </a:xfrm>
                <a:prstGeom prst="rect">
                  <a:avLst/>
                </a:prstGeom>
                <a:blipFill>
                  <a:blip r:embed="rId14"/>
                  <a:stretch>
                    <a:fillRect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7" name="テキスト ボックス 253">
              <a:extLst>
                <a:ext uri="{FF2B5EF4-FFF2-40B4-BE49-F238E27FC236}">
                  <a16:creationId xmlns:a16="http://schemas.microsoft.com/office/drawing/2014/main" id="{67728251-CDBA-401B-91B1-A90FE2BF537D}"/>
                </a:ext>
              </a:extLst>
            </p:cNvPr>
            <p:cNvSpPr txBox="1"/>
            <p:nvPr/>
          </p:nvSpPr>
          <p:spPr>
            <a:xfrm>
              <a:off x="4805416" y="1996418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1.0</a:t>
              </a:r>
            </a:p>
          </p:txBody>
        </p:sp>
        <p:sp>
          <p:nvSpPr>
            <p:cNvPr id="148" name="テキスト ボックス 253">
              <a:extLst>
                <a:ext uri="{FF2B5EF4-FFF2-40B4-BE49-F238E27FC236}">
                  <a16:creationId xmlns:a16="http://schemas.microsoft.com/office/drawing/2014/main" id="{A49B6465-7449-4165-87FC-23D45483A6C8}"/>
                </a:ext>
              </a:extLst>
            </p:cNvPr>
            <p:cNvSpPr txBox="1"/>
            <p:nvPr/>
          </p:nvSpPr>
          <p:spPr>
            <a:xfrm>
              <a:off x="4805416" y="240192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.5</a:t>
              </a:r>
            </a:p>
          </p:txBody>
        </p:sp>
        <p:sp>
          <p:nvSpPr>
            <p:cNvPr id="149" name="テキスト ボックス 253">
              <a:extLst>
                <a:ext uri="{FF2B5EF4-FFF2-40B4-BE49-F238E27FC236}">
                  <a16:creationId xmlns:a16="http://schemas.microsoft.com/office/drawing/2014/main" id="{31702EB4-5002-4FAD-AD39-FBA599678FD7}"/>
                </a:ext>
              </a:extLst>
            </p:cNvPr>
            <p:cNvSpPr txBox="1"/>
            <p:nvPr/>
          </p:nvSpPr>
          <p:spPr>
            <a:xfrm>
              <a:off x="4805416" y="2817663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p:sp>
          <p:nvSpPr>
            <p:cNvPr id="150" name="テキスト ボックス 253">
              <a:extLst>
                <a:ext uri="{FF2B5EF4-FFF2-40B4-BE49-F238E27FC236}">
                  <a16:creationId xmlns:a16="http://schemas.microsoft.com/office/drawing/2014/main" id="{50021945-FFA9-499D-BDCD-A26187FC2306}"/>
                </a:ext>
              </a:extLst>
            </p:cNvPr>
            <p:cNvSpPr txBox="1"/>
            <p:nvPr/>
          </p:nvSpPr>
          <p:spPr>
            <a:xfrm>
              <a:off x="4768729" y="3221639"/>
              <a:ext cx="41466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-0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.5</a:t>
              </a:r>
            </a:p>
          </p:txBody>
        </p:sp>
        <p:sp>
          <p:nvSpPr>
            <p:cNvPr id="151" name="テキスト ボックス 253">
              <a:extLst>
                <a:ext uri="{FF2B5EF4-FFF2-40B4-BE49-F238E27FC236}">
                  <a16:creationId xmlns:a16="http://schemas.microsoft.com/office/drawing/2014/main" id="{D8A1A6AF-B5BA-49A8-B6D1-46525EBE34B3}"/>
                </a:ext>
              </a:extLst>
            </p:cNvPr>
            <p:cNvSpPr txBox="1"/>
            <p:nvPr/>
          </p:nvSpPr>
          <p:spPr>
            <a:xfrm>
              <a:off x="4768729" y="3637873"/>
              <a:ext cx="41466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p:sp>
          <p:nvSpPr>
            <p:cNvPr id="152" name="テキスト ボックス 253">
              <a:extLst>
                <a:ext uri="{FF2B5EF4-FFF2-40B4-BE49-F238E27FC236}">
                  <a16:creationId xmlns:a16="http://schemas.microsoft.com/office/drawing/2014/main" id="{6A960746-D493-427D-B81F-7CF683AA93F1}"/>
                </a:ext>
              </a:extLst>
            </p:cNvPr>
            <p:cNvSpPr txBox="1"/>
            <p:nvPr/>
          </p:nvSpPr>
          <p:spPr>
            <a:xfrm rot="16200000">
              <a:off x="4376919" y="2678961"/>
              <a:ext cx="779134" cy="3077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[m]</a:t>
              </a:r>
            </a:p>
          </p:txBody>
        </p:sp>
        <p:sp>
          <p:nvSpPr>
            <p:cNvPr id="153" name="テキスト ボックス 253">
              <a:extLst>
                <a:ext uri="{FF2B5EF4-FFF2-40B4-BE49-F238E27FC236}">
                  <a16:creationId xmlns:a16="http://schemas.microsoft.com/office/drawing/2014/main" id="{E7DB766C-9C35-4D3A-B129-3CE31693BF99}"/>
                </a:ext>
              </a:extLst>
            </p:cNvPr>
            <p:cNvSpPr txBox="1"/>
            <p:nvPr/>
          </p:nvSpPr>
          <p:spPr>
            <a:xfrm>
              <a:off x="5602130" y="3900295"/>
              <a:ext cx="779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 [m]</a:t>
              </a:r>
            </a:p>
          </p:txBody>
        </p:sp>
        <p:sp>
          <p:nvSpPr>
            <p:cNvPr id="154" name="テキスト ボックス 253">
              <a:extLst>
                <a:ext uri="{FF2B5EF4-FFF2-40B4-BE49-F238E27FC236}">
                  <a16:creationId xmlns:a16="http://schemas.microsoft.com/office/drawing/2014/main" id="{E024A7C2-EAB8-49C6-AB44-DD7182D2A56C}"/>
                </a:ext>
              </a:extLst>
            </p:cNvPr>
            <p:cNvSpPr txBox="1"/>
            <p:nvPr/>
          </p:nvSpPr>
          <p:spPr>
            <a:xfrm>
              <a:off x="4993404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0.0</a:t>
              </a:r>
            </a:p>
          </p:txBody>
        </p:sp>
        <p:sp>
          <p:nvSpPr>
            <p:cNvPr id="155" name="テキスト ボックス 253">
              <a:extLst>
                <a:ext uri="{FF2B5EF4-FFF2-40B4-BE49-F238E27FC236}">
                  <a16:creationId xmlns:a16="http://schemas.microsoft.com/office/drawing/2014/main" id="{C912777D-59A3-45D8-93AB-E6B3D71CD6BB}"/>
                </a:ext>
              </a:extLst>
            </p:cNvPr>
            <p:cNvSpPr txBox="1"/>
            <p:nvPr/>
          </p:nvSpPr>
          <p:spPr>
            <a:xfrm>
              <a:off x="5639652" y="3737427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0.4</a:t>
              </a:r>
            </a:p>
          </p:txBody>
        </p:sp>
        <p:sp>
          <p:nvSpPr>
            <p:cNvPr id="156" name="テキスト ボックス 253">
              <a:extLst>
                <a:ext uri="{FF2B5EF4-FFF2-40B4-BE49-F238E27FC236}">
                  <a16:creationId xmlns:a16="http://schemas.microsoft.com/office/drawing/2014/main" id="{39D0CEEB-1E51-484F-830E-34107272D9AF}"/>
                </a:ext>
              </a:extLst>
            </p:cNvPr>
            <p:cNvSpPr txBox="1"/>
            <p:nvPr/>
          </p:nvSpPr>
          <p:spPr>
            <a:xfrm>
              <a:off x="5976034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0.6</a:t>
              </a:r>
            </a:p>
          </p:txBody>
        </p:sp>
        <p:sp>
          <p:nvSpPr>
            <p:cNvPr id="157" name="テキスト ボックス 253">
              <a:extLst>
                <a:ext uri="{FF2B5EF4-FFF2-40B4-BE49-F238E27FC236}">
                  <a16:creationId xmlns:a16="http://schemas.microsoft.com/office/drawing/2014/main" id="{76F56E08-A52F-4D60-9E0E-5AE59763FFAA}"/>
                </a:ext>
              </a:extLst>
            </p:cNvPr>
            <p:cNvSpPr txBox="1"/>
            <p:nvPr/>
          </p:nvSpPr>
          <p:spPr>
            <a:xfrm>
              <a:off x="6287579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0.8</a:t>
              </a:r>
            </a:p>
          </p:txBody>
        </p:sp>
        <p:sp>
          <p:nvSpPr>
            <p:cNvPr id="158" name="テキスト ボックス 253">
              <a:extLst>
                <a:ext uri="{FF2B5EF4-FFF2-40B4-BE49-F238E27FC236}">
                  <a16:creationId xmlns:a16="http://schemas.microsoft.com/office/drawing/2014/main" id="{31DA33BD-DDDC-4D00-BC61-D11E71DADAFF}"/>
                </a:ext>
              </a:extLst>
            </p:cNvPr>
            <p:cNvSpPr txBox="1"/>
            <p:nvPr/>
          </p:nvSpPr>
          <p:spPr>
            <a:xfrm>
              <a:off x="6650987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.0</a:t>
              </a:r>
            </a:p>
          </p:txBody>
        </p:sp>
        <p:sp>
          <p:nvSpPr>
            <p:cNvPr id="160" name="テキスト ボックス 25">
              <a:extLst>
                <a:ext uri="{FF2B5EF4-FFF2-40B4-BE49-F238E27FC236}">
                  <a16:creationId xmlns:a16="http://schemas.microsoft.com/office/drawing/2014/main" id="{B1E65594-7C4C-4B9E-B81E-DB2F07800A7B}"/>
                </a:ext>
              </a:extLst>
            </p:cNvPr>
            <p:cNvSpPr txBox="1"/>
            <p:nvPr/>
          </p:nvSpPr>
          <p:spPr>
            <a:xfrm>
              <a:off x="5135603" y="2567056"/>
              <a:ext cx="1684050" cy="359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Anti-equilibrium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テキスト ボックス 25">
              <a:extLst>
                <a:ext uri="{FF2B5EF4-FFF2-40B4-BE49-F238E27FC236}">
                  <a16:creationId xmlns:a16="http://schemas.microsoft.com/office/drawing/2014/main" id="{A6862BF7-984C-4CB8-8406-0B463495A4CC}"/>
                </a:ext>
              </a:extLst>
            </p:cNvPr>
            <p:cNvSpPr txBox="1"/>
            <p:nvPr/>
          </p:nvSpPr>
          <p:spPr>
            <a:xfrm>
              <a:off x="5130258" y="2977777"/>
              <a:ext cx="15382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Equilibrium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テキスト ボックス 253">
              <a:extLst>
                <a:ext uri="{FF2B5EF4-FFF2-40B4-BE49-F238E27FC236}">
                  <a16:creationId xmlns:a16="http://schemas.microsoft.com/office/drawing/2014/main" id="{856DD5D4-A5D5-4EA4-8959-02077A5DE617}"/>
                </a:ext>
              </a:extLst>
            </p:cNvPr>
            <p:cNvSpPr txBox="1"/>
            <p:nvPr/>
          </p:nvSpPr>
          <p:spPr>
            <a:xfrm>
              <a:off x="5324593" y="3734591"/>
              <a:ext cx="37797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05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0.2</a:t>
              </a:r>
            </a:p>
          </p:txBody>
        </p:sp>
      </p:grpSp>
      <p:sp>
        <p:nvSpPr>
          <p:cNvPr id="49" name="灯片编号占位符 3">
            <a:extLst>
              <a:ext uri="{FF2B5EF4-FFF2-40B4-BE49-F238E27FC236}">
                <a16:creationId xmlns:a16="http://schemas.microsoft.com/office/drawing/2014/main" id="{DB1EA799-17F5-4617-B9AD-0C536569E2B3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9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8FD027D-9CFD-4451-A54B-777D2C1F56F4}"/>
              </a:ext>
            </a:extLst>
          </p:cNvPr>
          <p:cNvGrpSpPr/>
          <p:nvPr/>
        </p:nvGrpSpPr>
        <p:grpSpPr>
          <a:xfrm>
            <a:off x="463554" y="928381"/>
            <a:ext cx="2536498" cy="2536498"/>
            <a:chOff x="100815" y="928381"/>
            <a:chExt cx="2536498" cy="2536498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320EE08-D228-401B-992D-4E2E09695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0815" y="928381"/>
              <a:ext cx="2536498" cy="2536498"/>
            </a:xfrm>
            <a:prstGeom prst="rect">
              <a:avLst/>
            </a:prstGeom>
          </p:spPr>
        </p:pic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3DF38BA9-F5F9-495B-A342-5A6B33A6B5B7}"/>
                </a:ext>
              </a:extLst>
            </p:cNvPr>
            <p:cNvCxnSpPr>
              <a:cxnSpLocks/>
            </p:cNvCxnSpPr>
            <p:nvPr/>
          </p:nvCxnSpPr>
          <p:spPr>
            <a:xfrm>
              <a:off x="1521151" y="1137925"/>
              <a:ext cx="0" cy="189816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EEDADF95-494B-4158-8372-2CA17207F3F7}"/>
                </a:ext>
              </a:extLst>
            </p:cNvPr>
            <p:cNvSpPr/>
            <p:nvPr/>
          </p:nvSpPr>
          <p:spPr>
            <a:xfrm>
              <a:off x="611643" y="1090590"/>
              <a:ext cx="1822806" cy="986918"/>
            </a:xfrm>
            <a:prstGeom prst="rect">
              <a:avLst/>
            </a:prstGeom>
            <a:noFill/>
            <a:ln>
              <a:solidFill>
                <a:srgbClr val="0000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6B9B20F2-20C6-4393-AC4C-ED426DD2CEDC}"/>
                </a:ext>
              </a:extLst>
            </p:cNvPr>
            <p:cNvSpPr/>
            <p:nvPr/>
          </p:nvSpPr>
          <p:spPr>
            <a:xfrm>
              <a:off x="611643" y="2102812"/>
              <a:ext cx="1822806" cy="986918"/>
            </a:xfrm>
            <a:prstGeom prst="rect">
              <a:avLst/>
            </a:prstGeom>
            <a:noFill/>
            <a:ln>
              <a:solidFill>
                <a:srgbClr val="FF0000">
                  <a:alpha val="4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68B1C912-79E5-4785-9D52-A656A72E0DC1}"/>
                </a:ext>
              </a:extLst>
            </p:cNvPr>
            <p:cNvSpPr txBox="1"/>
            <p:nvPr/>
          </p:nvSpPr>
          <p:spPr>
            <a:xfrm>
              <a:off x="1726432" y="2450961"/>
              <a:ext cx="78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[</a:t>
              </a:r>
              <a:r>
                <a:rPr lang="en-US" altLang="zh-CN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CW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9F223CDC-0E4F-4A83-B0CD-0152437A6372}"/>
                </a:ext>
              </a:extLst>
            </p:cNvPr>
            <p:cNvSpPr txBox="1"/>
            <p:nvPr/>
          </p:nvSpPr>
          <p:spPr>
            <a:xfrm>
              <a:off x="615243" y="1276671"/>
              <a:ext cx="78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[</a:t>
              </a:r>
              <a:r>
                <a:rPr lang="en-US" altLang="zh-CN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CCW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箭头: 右 46">
              <a:extLst>
                <a:ext uri="{FF2B5EF4-FFF2-40B4-BE49-F238E27FC236}">
                  <a16:creationId xmlns:a16="http://schemas.microsoft.com/office/drawing/2014/main" id="{F87A49BD-B7CA-4DA3-A72C-84343799B103}"/>
                </a:ext>
              </a:extLst>
            </p:cNvPr>
            <p:cNvSpPr/>
            <p:nvPr/>
          </p:nvSpPr>
          <p:spPr>
            <a:xfrm>
              <a:off x="1331000" y="1563569"/>
              <a:ext cx="505531" cy="90610"/>
            </a:xfrm>
            <a:prstGeom prst="rightArrow">
              <a:avLst/>
            </a:prstGeom>
            <a:noFill/>
            <a:ln>
              <a:solidFill>
                <a:srgbClr val="0000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箭头: 右 47">
              <a:extLst>
                <a:ext uri="{FF2B5EF4-FFF2-40B4-BE49-F238E27FC236}">
                  <a16:creationId xmlns:a16="http://schemas.microsoft.com/office/drawing/2014/main" id="{684147DE-5BEE-41E5-A87A-551A081DEAB8}"/>
                </a:ext>
              </a:extLst>
            </p:cNvPr>
            <p:cNvSpPr/>
            <p:nvPr/>
          </p:nvSpPr>
          <p:spPr>
            <a:xfrm flipH="1">
              <a:off x="1149600" y="2550966"/>
              <a:ext cx="505531" cy="90610"/>
            </a:xfrm>
            <a:prstGeom prst="rightArrow">
              <a:avLst/>
            </a:prstGeom>
            <a:noFill/>
            <a:ln>
              <a:solidFill>
                <a:srgbClr val="FF0000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F159A64-070F-491F-9AFF-83A6E65CC2BF}"/>
              </a:ext>
            </a:extLst>
          </p:cNvPr>
          <p:cNvGrpSpPr/>
          <p:nvPr/>
        </p:nvGrpSpPr>
        <p:grpSpPr>
          <a:xfrm>
            <a:off x="3083880" y="3836601"/>
            <a:ext cx="2687529" cy="2424408"/>
            <a:chOff x="816131" y="1838886"/>
            <a:chExt cx="2687529" cy="2424408"/>
          </a:xfrm>
        </p:grpSpPr>
        <p:sp>
          <p:nvSpPr>
            <p:cNvPr id="62" name="テキスト ボックス 253">
              <a:extLst>
                <a:ext uri="{FF2B5EF4-FFF2-40B4-BE49-F238E27FC236}">
                  <a16:creationId xmlns:a16="http://schemas.microsoft.com/office/drawing/2014/main" id="{EAD4729A-2D2B-4753-A8AA-C36601A027A2}"/>
                </a:ext>
              </a:extLst>
            </p:cNvPr>
            <p:cNvSpPr txBox="1"/>
            <p:nvPr/>
          </p:nvSpPr>
          <p:spPr>
            <a:xfrm rot="16200000">
              <a:off x="580453" y="2678960"/>
              <a:ext cx="7791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[m]</a:t>
              </a: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AE7BE7AB-DFAA-4DCE-A6C6-B110B52A94B9}"/>
                </a:ext>
              </a:extLst>
            </p:cNvPr>
            <p:cNvGrpSpPr/>
            <p:nvPr/>
          </p:nvGrpSpPr>
          <p:grpSpPr>
            <a:xfrm>
              <a:off x="1021860" y="1838886"/>
              <a:ext cx="2481800" cy="2424408"/>
              <a:chOff x="1021860" y="1838886"/>
              <a:chExt cx="2481800" cy="2424408"/>
            </a:xfrm>
          </p:grpSpPr>
          <p:pic>
            <p:nvPicPr>
              <p:cNvPr id="65" name="グラフィックス 42">
                <a:extLst>
                  <a:ext uri="{FF2B5EF4-FFF2-40B4-BE49-F238E27FC236}">
                    <a16:creationId xmlns:a16="http://schemas.microsoft.com/office/drawing/2014/main" id="{57072468-3501-4DDC-85B8-07EBF41C5A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1247536" y="2094197"/>
                <a:ext cx="1815130" cy="1773534"/>
              </a:xfrm>
              <a:prstGeom prst="rect">
                <a:avLst/>
              </a:prstGeom>
            </p:spPr>
          </p:pic>
          <p:pic>
            <p:nvPicPr>
              <p:cNvPr id="66" name="图片 65">
                <a:extLst>
                  <a:ext uri="{FF2B5EF4-FFF2-40B4-BE49-F238E27FC236}">
                    <a16:creationId xmlns:a16="http://schemas.microsoft.com/office/drawing/2014/main" id="{CA62EA8A-6180-455D-BEEF-4BA7BB04B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6200000">
                <a:off x="2338262" y="2791010"/>
                <a:ext cx="152171" cy="2178625"/>
              </a:xfrm>
              <a:prstGeom prst="rect">
                <a:avLst/>
              </a:prstGeom>
            </p:spPr>
          </p:pic>
          <p:pic>
            <p:nvPicPr>
              <p:cNvPr id="67" name="图片 66">
                <a:extLst>
                  <a:ext uri="{FF2B5EF4-FFF2-40B4-BE49-F238E27FC236}">
                    <a16:creationId xmlns:a16="http://schemas.microsoft.com/office/drawing/2014/main" id="{350E7693-ACB6-4A81-A86E-340259291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6200000">
                <a:off x="141019" y="3059352"/>
                <a:ext cx="2235805" cy="172080"/>
              </a:xfrm>
              <a:prstGeom prst="rect">
                <a:avLst/>
              </a:prstGeom>
            </p:spPr>
          </p:pic>
          <p:sp>
            <p:nvSpPr>
              <p:cNvPr id="68" name="テキスト ボックス 253">
                <a:extLst>
                  <a:ext uri="{FF2B5EF4-FFF2-40B4-BE49-F238E27FC236}">
                    <a16:creationId xmlns:a16="http://schemas.microsoft.com/office/drawing/2014/main" id="{5A722D82-E858-430B-92F1-C3655415C55F}"/>
                  </a:ext>
                </a:extLst>
              </p:cNvPr>
              <p:cNvSpPr txBox="1"/>
              <p:nvPr/>
            </p:nvSpPr>
            <p:spPr>
              <a:xfrm>
                <a:off x="1824820" y="3900295"/>
                <a:ext cx="77913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[m]</a:t>
                </a:r>
              </a:p>
            </p:txBody>
          </p:sp>
          <p:sp>
            <p:nvSpPr>
              <p:cNvPr id="69" name="テキスト ボックス 253">
                <a:extLst>
                  <a:ext uri="{FF2B5EF4-FFF2-40B4-BE49-F238E27FC236}">
                    <a16:creationId xmlns:a16="http://schemas.microsoft.com/office/drawing/2014/main" id="{B1A1FA7E-E51D-4C87-8004-8F5E309989ED}"/>
                  </a:ext>
                </a:extLst>
              </p:cNvPr>
              <p:cNvSpPr txBox="1"/>
              <p:nvPr/>
            </p:nvSpPr>
            <p:spPr>
              <a:xfrm>
                <a:off x="1216094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</a:t>
                </a:r>
              </a:p>
            </p:txBody>
          </p:sp>
          <p:sp>
            <p:nvSpPr>
              <p:cNvPr id="70" name="テキスト ボックス 253">
                <a:extLst>
                  <a:ext uri="{FF2B5EF4-FFF2-40B4-BE49-F238E27FC236}">
                    <a16:creationId xmlns:a16="http://schemas.microsoft.com/office/drawing/2014/main" id="{3569BD51-242C-4B94-A307-270067087B9D}"/>
                  </a:ext>
                </a:extLst>
              </p:cNvPr>
              <p:cNvSpPr txBox="1"/>
              <p:nvPr/>
            </p:nvSpPr>
            <p:spPr>
              <a:xfrm>
                <a:off x="1547283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0.2</a:t>
                </a:r>
              </a:p>
            </p:txBody>
          </p:sp>
          <p:sp>
            <p:nvSpPr>
              <p:cNvPr id="71" name="テキスト ボックス 253">
                <a:extLst>
                  <a:ext uri="{FF2B5EF4-FFF2-40B4-BE49-F238E27FC236}">
                    <a16:creationId xmlns:a16="http://schemas.microsoft.com/office/drawing/2014/main" id="{857479E2-C959-4943-95FE-3C6DCC849D99}"/>
                  </a:ext>
                </a:extLst>
              </p:cNvPr>
              <p:cNvSpPr txBox="1"/>
              <p:nvPr/>
            </p:nvSpPr>
            <p:spPr>
              <a:xfrm>
                <a:off x="2198724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0.6</a:t>
                </a:r>
              </a:p>
            </p:txBody>
          </p:sp>
          <p:sp>
            <p:nvSpPr>
              <p:cNvPr id="72" name="テキスト ボックス 253">
                <a:extLst>
                  <a:ext uri="{FF2B5EF4-FFF2-40B4-BE49-F238E27FC236}">
                    <a16:creationId xmlns:a16="http://schemas.microsoft.com/office/drawing/2014/main" id="{43F3C8E6-6394-4FD9-BFE4-BC9F5F4B42BB}"/>
                  </a:ext>
                </a:extLst>
              </p:cNvPr>
              <p:cNvSpPr txBox="1"/>
              <p:nvPr/>
            </p:nvSpPr>
            <p:spPr>
              <a:xfrm>
                <a:off x="2510269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0.8</a:t>
                </a:r>
              </a:p>
            </p:txBody>
          </p:sp>
          <p:sp>
            <p:nvSpPr>
              <p:cNvPr id="73" name="テキスト ボックス 253">
                <a:extLst>
                  <a:ext uri="{FF2B5EF4-FFF2-40B4-BE49-F238E27FC236}">
                    <a16:creationId xmlns:a16="http://schemas.microsoft.com/office/drawing/2014/main" id="{C039EFA6-A984-48E7-9645-FF000655D34E}"/>
                  </a:ext>
                </a:extLst>
              </p:cNvPr>
              <p:cNvSpPr txBox="1"/>
              <p:nvPr/>
            </p:nvSpPr>
            <p:spPr>
              <a:xfrm>
                <a:off x="2873677" y="3734591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74" name="テキスト ボックス 253">
                <a:extLst>
                  <a:ext uri="{FF2B5EF4-FFF2-40B4-BE49-F238E27FC236}">
                    <a16:creationId xmlns:a16="http://schemas.microsoft.com/office/drawing/2014/main" id="{877D8254-A23C-46DC-AC08-80BDB8F24838}"/>
                  </a:ext>
                </a:extLst>
              </p:cNvPr>
              <p:cNvSpPr txBox="1"/>
              <p:nvPr/>
            </p:nvSpPr>
            <p:spPr>
              <a:xfrm>
                <a:off x="1058547" y="1996417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</a:t>
                </a:r>
              </a:p>
            </p:txBody>
          </p:sp>
          <p:sp>
            <p:nvSpPr>
              <p:cNvPr id="75" name="テキスト ボックス 253">
                <a:extLst>
                  <a:ext uri="{FF2B5EF4-FFF2-40B4-BE49-F238E27FC236}">
                    <a16:creationId xmlns:a16="http://schemas.microsoft.com/office/drawing/2014/main" id="{0851859C-01BE-455D-82BC-BC2A13EDBC90}"/>
                  </a:ext>
                </a:extLst>
              </p:cNvPr>
              <p:cNvSpPr txBox="1"/>
              <p:nvPr/>
            </p:nvSpPr>
            <p:spPr>
              <a:xfrm>
                <a:off x="1058547" y="2401920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.5</a:t>
                </a:r>
              </a:p>
            </p:txBody>
          </p:sp>
          <p:sp>
            <p:nvSpPr>
              <p:cNvPr id="76" name="テキスト ボックス 253">
                <a:extLst>
                  <a:ext uri="{FF2B5EF4-FFF2-40B4-BE49-F238E27FC236}">
                    <a16:creationId xmlns:a16="http://schemas.microsoft.com/office/drawing/2014/main" id="{AF998869-5618-4402-A6D1-F07EBE3FA2A4}"/>
                  </a:ext>
                </a:extLst>
              </p:cNvPr>
              <p:cNvSpPr txBox="1"/>
              <p:nvPr/>
            </p:nvSpPr>
            <p:spPr>
              <a:xfrm>
                <a:off x="1058547" y="2817662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77" name="テキスト ボックス 253">
                <a:extLst>
                  <a:ext uri="{FF2B5EF4-FFF2-40B4-BE49-F238E27FC236}">
                    <a16:creationId xmlns:a16="http://schemas.microsoft.com/office/drawing/2014/main" id="{9E6A51D3-5266-4C22-9B35-E458A52EE735}"/>
                  </a:ext>
                </a:extLst>
              </p:cNvPr>
              <p:cNvSpPr txBox="1"/>
              <p:nvPr/>
            </p:nvSpPr>
            <p:spPr>
              <a:xfrm>
                <a:off x="1021860" y="3221638"/>
                <a:ext cx="41466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.5</a:t>
                </a:r>
              </a:p>
            </p:txBody>
          </p:sp>
          <p:sp>
            <p:nvSpPr>
              <p:cNvPr id="79" name="テキスト ボックス 253">
                <a:extLst>
                  <a:ext uri="{FF2B5EF4-FFF2-40B4-BE49-F238E27FC236}">
                    <a16:creationId xmlns:a16="http://schemas.microsoft.com/office/drawing/2014/main" id="{97B4A1F8-27B2-4276-BC69-39E8559C0A48}"/>
                  </a:ext>
                </a:extLst>
              </p:cNvPr>
              <p:cNvSpPr txBox="1"/>
              <p:nvPr/>
            </p:nvSpPr>
            <p:spPr>
              <a:xfrm>
                <a:off x="1021860" y="3637872"/>
                <a:ext cx="41466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</a:t>
                </a:r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.0</a:t>
                </a:r>
              </a:p>
            </p:txBody>
          </p:sp>
          <p:sp>
            <p:nvSpPr>
              <p:cNvPr id="80" name="テキスト ボックス 25">
                <a:extLst>
                  <a:ext uri="{FF2B5EF4-FFF2-40B4-BE49-F238E27FC236}">
                    <a16:creationId xmlns:a16="http://schemas.microsoft.com/office/drawing/2014/main" id="{3BA71344-01A0-4EE3-92B6-5D664944BE96}"/>
                  </a:ext>
                </a:extLst>
              </p:cNvPr>
              <p:cNvSpPr txBox="1"/>
              <p:nvPr/>
            </p:nvSpPr>
            <p:spPr>
              <a:xfrm>
                <a:off x="1366326" y="2978874"/>
                <a:ext cx="15382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Anti-equilibrium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テキスト ボックス 25">
                <a:extLst>
                  <a:ext uri="{FF2B5EF4-FFF2-40B4-BE49-F238E27FC236}">
                    <a16:creationId xmlns:a16="http://schemas.microsoft.com/office/drawing/2014/main" id="{457F03D8-28AF-4987-8B5B-88247054547A}"/>
                  </a:ext>
                </a:extLst>
              </p:cNvPr>
              <p:cNvSpPr txBox="1"/>
              <p:nvPr/>
            </p:nvSpPr>
            <p:spPr>
              <a:xfrm>
                <a:off x="1366325" y="2561625"/>
                <a:ext cx="11439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Equilibrium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テキスト ボックス 25">
                    <a:extLst>
                      <a:ext uri="{FF2B5EF4-FFF2-40B4-BE49-F238E27FC236}">
                        <a16:creationId xmlns:a16="http://schemas.microsoft.com/office/drawing/2014/main" id="{3ABDE71C-A738-4AD1-AF6B-8E359DA1FD2D}"/>
                      </a:ext>
                    </a:extLst>
                  </p:cNvPr>
                  <p:cNvSpPr txBox="1"/>
                  <p:nvPr/>
                </p:nvSpPr>
                <p:spPr>
                  <a:xfrm>
                    <a:off x="1252816" y="1838886"/>
                    <a:ext cx="213045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#48480   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1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kumimoji="1" lang="en-US" altLang="ja-JP" sz="1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𝐻𝐶𝑈𝐿</m:t>
                            </m:r>
                          </m:sub>
                        </m:sSub>
                        <m:r>
                          <a:rPr kumimoji="1" lang="en-US" altLang="ja-JP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=−0.02</m:t>
                        </m:r>
                        <m:r>
                          <a:rPr kumimoji="1" lang="en-US" altLang="ja-JP" sz="1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𝑘𝐴</m:t>
                        </m:r>
                      </m:oMath>
                    </a14:m>
                    <a:r>
                      <a:rPr kumimoji="1" lang="en-US" altLang="ja-JP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endParaRPr lang="zh-CN" altLang="en-US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82" name="テキスト ボックス 25">
                    <a:extLst>
                      <a:ext uri="{FF2B5EF4-FFF2-40B4-BE49-F238E27FC236}">
                        <a16:creationId xmlns:a16="http://schemas.microsoft.com/office/drawing/2014/main" id="{3ABDE71C-A738-4AD1-AF6B-8E359DA1FD2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52816" y="1838886"/>
                    <a:ext cx="2130456" cy="276999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1521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3" name="テキスト ボックス 253">
                <a:extLst>
                  <a:ext uri="{FF2B5EF4-FFF2-40B4-BE49-F238E27FC236}">
                    <a16:creationId xmlns:a16="http://schemas.microsoft.com/office/drawing/2014/main" id="{DBF22C06-81E9-4B28-AFC2-ECEE86B8A951}"/>
                  </a:ext>
                </a:extLst>
              </p:cNvPr>
              <p:cNvSpPr txBox="1"/>
              <p:nvPr/>
            </p:nvSpPr>
            <p:spPr>
              <a:xfrm>
                <a:off x="1862342" y="3737427"/>
                <a:ext cx="37797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kumimoji="1" lang="en-US" altLang="ja-JP" sz="105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0.4</a:t>
                </a:r>
              </a:p>
            </p:txBody>
          </p:sp>
        </p:grpSp>
      </p:grpSp>
      <p:sp>
        <p:nvSpPr>
          <p:cNvPr id="88" name="文本框 87">
            <a:extLst>
              <a:ext uri="{FF2B5EF4-FFF2-40B4-BE49-F238E27FC236}">
                <a16:creationId xmlns:a16="http://schemas.microsoft.com/office/drawing/2014/main" id="{6DA8183C-4AF7-4AC4-9CEC-D5604473F6DF}"/>
              </a:ext>
            </a:extLst>
          </p:cNvPr>
          <p:cNvSpPr txBox="1"/>
          <p:nvPr/>
        </p:nvSpPr>
        <p:spPr>
          <a:xfrm>
            <a:off x="6798053" y="1268294"/>
            <a:ext cx="1046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Stack</a:t>
            </a: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id="{7CDB104D-3E58-417B-AC87-596FF8764E3A}"/>
              </a:ext>
            </a:extLst>
          </p:cNvPr>
          <p:cNvSpPr/>
          <p:nvPr/>
        </p:nvSpPr>
        <p:spPr>
          <a:xfrm>
            <a:off x="6730975" y="1307395"/>
            <a:ext cx="98887" cy="9888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OffAxis1Top"/>
            <a:lightRig rig="threePt" dir="t"/>
          </a:scene3d>
          <a:sp3d extrusionH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0ECD5B80-6184-4C43-A4C7-E1D5A2ED8B1D}"/>
              </a:ext>
            </a:extLst>
          </p:cNvPr>
          <p:cNvSpPr/>
          <p:nvPr/>
        </p:nvSpPr>
        <p:spPr>
          <a:xfrm>
            <a:off x="6730975" y="1501005"/>
            <a:ext cx="98887" cy="98887"/>
          </a:xfrm>
          <a:prstGeom prst="ellipse">
            <a:avLst/>
          </a:prstGeom>
          <a:noFill/>
          <a:ln>
            <a:solidFill>
              <a:srgbClr val="00B0F0">
                <a:alpha val="30196"/>
              </a:srgbClr>
            </a:solidFill>
          </a:ln>
          <a:scene3d>
            <a:camera prst="isometricOffAxis1Top"/>
            <a:lightRig rig="threePt" dir="t"/>
          </a:scene3d>
          <a:sp3d extrusionH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7A1DD341-68CA-4784-82AE-01B8AAB449FB}"/>
              </a:ext>
            </a:extLst>
          </p:cNvPr>
          <p:cNvSpPr/>
          <p:nvPr/>
        </p:nvSpPr>
        <p:spPr>
          <a:xfrm flipH="1">
            <a:off x="6733709" y="1768310"/>
            <a:ext cx="78019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73" name="箭头: 右 172">
            <a:extLst>
              <a:ext uri="{FF2B5EF4-FFF2-40B4-BE49-F238E27FC236}">
                <a16:creationId xmlns:a16="http://schemas.microsoft.com/office/drawing/2014/main" id="{BA5A0ECC-9C90-42B3-A507-C99125CF943D}"/>
              </a:ext>
            </a:extLst>
          </p:cNvPr>
          <p:cNvSpPr/>
          <p:nvPr/>
        </p:nvSpPr>
        <p:spPr>
          <a:xfrm>
            <a:off x="6733709" y="2155971"/>
            <a:ext cx="78019" cy="45719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74" name="箭头: 右 173">
            <a:extLst>
              <a:ext uri="{FF2B5EF4-FFF2-40B4-BE49-F238E27FC236}">
                <a16:creationId xmlns:a16="http://schemas.microsoft.com/office/drawing/2014/main" id="{E2936A55-50A4-4A4E-BCF7-855D81DEF63B}"/>
              </a:ext>
            </a:extLst>
          </p:cNvPr>
          <p:cNvSpPr/>
          <p:nvPr/>
        </p:nvSpPr>
        <p:spPr>
          <a:xfrm flipH="1">
            <a:off x="6733709" y="1940874"/>
            <a:ext cx="78019" cy="4571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id="{7E53C9F2-5FDE-4E60-9B97-7A62AFB4E7A1}"/>
              </a:ext>
            </a:extLst>
          </p:cNvPr>
          <p:cNvSpPr txBox="1"/>
          <p:nvPr/>
        </p:nvSpPr>
        <p:spPr>
          <a:xfrm>
            <a:off x="6798053" y="1446632"/>
            <a:ext cx="1046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ECRL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文本框 183">
                <a:extLst>
                  <a:ext uri="{FF2B5EF4-FFF2-40B4-BE49-F238E27FC236}">
                    <a16:creationId xmlns:a16="http://schemas.microsoft.com/office/drawing/2014/main" id="{9B41D280-5972-4C83-B7D8-1A36D505358C}"/>
                  </a:ext>
                </a:extLst>
              </p:cNvPr>
              <p:cNvSpPr txBox="1"/>
              <p:nvPr/>
            </p:nvSpPr>
            <p:spPr>
              <a:xfrm>
                <a:off x="6798053" y="1638601"/>
                <a:ext cx="1671702" cy="291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𝑝𝑟𝑒𝑠𝑠𝑢𝑟𝑒</m:t>
                        </m:r>
                      </m:sub>
                    </m:sSub>
                  </m:oMath>
                </a14:m>
                <a:endPara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4" name="文本框 183">
                <a:extLst>
                  <a:ext uri="{FF2B5EF4-FFF2-40B4-BE49-F238E27FC236}">
                    <a16:creationId xmlns:a16="http://schemas.microsoft.com/office/drawing/2014/main" id="{9B41D280-5972-4C83-B7D8-1A36D5053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053" y="1638601"/>
                <a:ext cx="1671702" cy="291298"/>
              </a:xfrm>
              <a:prstGeom prst="rect">
                <a:avLst/>
              </a:prstGeom>
              <a:blipFill>
                <a:blip r:embed="rId20"/>
                <a:stretch>
                  <a:fillRect t="-2083" b="-104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5" name="文本框 184">
            <a:extLst>
              <a:ext uri="{FF2B5EF4-FFF2-40B4-BE49-F238E27FC236}">
                <a16:creationId xmlns:a16="http://schemas.microsoft.com/office/drawing/2014/main" id="{43506098-465C-46F1-8994-3FBF4AC19116}"/>
              </a:ext>
            </a:extLst>
          </p:cNvPr>
          <p:cNvSpPr txBox="1"/>
          <p:nvPr/>
        </p:nvSpPr>
        <p:spPr>
          <a:xfrm>
            <a:off x="6798053" y="1822959"/>
            <a:ext cx="16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EBWCD in CW</a:t>
            </a: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1D1CBC26-46A5-42C8-9D1F-062757FFFEEE}"/>
              </a:ext>
            </a:extLst>
          </p:cNvPr>
          <p:cNvSpPr txBox="1"/>
          <p:nvPr/>
        </p:nvSpPr>
        <p:spPr>
          <a:xfrm>
            <a:off x="6798053" y="2006496"/>
            <a:ext cx="16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EBWCD in CCW</a:t>
            </a:r>
          </a:p>
        </p:txBody>
      </p:sp>
      <p:pic>
        <p:nvPicPr>
          <p:cNvPr id="13" name="图片 12" descr="图片包含 杯子, 容器, 桌子, 电脑&#10;&#10;描述已自动生成">
            <a:extLst>
              <a:ext uri="{FF2B5EF4-FFF2-40B4-BE49-F238E27FC236}">
                <a16:creationId xmlns:a16="http://schemas.microsoft.com/office/drawing/2014/main" id="{F96CBF34-C41B-49D8-917C-6F21A624314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956" y="4157571"/>
            <a:ext cx="999420" cy="153210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F6B3A4A9-5775-416E-AC5F-54385D667849}"/>
              </a:ext>
            </a:extLst>
          </p:cNvPr>
          <p:cNvGrpSpPr/>
          <p:nvPr/>
        </p:nvGrpSpPr>
        <p:grpSpPr>
          <a:xfrm>
            <a:off x="6730975" y="4247882"/>
            <a:ext cx="1738780" cy="987958"/>
            <a:chOff x="5785182" y="4247882"/>
            <a:chExt cx="1738780" cy="987958"/>
          </a:xfrm>
        </p:grpSpPr>
        <p:sp>
          <p:nvSpPr>
            <p:cNvPr id="246" name="文本框 245">
              <a:extLst>
                <a:ext uri="{FF2B5EF4-FFF2-40B4-BE49-F238E27FC236}">
                  <a16:creationId xmlns:a16="http://schemas.microsoft.com/office/drawing/2014/main" id="{13C49069-F707-45DF-B401-66DA4C524B11}"/>
                </a:ext>
              </a:extLst>
            </p:cNvPr>
            <p:cNvSpPr txBox="1"/>
            <p:nvPr/>
          </p:nvSpPr>
          <p:spPr>
            <a:xfrm>
              <a:off x="5852260" y="4247882"/>
              <a:ext cx="1046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Center Stack</a:t>
              </a:r>
            </a:p>
          </p:txBody>
        </p:sp>
        <p:sp>
          <p:nvSpPr>
            <p:cNvPr id="247" name="椭圆 246">
              <a:extLst>
                <a:ext uri="{FF2B5EF4-FFF2-40B4-BE49-F238E27FC236}">
                  <a16:creationId xmlns:a16="http://schemas.microsoft.com/office/drawing/2014/main" id="{C877B887-35B7-4B6B-A745-645DE76CC728}"/>
                </a:ext>
              </a:extLst>
            </p:cNvPr>
            <p:cNvSpPr/>
            <p:nvPr/>
          </p:nvSpPr>
          <p:spPr>
            <a:xfrm>
              <a:off x="5785182" y="4286983"/>
              <a:ext cx="98887" cy="9888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48" name="椭圆 247">
              <a:extLst>
                <a:ext uri="{FF2B5EF4-FFF2-40B4-BE49-F238E27FC236}">
                  <a16:creationId xmlns:a16="http://schemas.microsoft.com/office/drawing/2014/main" id="{62173A9D-2E29-4BBE-9435-9EDFFE7E7A0E}"/>
                </a:ext>
              </a:extLst>
            </p:cNvPr>
            <p:cNvSpPr/>
            <p:nvPr/>
          </p:nvSpPr>
          <p:spPr>
            <a:xfrm>
              <a:off x="5785182" y="4480593"/>
              <a:ext cx="98887" cy="98887"/>
            </a:xfrm>
            <a:prstGeom prst="ellipse">
              <a:avLst/>
            </a:prstGeom>
            <a:noFill/>
            <a:ln>
              <a:solidFill>
                <a:srgbClr val="00B0F0">
                  <a:alpha val="30196"/>
                </a:srgbClr>
              </a:solidFill>
            </a:ln>
            <a:scene3d>
              <a:camera prst="isometricOffAxis1Top"/>
              <a:lightRig rig="threePt" dir="t"/>
            </a:scene3d>
            <a:sp3d extrusionH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249" name="箭头: 右 248">
              <a:extLst>
                <a:ext uri="{FF2B5EF4-FFF2-40B4-BE49-F238E27FC236}">
                  <a16:creationId xmlns:a16="http://schemas.microsoft.com/office/drawing/2014/main" id="{6BDB8F00-EB63-4EBB-8786-F83A4B5094F6}"/>
                </a:ext>
              </a:extLst>
            </p:cNvPr>
            <p:cNvSpPr/>
            <p:nvPr/>
          </p:nvSpPr>
          <p:spPr>
            <a:xfrm flipH="1">
              <a:off x="5787916" y="4747898"/>
              <a:ext cx="78019" cy="45719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250" name="箭头: 右 249">
              <a:extLst>
                <a:ext uri="{FF2B5EF4-FFF2-40B4-BE49-F238E27FC236}">
                  <a16:creationId xmlns:a16="http://schemas.microsoft.com/office/drawing/2014/main" id="{9D79FBDA-7310-4E50-A3FB-D38BEA82B800}"/>
                </a:ext>
              </a:extLst>
            </p:cNvPr>
            <p:cNvSpPr/>
            <p:nvPr/>
          </p:nvSpPr>
          <p:spPr>
            <a:xfrm>
              <a:off x="5787916" y="5135559"/>
              <a:ext cx="78019" cy="45719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251" name="箭头: 右 250">
              <a:extLst>
                <a:ext uri="{FF2B5EF4-FFF2-40B4-BE49-F238E27FC236}">
                  <a16:creationId xmlns:a16="http://schemas.microsoft.com/office/drawing/2014/main" id="{7F652277-A3CE-4AD5-B1EC-7A2270EC468B}"/>
                </a:ext>
              </a:extLst>
            </p:cNvPr>
            <p:cNvSpPr/>
            <p:nvPr/>
          </p:nvSpPr>
          <p:spPr>
            <a:xfrm flipH="1">
              <a:off x="5787916" y="4920462"/>
              <a:ext cx="78019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252" name="文本框 251">
              <a:extLst>
                <a:ext uri="{FF2B5EF4-FFF2-40B4-BE49-F238E27FC236}">
                  <a16:creationId xmlns:a16="http://schemas.microsoft.com/office/drawing/2014/main" id="{61DD656C-F4F2-437E-8CF7-EF8BEBB9A0E5}"/>
                </a:ext>
              </a:extLst>
            </p:cNvPr>
            <p:cNvSpPr txBox="1"/>
            <p:nvPr/>
          </p:nvSpPr>
          <p:spPr>
            <a:xfrm>
              <a:off x="5852260" y="4426220"/>
              <a:ext cx="1046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ECRL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3" name="文本框 252">
                  <a:extLst>
                    <a:ext uri="{FF2B5EF4-FFF2-40B4-BE49-F238E27FC236}">
                      <a16:creationId xmlns:a16="http://schemas.microsoft.com/office/drawing/2014/main" id="{E288D553-7DC4-473F-A6F3-50FF90113E98}"/>
                    </a:ext>
                  </a:extLst>
                </p:cNvPr>
                <p:cNvSpPr txBox="1"/>
                <p:nvPr/>
              </p:nvSpPr>
              <p:spPr>
                <a:xfrm>
                  <a:off x="5852260" y="4590946"/>
                  <a:ext cx="1671702" cy="2912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Direction of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𝑝𝑟𝑒𝑠𝑠𝑢𝑟𝑒</m:t>
                          </m:r>
                        </m:sub>
                      </m:sSub>
                    </m:oMath>
                  </a14:m>
                  <a:endPara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3" name="文本框 252">
                  <a:extLst>
                    <a:ext uri="{FF2B5EF4-FFF2-40B4-BE49-F238E27FC236}">
                      <a16:creationId xmlns:a16="http://schemas.microsoft.com/office/drawing/2014/main" id="{E288D553-7DC4-473F-A6F3-50FF90113E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2260" y="4590946"/>
                  <a:ext cx="1671702" cy="291298"/>
                </a:xfrm>
                <a:prstGeom prst="rect">
                  <a:avLst/>
                </a:prstGeom>
                <a:blipFill>
                  <a:blip r:embed="rId22"/>
                  <a:stretch>
                    <a:fillRect b="-104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4" name="文本框 253">
              <a:extLst>
                <a:ext uri="{FF2B5EF4-FFF2-40B4-BE49-F238E27FC236}">
                  <a16:creationId xmlns:a16="http://schemas.microsoft.com/office/drawing/2014/main" id="{8458CA6F-ABE5-4F7A-8F95-E89BA8BA3AB0}"/>
                </a:ext>
              </a:extLst>
            </p:cNvPr>
            <p:cNvSpPr txBox="1"/>
            <p:nvPr/>
          </p:nvSpPr>
          <p:spPr>
            <a:xfrm>
              <a:off x="5852260" y="4775304"/>
              <a:ext cx="16717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in CW</a:t>
              </a:r>
            </a:p>
          </p:txBody>
        </p:sp>
        <p:sp>
          <p:nvSpPr>
            <p:cNvPr id="255" name="文本框 254">
              <a:extLst>
                <a:ext uri="{FF2B5EF4-FFF2-40B4-BE49-F238E27FC236}">
                  <a16:creationId xmlns:a16="http://schemas.microsoft.com/office/drawing/2014/main" id="{25BF5198-A54B-423E-AD3A-75B0A1DCE7A6}"/>
                </a:ext>
              </a:extLst>
            </p:cNvPr>
            <p:cNvSpPr txBox="1"/>
            <p:nvPr/>
          </p:nvSpPr>
          <p:spPr>
            <a:xfrm>
              <a:off x="5852260" y="4958841"/>
              <a:ext cx="167170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in CCW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6" name="テキスト ボックス 253">
                <a:extLst>
                  <a:ext uri="{FF2B5EF4-FFF2-40B4-BE49-F238E27FC236}">
                    <a16:creationId xmlns:a16="http://schemas.microsoft.com/office/drawing/2014/main" id="{229FFE05-1DAE-4227-ADAC-4F0826786715}"/>
                  </a:ext>
                </a:extLst>
              </p:cNvPr>
              <p:cNvSpPr txBox="1"/>
              <p:nvPr/>
            </p:nvSpPr>
            <p:spPr>
              <a:xfrm>
                <a:off x="387161" y="738817"/>
                <a:ext cx="152822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Ø"/>
                </a:pPr>
                <a:r>
                  <a: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</a:t>
                </a:r>
              </a:p>
            </p:txBody>
          </p:sp>
        </mc:Choice>
        <mc:Fallback xmlns="">
          <p:sp>
            <p:nvSpPr>
              <p:cNvPr id="256" name="テキスト ボックス 253">
                <a:extLst>
                  <a:ext uri="{FF2B5EF4-FFF2-40B4-BE49-F238E27FC236}">
                    <a16:creationId xmlns:a16="http://schemas.microsoft.com/office/drawing/2014/main" id="{229FFE05-1DAE-4227-ADAC-4F0826786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61" y="738817"/>
                <a:ext cx="1528222" cy="338554"/>
              </a:xfrm>
              <a:prstGeom prst="rect">
                <a:avLst/>
              </a:prstGeom>
              <a:blipFill>
                <a:blip r:embed="rId23"/>
                <a:stretch>
                  <a:fillRect l="-1600" t="-5357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テキスト ボックス 253">
                <a:extLst>
                  <a:ext uri="{FF2B5EF4-FFF2-40B4-BE49-F238E27FC236}">
                    <a16:creationId xmlns:a16="http://schemas.microsoft.com/office/drawing/2014/main" id="{43D6DE56-1555-427B-BCE4-DB0AD840334E}"/>
                  </a:ext>
                </a:extLst>
              </p:cNvPr>
              <p:cNvSpPr txBox="1"/>
              <p:nvPr/>
            </p:nvSpPr>
            <p:spPr>
              <a:xfrm>
                <a:off x="387161" y="3548565"/>
                <a:ext cx="152822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Ø"/>
                </a:pPr>
                <a:r>
                  <a: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</a:t>
                </a:r>
              </a:p>
            </p:txBody>
          </p:sp>
        </mc:Choice>
        <mc:Fallback xmlns="">
          <p:sp>
            <p:nvSpPr>
              <p:cNvPr id="257" name="テキスト ボックス 253">
                <a:extLst>
                  <a:ext uri="{FF2B5EF4-FFF2-40B4-BE49-F238E27FC236}">
                    <a16:creationId xmlns:a16="http://schemas.microsoft.com/office/drawing/2014/main" id="{43D6DE56-1555-427B-BCE4-DB0AD8403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161" y="3548565"/>
                <a:ext cx="1528222" cy="338554"/>
              </a:xfrm>
              <a:prstGeom prst="rect">
                <a:avLst/>
              </a:prstGeom>
              <a:blipFill>
                <a:blip r:embed="rId24"/>
                <a:stretch>
                  <a:fillRect l="-1600" t="-5357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9709FBC1-5E62-43D8-8D44-CFECF25FEC86}"/>
              </a:ext>
            </a:extLst>
          </p:cNvPr>
          <p:cNvGrpSpPr/>
          <p:nvPr/>
        </p:nvGrpSpPr>
        <p:grpSpPr>
          <a:xfrm>
            <a:off x="461797" y="3776469"/>
            <a:ext cx="2536498" cy="2536498"/>
            <a:chOff x="99058" y="3776469"/>
            <a:chExt cx="2536498" cy="2536498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94277367-8C36-46C4-BBDD-2C31E89DF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99058" y="3776469"/>
              <a:ext cx="2536498" cy="2536498"/>
            </a:xfrm>
            <a:prstGeom prst="rect">
              <a:avLst/>
            </a:prstGeom>
          </p:spPr>
        </p:pic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C465CFC2-2996-4452-A3CC-AE68BC61A294}"/>
                </a:ext>
              </a:extLst>
            </p:cNvPr>
            <p:cNvSpPr/>
            <p:nvPr/>
          </p:nvSpPr>
          <p:spPr>
            <a:xfrm>
              <a:off x="611643" y="3931560"/>
              <a:ext cx="1822806" cy="986918"/>
            </a:xfrm>
            <a:prstGeom prst="rect">
              <a:avLst/>
            </a:prstGeom>
            <a:noFill/>
            <a:ln>
              <a:solidFill>
                <a:srgbClr val="FF0000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ABB07243-5373-46EE-B843-323B1A9A2E3A}"/>
                </a:ext>
              </a:extLst>
            </p:cNvPr>
            <p:cNvSpPr/>
            <p:nvPr/>
          </p:nvSpPr>
          <p:spPr>
            <a:xfrm>
              <a:off x="611643" y="4943782"/>
              <a:ext cx="1822806" cy="986918"/>
            </a:xfrm>
            <a:prstGeom prst="rect">
              <a:avLst/>
            </a:prstGeom>
            <a:noFill/>
            <a:ln>
              <a:solidFill>
                <a:srgbClr val="0000FF">
                  <a:alpha val="49804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箭头: 右 55">
              <a:extLst>
                <a:ext uri="{FF2B5EF4-FFF2-40B4-BE49-F238E27FC236}">
                  <a16:creationId xmlns:a16="http://schemas.microsoft.com/office/drawing/2014/main" id="{FD098710-A448-490F-B149-D7F13FFB6F89}"/>
                </a:ext>
              </a:extLst>
            </p:cNvPr>
            <p:cNvSpPr/>
            <p:nvPr/>
          </p:nvSpPr>
          <p:spPr>
            <a:xfrm flipH="1">
              <a:off x="1218816" y="4413676"/>
              <a:ext cx="505531" cy="90610"/>
            </a:xfrm>
            <a:prstGeom prst="rightArrow">
              <a:avLst/>
            </a:prstGeom>
            <a:noFill/>
            <a:ln>
              <a:solidFill>
                <a:srgbClr val="FF0000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箭头: 右 56">
              <a:extLst>
                <a:ext uri="{FF2B5EF4-FFF2-40B4-BE49-F238E27FC236}">
                  <a16:creationId xmlns:a16="http://schemas.microsoft.com/office/drawing/2014/main" id="{0B38E261-9778-4AC0-BD08-BB67EB8BE5CD}"/>
                </a:ext>
              </a:extLst>
            </p:cNvPr>
            <p:cNvSpPr/>
            <p:nvPr/>
          </p:nvSpPr>
          <p:spPr>
            <a:xfrm>
              <a:off x="1450446" y="5400594"/>
              <a:ext cx="505531" cy="90610"/>
            </a:xfrm>
            <a:prstGeom prst="rightArrow">
              <a:avLst/>
            </a:prstGeom>
            <a:noFill/>
            <a:ln>
              <a:solidFill>
                <a:srgbClr val="0000FF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FEEA32BD-D528-47E5-BC41-AED2B8844AAD}"/>
                </a:ext>
              </a:extLst>
            </p:cNvPr>
            <p:cNvSpPr txBox="1"/>
            <p:nvPr/>
          </p:nvSpPr>
          <p:spPr>
            <a:xfrm>
              <a:off x="629220" y="5331802"/>
              <a:ext cx="78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[</a:t>
              </a:r>
              <a:r>
                <a:rPr lang="en-US" altLang="zh-CN" sz="12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CCW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8B47FA55-D832-4535-89C7-02B0B35F17AE}"/>
                </a:ext>
              </a:extLst>
            </p:cNvPr>
            <p:cNvSpPr txBox="1"/>
            <p:nvPr/>
          </p:nvSpPr>
          <p:spPr>
            <a:xfrm>
              <a:off x="1724347" y="4103221"/>
              <a:ext cx="787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EBWCD [</a:t>
              </a:r>
              <a:r>
                <a:rPr lang="en-US" altLang="zh-CN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CW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3" name="直接连接符 262">
              <a:extLst>
                <a:ext uri="{FF2B5EF4-FFF2-40B4-BE49-F238E27FC236}">
                  <a16:creationId xmlns:a16="http://schemas.microsoft.com/office/drawing/2014/main" id="{55597206-6A9A-45B9-8A52-02D7BAFFB3D2}"/>
                </a:ext>
              </a:extLst>
            </p:cNvPr>
            <p:cNvCxnSpPr>
              <a:cxnSpLocks/>
            </p:cNvCxnSpPr>
            <p:nvPr/>
          </p:nvCxnSpPr>
          <p:spPr>
            <a:xfrm>
              <a:off x="1521151" y="3967286"/>
              <a:ext cx="0" cy="189816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64" name="直接箭头连接符 263">
            <a:extLst>
              <a:ext uri="{FF2B5EF4-FFF2-40B4-BE49-F238E27FC236}">
                <a16:creationId xmlns:a16="http://schemas.microsoft.com/office/drawing/2014/main" id="{A1DF4020-6AED-42A2-90A0-59310996046B}"/>
              </a:ext>
            </a:extLst>
          </p:cNvPr>
          <p:cNvCxnSpPr>
            <a:cxnSpLocks/>
          </p:cNvCxnSpPr>
          <p:nvPr/>
        </p:nvCxnSpPr>
        <p:spPr>
          <a:xfrm flipV="1">
            <a:off x="6354821" y="4319882"/>
            <a:ext cx="0" cy="1277917"/>
          </a:xfrm>
          <a:prstGeom prst="straightConnector1">
            <a:avLst/>
          </a:prstGeom>
          <a:ln w="19050">
            <a:solidFill>
              <a:schemeClr val="tx1"/>
            </a:solidFill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5B141DA-74A5-4179-9262-8DD1095E1C8F}"/>
              </a:ext>
            </a:extLst>
          </p:cNvPr>
          <p:cNvGrpSpPr/>
          <p:nvPr/>
        </p:nvGrpSpPr>
        <p:grpSpPr>
          <a:xfrm>
            <a:off x="5727823" y="1252072"/>
            <a:ext cx="996156" cy="1527102"/>
            <a:chOff x="4782030" y="1252072"/>
            <a:chExt cx="996156" cy="1527102"/>
          </a:xfrm>
        </p:grpSpPr>
        <p:pic>
          <p:nvPicPr>
            <p:cNvPr id="7" name="图片 6" descr="图片包含 容器, 杯子, 桌子, 电脑&#10;&#10;描述已自动生成">
              <a:extLst>
                <a:ext uri="{FF2B5EF4-FFF2-40B4-BE49-F238E27FC236}">
                  <a16:creationId xmlns:a16="http://schemas.microsoft.com/office/drawing/2014/main" id="{02B45590-ECE7-4211-9CC6-92125863E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2030" y="1252072"/>
              <a:ext cx="996156" cy="1527102"/>
            </a:xfrm>
            <a:prstGeom prst="rect">
              <a:avLst/>
            </a:prstGeom>
          </p:spPr>
        </p:pic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707B8A77-D2D7-451B-836A-6846BE8ADB16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8" y="1363659"/>
              <a:ext cx="0" cy="127791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Dot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6" name="文本框 265">
            <a:extLst>
              <a:ext uri="{FF2B5EF4-FFF2-40B4-BE49-F238E27FC236}">
                <a16:creationId xmlns:a16="http://schemas.microsoft.com/office/drawing/2014/main" id="{9C54BDC2-EE3A-4FBA-9C5F-BF3C68A2BCDB}"/>
              </a:ext>
            </a:extLst>
          </p:cNvPr>
          <p:cNvSpPr txBox="1"/>
          <p:nvPr/>
        </p:nvSpPr>
        <p:spPr>
          <a:xfrm>
            <a:off x="6798053" y="2300833"/>
            <a:ext cx="16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 drift direction</a:t>
            </a:r>
          </a:p>
        </p:txBody>
      </p:sp>
      <p:cxnSp>
        <p:nvCxnSpPr>
          <p:cNvPr id="267" name="直接箭头连接符 266">
            <a:extLst>
              <a:ext uri="{FF2B5EF4-FFF2-40B4-BE49-F238E27FC236}">
                <a16:creationId xmlns:a16="http://schemas.microsoft.com/office/drawing/2014/main" id="{F8A2E4DF-9514-435E-965D-DA3D84A50E28}"/>
              </a:ext>
            </a:extLst>
          </p:cNvPr>
          <p:cNvCxnSpPr>
            <a:cxnSpLocks/>
          </p:cNvCxnSpPr>
          <p:nvPr/>
        </p:nvCxnSpPr>
        <p:spPr>
          <a:xfrm>
            <a:off x="6772071" y="2306368"/>
            <a:ext cx="0" cy="275584"/>
          </a:xfrm>
          <a:prstGeom prst="straightConnector1">
            <a:avLst/>
          </a:prstGeom>
          <a:ln w="19050">
            <a:solidFill>
              <a:schemeClr val="tx1"/>
            </a:solidFill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8" name="文本框 267">
            <a:extLst>
              <a:ext uri="{FF2B5EF4-FFF2-40B4-BE49-F238E27FC236}">
                <a16:creationId xmlns:a16="http://schemas.microsoft.com/office/drawing/2014/main" id="{41C1F983-8342-411E-BA92-AD69DED502E2}"/>
              </a:ext>
            </a:extLst>
          </p:cNvPr>
          <p:cNvSpPr txBox="1"/>
          <p:nvPr/>
        </p:nvSpPr>
        <p:spPr>
          <a:xfrm>
            <a:off x="6798053" y="5256288"/>
            <a:ext cx="16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 drift direction</a:t>
            </a:r>
          </a:p>
        </p:txBody>
      </p:sp>
      <p:cxnSp>
        <p:nvCxnSpPr>
          <p:cNvPr id="269" name="直接箭头连接符 268">
            <a:extLst>
              <a:ext uri="{FF2B5EF4-FFF2-40B4-BE49-F238E27FC236}">
                <a16:creationId xmlns:a16="http://schemas.microsoft.com/office/drawing/2014/main" id="{FC9EE205-FCA0-49C5-A375-99A65CFBA74F}"/>
              </a:ext>
            </a:extLst>
          </p:cNvPr>
          <p:cNvCxnSpPr>
            <a:cxnSpLocks/>
          </p:cNvCxnSpPr>
          <p:nvPr/>
        </p:nvCxnSpPr>
        <p:spPr>
          <a:xfrm flipV="1">
            <a:off x="6772071" y="5261823"/>
            <a:ext cx="0" cy="275584"/>
          </a:xfrm>
          <a:prstGeom prst="straightConnector1">
            <a:avLst/>
          </a:prstGeom>
          <a:ln w="19050">
            <a:solidFill>
              <a:schemeClr val="tx1"/>
            </a:solidFill>
            <a:prstDash val="dashDot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347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5F4E2C26-2CED-44A3-A797-B7A25BF3C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799" y="1508502"/>
            <a:ext cx="3347381" cy="2789484"/>
          </a:xfrm>
          <a:prstGeom prst="rect">
            <a:avLst/>
          </a:prstGeom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id="{6F8A5225-5529-4D2F-89F6-C66969C6ED20}"/>
              </a:ext>
            </a:extLst>
          </p:cNvPr>
          <p:cNvSpPr/>
          <p:nvPr/>
        </p:nvSpPr>
        <p:spPr>
          <a:xfrm>
            <a:off x="6260574" y="3433456"/>
            <a:ext cx="69783" cy="69783"/>
          </a:xfrm>
          <a:prstGeom prst="rect">
            <a:avLst/>
          </a:prstGeom>
          <a:noFill/>
          <a:ln w="63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BB217647-DAC0-4514-89B3-0095C7753FF7}"/>
              </a:ext>
            </a:extLst>
          </p:cNvPr>
          <p:cNvSpPr/>
          <p:nvPr/>
        </p:nvSpPr>
        <p:spPr>
          <a:xfrm>
            <a:off x="7296520" y="3040002"/>
            <a:ext cx="76005" cy="7600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A702C5A9-0AED-45BA-8BB9-01FB3FC780C9}"/>
              </a:ext>
            </a:extLst>
          </p:cNvPr>
          <p:cNvSpPr/>
          <p:nvPr/>
        </p:nvSpPr>
        <p:spPr>
          <a:xfrm>
            <a:off x="7561585" y="3065461"/>
            <a:ext cx="76005" cy="7600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5D145A17-8E9B-4F38-84EC-7063CA3826B9}"/>
              </a:ext>
            </a:extLst>
          </p:cNvPr>
          <p:cNvSpPr/>
          <p:nvPr/>
        </p:nvSpPr>
        <p:spPr>
          <a:xfrm>
            <a:off x="7034761" y="2948418"/>
            <a:ext cx="76005" cy="76005"/>
          </a:xfrm>
          <a:prstGeom prst="rect">
            <a:avLst/>
          </a:pr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A0D58673-CB9A-4E44-BE43-2BC897F2B429}"/>
              </a:ext>
            </a:extLst>
          </p:cNvPr>
          <p:cNvSpPr/>
          <p:nvPr/>
        </p:nvSpPr>
        <p:spPr>
          <a:xfrm>
            <a:off x="7561585" y="3602328"/>
            <a:ext cx="76005" cy="76005"/>
          </a:xfrm>
          <a:prstGeom prst="rect">
            <a:avLst/>
          </a:prstGeom>
          <a:noFill/>
          <a:ln w="63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22D08934-9EE2-4C6A-8902-8475E553713D}"/>
              </a:ext>
            </a:extLst>
          </p:cNvPr>
          <p:cNvSpPr/>
          <p:nvPr/>
        </p:nvSpPr>
        <p:spPr>
          <a:xfrm>
            <a:off x="5999079" y="3371812"/>
            <a:ext cx="69783" cy="69783"/>
          </a:xfrm>
          <a:prstGeom prst="rect">
            <a:avLst/>
          </a:prstGeom>
          <a:noFill/>
          <a:ln w="63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F55DD31B-7914-481A-9760-90E7B5F7340C}"/>
              </a:ext>
            </a:extLst>
          </p:cNvPr>
          <p:cNvSpPr/>
          <p:nvPr/>
        </p:nvSpPr>
        <p:spPr>
          <a:xfrm>
            <a:off x="5485522" y="3201875"/>
            <a:ext cx="69783" cy="69783"/>
          </a:xfrm>
          <a:prstGeom prst="rect">
            <a:avLst/>
          </a:prstGeom>
          <a:noFill/>
          <a:ln w="63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ED9722CA-BF2E-4FAA-B4D8-20AA50521ED8}"/>
              </a:ext>
            </a:extLst>
          </p:cNvPr>
          <p:cNvSpPr/>
          <p:nvPr/>
        </p:nvSpPr>
        <p:spPr>
          <a:xfrm>
            <a:off x="5738851" y="3391511"/>
            <a:ext cx="69783" cy="69783"/>
          </a:xfrm>
          <a:prstGeom prst="rect">
            <a:avLst/>
          </a:prstGeom>
          <a:noFill/>
          <a:ln w="63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CFC250D-CEDE-4506-B72C-CEB181A52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5664"/>
            <a:ext cx="8488456" cy="761997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Plasma current behavior in OFS depending on magnetic field configuration</a:t>
            </a:r>
            <a:endParaRPr lang="zh-CN" altLang="en-US" dirty="0"/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17A2297A-0A1B-4C92-BBC6-E5579E151356}"/>
              </a:ext>
            </a:extLst>
          </p:cNvPr>
          <p:cNvGrpSpPr/>
          <p:nvPr/>
        </p:nvGrpSpPr>
        <p:grpSpPr>
          <a:xfrm>
            <a:off x="230822" y="1081595"/>
            <a:ext cx="6987328" cy="338554"/>
            <a:chOff x="230822" y="1196296"/>
            <a:chExt cx="6987328" cy="338554"/>
          </a:xfrm>
        </p:grpSpPr>
        <p:sp>
          <p:nvSpPr>
            <p:cNvPr id="14" name="テキスト ボックス 253">
              <a:extLst>
                <a:ext uri="{FF2B5EF4-FFF2-40B4-BE49-F238E27FC236}">
                  <a16:creationId xmlns:a16="http://schemas.microsoft.com/office/drawing/2014/main" id="{04853E9E-B60D-411F-A301-9159712FC9B0}"/>
                </a:ext>
              </a:extLst>
            </p:cNvPr>
            <p:cNvSpPr txBox="1"/>
            <p:nvPr/>
          </p:nvSpPr>
          <p:spPr>
            <a:xfrm>
              <a:off x="1642533" y="1196296"/>
              <a:ext cx="557561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Almost constant in OFS, then jumped suddenly to the maximum.</a:t>
              </a:r>
              <a:endPara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テキスト ボックス 253">
                  <a:extLst>
                    <a:ext uri="{FF2B5EF4-FFF2-40B4-BE49-F238E27FC236}">
                      <a16:creationId xmlns:a16="http://schemas.microsoft.com/office/drawing/2014/main" id="{0581A7E0-D61B-4891-8431-0FC29A8DC1FF}"/>
                    </a:ext>
                  </a:extLst>
                </p:cNvPr>
                <p:cNvSpPr txBox="1"/>
                <p:nvPr/>
              </p:nvSpPr>
              <p:spPr>
                <a:xfrm>
                  <a:off x="230822" y="1196296"/>
                  <a:ext cx="15023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 algn="just">
                    <a:buFont typeface="Wingdings" panose="05000000000000000000" pitchFamily="2" charset="2"/>
                    <a:buChar char="Ø"/>
                  </a:pPr>
                  <a:r>
                    <a:rPr kumimoji="1"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</m:oMath>
                  </a14:m>
                  <a:r>
                    <a:rPr kumimoji="1"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CCW</a:t>
                  </a:r>
                  <a:endPara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テキスト ボックス 253">
                  <a:extLst>
                    <a:ext uri="{FF2B5EF4-FFF2-40B4-BE49-F238E27FC236}">
                      <a16:creationId xmlns:a16="http://schemas.microsoft.com/office/drawing/2014/main" id="{0581A7E0-D61B-4891-8431-0FC29A8DC1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822" y="1196296"/>
                  <a:ext cx="1502351" cy="338554"/>
                </a:xfrm>
                <a:prstGeom prst="rect">
                  <a:avLst/>
                </a:prstGeom>
                <a:blipFill>
                  <a:blip r:embed="rId3"/>
                  <a:stretch>
                    <a:fillRect l="-1626"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55334EA9-ADEE-4FF1-868A-10AE17544E81}"/>
              </a:ext>
            </a:extLst>
          </p:cNvPr>
          <p:cNvGrpSpPr/>
          <p:nvPr/>
        </p:nvGrpSpPr>
        <p:grpSpPr>
          <a:xfrm>
            <a:off x="230821" y="1348366"/>
            <a:ext cx="5575619" cy="356184"/>
            <a:chOff x="230821" y="1463067"/>
            <a:chExt cx="5575619" cy="356184"/>
          </a:xfrm>
        </p:grpSpPr>
        <p:sp>
          <p:nvSpPr>
            <p:cNvPr id="16" name="テキスト ボックス 253">
              <a:extLst>
                <a:ext uri="{FF2B5EF4-FFF2-40B4-BE49-F238E27FC236}">
                  <a16:creationId xmlns:a16="http://schemas.microsoft.com/office/drawing/2014/main" id="{AD0BCA89-C1F9-4BBC-B1E0-AEA5B4A7D06B}"/>
                </a:ext>
              </a:extLst>
            </p:cNvPr>
            <p:cNvSpPr txBox="1"/>
            <p:nvPr/>
          </p:nvSpPr>
          <p:spPr>
            <a:xfrm>
              <a:off x="1642532" y="1463067"/>
              <a:ext cx="416390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kumimoji="1" lang="en-US" altLang="ja-JP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Gradually increased in OFS until the maximum. </a:t>
              </a:r>
              <a:endPara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テキスト ボックス 253">
                  <a:extLst>
                    <a:ext uri="{FF2B5EF4-FFF2-40B4-BE49-F238E27FC236}">
                      <a16:creationId xmlns:a16="http://schemas.microsoft.com/office/drawing/2014/main" id="{CB791830-131A-48EA-8817-795B3D388BAE}"/>
                    </a:ext>
                  </a:extLst>
                </p:cNvPr>
                <p:cNvSpPr txBox="1"/>
                <p:nvPr/>
              </p:nvSpPr>
              <p:spPr>
                <a:xfrm>
                  <a:off x="230821" y="1480697"/>
                  <a:ext cx="1502351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 algn="just">
                    <a:buFont typeface="Wingdings" panose="05000000000000000000" pitchFamily="2" charset="2"/>
                    <a:buChar char="Ø"/>
                  </a:pPr>
                  <a:r>
                    <a:rPr kumimoji="1"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[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</m:t>
                          </m:r>
                        </m:sub>
                      </m:sSub>
                    </m:oMath>
                  </a14:m>
                  <a:r>
                    <a:rPr kumimoji="1" lang="en-US" altLang="ja-JP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] CW</a:t>
                  </a:r>
                  <a:endParaRPr kumimoji="1" lang="en-US" altLang="ja-JP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テキスト ボックス 253">
                  <a:extLst>
                    <a:ext uri="{FF2B5EF4-FFF2-40B4-BE49-F238E27FC236}">
                      <a16:creationId xmlns:a16="http://schemas.microsoft.com/office/drawing/2014/main" id="{CB791830-131A-48EA-8817-795B3D388B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821" y="1480697"/>
                  <a:ext cx="1502351" cy="338554"/>
                </a:xfrm>
                <a:prstGeom prst="rect">
                  <a:avLst/>
                </a:prstGeom>
                <a:blipFill>
                  <a:blip r:embed="rId4"/>
                  <a:stretch>
                    <a:fillRect l="-1626" t="-5357" b="-2142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テキスト ボックス 253">
            <a:extLst>
              <a:ext uri="{FF2B5EF4-FFF2-40B4-BE49-F238E27FC236}">
                <a16:creationId xmlns:a16="http://schemas.microsoft.com/office/drawing/2014/main" id="{0C47295E-1129-4F30-8B16-FA256F81E616}"/>
              </a:ext>
            </a:extLst>
          </p:cNvPr>
          <p:cNvSpPr txBox="1"/>
          <p:nvPr/>
        </p:nvSpPr>
        <p:spPr>
          <a:xfrm>
            <a:off x="196908" y="812437"/>
            <a:ext cx="67466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plasma current showed </a:t>
            </a:r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behavior in OFS.</a:t>
            </a:r>
            <a:r>
              <a:rPr kumimoji="1"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直線矢印コネクタ 113">
            <a:extLst>
              <a:ext uri="{FF2B5EF4-FFF2-40B4-BE49-F238E27FC236}">
                <a16:creationId xmlns:a16="http://schemas.microsoft.com/office/drawing/2014/main" id="{24A81B5E-2F35-4740-BB56-9ECE2147CBBB}"/>
              </a:ext>
            </a:extLst>
          </p:cNvPr>
          <p:cNvCxnSpPr>
            <a:cxnSpLocks/>
          </p:cNvCxnSpPr>
          <p:nvPr/>
        </p:nvCxnSpPr>
        <p:spPr>
          <a:xfrm>
            <a:off x="7981712" y="2333168"/>
            <a:ext cx="976474" cy="0"/>
          </a:xfrm>
          <a:prstGeom prst="straightConnector1">
            <a:avLst/>
          </a:prstGeom>
          <a:ln w="1270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25">
            <a:extLst>
              <a:ext uri="{FF2B5EF4-FFF2-40B4-BE49-F238E27FC236}">
                <a16:creationId xmlns:a16="http://schemas.microsoft.com/office/drawing/2014/main" id="{D3B23781-0140-44CE-A5E9-CBD36418182F}"/>
              </a:ext>
            </a:extLst>
          </p:cNvPr>
          <p:cNvSpPr txBox="1"/>
          <p:nvPr/>
        </p:nvSpPr>
        <p:spPr>
          <a:xfrm>
            <a:off x="7880359" y="1600280"/>
            <a:ext cx="117918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Plasma up-shift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直線矢印コネクタ 113">
            <a:extLst>
              <a:ext uri="{FF2B5EF4-FFF2-40B4-BE49-F238E27FC236}">
                <a16:creationId xmlns:a16="http://schemas.microsoft.com/office/drawing/2014/main" id="{2D54917F-9D1B-44BC-BE10-5CAD49ACBC46}"/>
              </a:ext>
            </a:extLst>
          </p:cNvPr>
          <p:cNvCxnSpPr>
            <a:cxnSpLocks/>
          </p:cNvCxnSpPr>
          <p:nvPr/>
        </p:nvCxnSpPr>
        <p:spPr>
          <a:xfrm flipH="1">
            <a:off x="7981712" y="2133645"/>
            <a:ext cx="97647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113">
            <a:extLst>
              <a:ext uri="{FF2B5EF4-FFF2-40B4-BE49-F238E27FC236}">
                <a16:creationId xmlns:a16="http://schemas.microsoft.com/office/drawing/2014/main" id="{3B8C7952-06DA-457A-B4B0-A4C343D6B6DE}"/>
              </a:ext>
            </a:extLst>
          </p:cNvPr>
          <p:cNvCxnSpPr>
            <a:cxnSpLocks/>
          </p:cNvCxnSpPr>
          <p:nvPr/>
        </p:nvCxnSpPr>
        <p:spPr>
          <a:xfrm flipH="1">
            <a:off x="7981712" y="1938302"/>
            <a:ext cx="976474" cy="0"/>
          </a:xfrm>
          <a:prstGeom prst="straightConnector1">
            <a:avLst/>
          </a:prstGeom>
          <a:ln w="12700">
            <a:solidFill>
              <a:srgbClr val="00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2636095-2117-4192-ABDE-CA13A54468A7}"/>
              </a:ext>
            </a:extLst>
          </p:cNvPr>
          <p:cNvGrpSpPr/>
          <p:nvPr/>
        </p:nvGrpSpPr>
        <p:grpSpPr>
          <a:xfrm>
            <a:off x="7340918" y="2615273"/>
            <a:ext cx="1862872" cy="276999"/>
            <a:chOff x="6461760" y="2862303"/>
            <a:chExt cx="1862872" cy="276999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B5BDE41E-C893-457F-928A-CB4171F81A3C}"/>
                </a:ext>
              </a:extLst>
            </p:cNvPr>
            <p:cNvSpPr/>
            <p:nvPr/>
          </p:nvSpPr>
          <p:spPr>
            <a:xfrm>
              <a:off x="6461760" y="2871270"/>
              <a:ext cx="1766730" cy="26377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757BEA7D-764F-4489-B5A7-D4EC9CFF22DD}"/>
                </a:ext>
              </a:extLst>
            </p:cNvPr>
            <p:cNvGrpSpPr/>
            <p:nvPr/>
          </p:nvGrpSpPr>
          <p:grpSpPr>
            <a:xfrm>
              <a:off x="6510853" y="2862303"/>
              <a:ext cx="1813779" cy="276999"/>
              <a:chOff x="6510853" y="3003513"/>
              <a:chExt cx="1813779" cy="276999"/>
            </a:xfrm>
          </p:grpSpPr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3BCC5C72-ED80-4239-8639-FAC3FDDCA85F}"/>
                  </a:ext>
                </a:extLst>
              </p:cNvPr>
              <p:cNvSpPr txBox="1"/>
              <p:nvPr/>
            </p:nvSpPr>
            <p:spPr>
              <a:xfrm>
                <a:off x="6574134" y="3003513"/>
                <a:ext cx="17504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kumimoji="1"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kumimoji="1"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lasma failed to start-up</a:t>
                </a:r>
                <a:endParaRPr kumimoji="1"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10FE8E0E-FE55-4FD5-B729-3B455B2DDAAB}"/>
                  </a:ext>
                </a:extLst>
              </p:cNvPr>
              <p:cNvSpPr/>
              <p:nvPr/>
            </p:nvSpPr>
            <p:spPr>
              <a:xfrm>
                <a:off x="6510853" y="3112923"/>
                <a:ext cx="76005" cy="760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253">
                <a:extLst>
                  <a:ext uri="{FF2B5EF4-FFF2-40B4-BE49-F238E27FC236}">
                    <a16:creationId xmlns:a16="http://schemas.microsoft.com/office/drawing/2014/main" id="{0352BDA6-D0F2-4C81-ADC0-1A89DD08265D}"/>
                  </a:ext>
                </a:extLst>
              </p:cNvPr>
              <p:cNvSpPr txBox="1"/>
              <p:nvPr/>
            </p:nvSpPr>
            <p:spPr>
              <a:xfrm>
                <a:off x="38458" y="4199342"/>
                <a:ext cx="4533542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plasma current growth rate showed negative in </a:t>
                </a:r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plasma current growth rate increased when the increasing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i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i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  <m:r>
                      <a:rPr kumimoji="1" lang="en-US" altLang="ja-JP" i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plasma up-shift was applied in both </a:t>
                </a:r>
                <a:r>
                  <a:rPr kumimoji="1" lang="en-US" altLang="ja-JP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</a:t>
                </a:r>
                <a:r>
                  <a:rPr kumimoji="1" lang="en-US" altLang="zh-CN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down</a:t>
                </a:r>
                <a:r>
                  <a:rPr kumimoji="1" lang="en-US" altLang="ja-JP" dirty="0">
                    <a:solidFill>
                      <a:srgbClr val="FF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kumimoji="1" lang="en-US" altLang="ja-JP" dirty="0"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up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same trend couldn’t be observed clearly in </a:t>
                </a:r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condition.</a:t>
                </a:r>
              </a:p>
            </p:txBody>
          </p:sp>
        </mc:Choice>
        <mc:Fallback xmlns="">
          <p:sp>
            <p:nvSpPr>
              <p:cNvPr id="74" name="テキスト ボックス 253">
                <a:extLst>
                  <a:ext uri="{FF2B5EF4-FFF2-40B4-BE49-F238E27FC236}">
                    <a16:creationId xmlns:a16="http://schemas.microsoft.com/office/drawing/2014/main" id="{0352BDA6-D0F2-4C81-ADC0-1A89DD082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8" y="4199342"/>
                <a:ext cx="4533542" cy="2308324"/>
              </a:xfrm>
              <a:prstGeom prst="rect">
                <a:avLst/>
              </a:prstGeom>
              <a:blipFill>
                <a:blip r:embed="rId5"/>
                <a:stretch>
                  <a:fillRect l="-806" t="-1583" r="-1210" b="-31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灯片编号占位符 3">
            <a:extLst>
              <a:ext uri="{FF2B5EF4-FFF2-40B4-BE49-F238E27FC236}">
                <a16:creationId xmlns:a16="http://schemas.microsoft.com/office/drawing/2014/main" id="{02C76538-1FA3-41F6-82C5-EFB85986011C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10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5738FF6-9EFA-48F4-AE83-329027F04EA7}"/>
              </a:ext>
            </a:extLst>
          </p:cNvPr>
          <p:cNvGrpSpPr/>
          <p:nvPr/>
        </p:nvGrpSpPr>
        <p:grpSpPr>
          <a:xfrm>
            <a:off x="743009" y="1580123"/>
            <a:ext cx="3275264" cy="2691583"/>
            <a:chOff x="743009" y="1580123"/>
            <a:chExt cx="3275264" cy="269158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8061C15-B0FF-4D5D-9E5F-23FC60D9A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9890" y="1580123"/>
              <a:ext cx="3199922" cy="1599963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1074F8A1-32A7-45C1-97DA-524C7E635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9280" y="2800479"/>
              <a:ext cx="238502" cy="24508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5741E31-0DD9-49CE-9579-6D6F8C04A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3009" y="2634733"/>
              <a:ext cx="3273946" cy="1636973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B8F84D6-06D6-413C-84C2-542E4A0C040C}"/>
                </a:ext>
              </a:extLst>
            </p:cNvPr>
            <p:cNvGrpSpPr/>
            <p:nvPr/>
          </p:nvGrpSpPr>
          <p:grpSpPr>
            <a:xfrm>
              <a:off x="2801184" y="2879570"/>
              <a:ext cx="870411" cy="518291"/>
              <a:chOff x="1838354" y="1647475"/>
              <a:chExt cx="775307" cy="461661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B73C8393-E99A-4F62-8CFD-71D70F6AD3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8354" y="1647475"/>
                <a:ext cx="775307" cy="461661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A9F9C3A3-5206-42E0-A939-173E4D2E40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82095" y="1710028"/>
                <a:ext cx="201688" cy="317659"/>
              </a:xfrm>
              <a:prstGeom prst="rect">
                <a:avLst/>
              </a:prstGeom>
            </p:spPr>
          </p:pic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FAA1DF83-138C-4B3D-82AC-062743ED711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71041" y="1755401"/>
                <a:ext cx="62212" cy="0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1CEDF860-C111-49F2-838C-FE6624CD2C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71041" y="1945901"/>
                <a:ext cx="62212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2986753-8AFB-4946-9A4E-A20E89386DE6}"/>
                </a:ext>
              </a:extLst>
            </p:cNvPr>
            <p:cNvSpPr/>
            <p:nvPr/>
          </p:nvSpPr>
          <p:spPr>
            <a:xfrm>
              <a:off x="1475674" y="1623646"/>
              <a:ext cx="716663" cy="1140960"/>
            </a:xfrm>
            <a:prstGeom prst="rect">
              <a:avLst/>
            </a:prstGeom>
            <a:noFill/>
            <a:ln>
              <a:solidFill>
                <a:srgbClr val="000000">
                  <a:alpha val="69804"/>
                </a:srgb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26BC5807-7F42-4639-A3B6-2F0183D927C9}"/>
                </a:ext>
              </a:extLst>
            </p:cNvPr>
            <p:cNvSpPr/>
            <p:nvPr/>
          </p:nvSpPr>
          <p:spPr>
            <a:xfrm>
              <a:off x="1479376" y="2897414"/>
              <a:ext cx="995783" cy="282672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3C39A79A-B529-48FB-B138-07997D229CDD}"/>
                </a:ext>
              </a:extLst>
            </p:cNvPr>
            <p:cNvSpPr/>
            <p:nvPr/>
          </p:nvSpPr>
          <p:spPr>
            <a:xfrm>
              <a:off x="1475675" y="2416958"/>
              <a:ext cx="237659" cy="18325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DFD42615-CEB9-4323-B8BF-50C2F178BDA9}"/>
                </a:ext>
              </a:extLst>
            </p:cNvPr>
            <p:cNvGrpSpPr/>
            <p:nvPr/>
          </p:nvGrpSpPr>
          <p:grpSpPr>
            <a:xfrm>
              <a:off x="2408534" y="2176807"/>
              <a:ext cx="1260425" cy="212876"/>
              <a:chOff x="2408534" y="2384176"/>
              <a:chExt cx="1260425" cy="212876"/>
            </a:xfrm>
          </p:grpSpPr>
          <p:pic>
            <p:nvPicPr>
              <p:cNvPr id="98" name="图片 97">
                <a:extLst>
                  <a:ext uri="{FF2B5EF4-FFF2-40B4-BE49-F238E27FC236}">
                    <a16:creationId xmlns:a16="http://schemas.microsoft.com/office/drawing/2014/main" id="{4114BCA1-376F-4104-8070-7374F98C6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08534" y="2384176"/>
                <a:ext cx="1260425" cy="212876"/>
              </a:xfrm>
              <a:prstGeom prst="rect">
                <a:avLst/>
              </a:prstGeom>
            </p:spPr>
          </p:pic>
          <p:pic>
            <p:nvPicPr>
              <p:cNvPr id="80" name="图片 79">
                <a:extLst>
                  <a:ext uri="{FF2B5EF4-FFF2-40B4-BE49-F238E27FC236}">
                    <a16:creationId xmlns:a16="http://schemas.microsoft.com/office/drawing/2014/main" id="{9859718C-6AEF-45F0-A1DA-CF2D212AB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24904" y="2442106"/>
                <a:ext cx="226428" cy="119218"/>
              </a:xfrm>
              <a:prstGeom prst="rect">
                <a:avLst/>
              </a:prstGeom>
            </p:spPr>
          </p:pic>
          <p:cxnSp>
            <p:nvCxnSpPr>
              <p:cNvPr id="81" name="直接连接符 80">
                <a:extLst>
                  <a:ext uri="{FF2B5EF4-FFF2-40B4-BE49-F238E27FC236}">
                    <a16:creationId xmlns:a16="http://schemas.microsoft.com/office/drawing/2014/main" id="{BFD33E43-806A-4D17-A767-4307064B94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6822" y="2479509"/>
                <a:ext cx="69843" cy="0"/>
              </a:xfrm>
              <a:prstGeom prst="line">
                <a:avLst/>
              </a:prstGeom>
              <a:ln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1A255735-AEEB-49F5-9387-426FB4A21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88190" y="2206602"/>
              <a:ext cx="609685" cy="131693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866DE6D7-1869-4AB1-A6EE-4E5D2A31F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r="8344"/>
            <a:stretch/>
          </p:blipFill>
          <p:spPr>
            <a:xfrm>
              <a:off x="2724484" y="2208107"/>
              <a:ext cx="919854" cy="171202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731B3CF6-D515-417A-ACF3-14C2C8EA0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32483" y="2720602"/>
              <a:ext cx="285790" cy="338440"/>
            </a:xfrm>
            <a:prstGeom prst="rect">
              <a:avLst/>
            </a:prstGeom>
          </p:spPr>
        </p:pic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9CA34713-772C-432A-8969-DD62DDB5D3AB}"/>
                </a:ext>
              </a:extLst>
            </p:cNvPr>
            <p:cNvSpPr/>
            <p:nvPr/>
          </p:nvSpPr>
          <p:spPr>
            <a:xfrm>
              <a:off x="1476464" y="2764606"/>
              <a:ext cx="1366683" cy="1118535"/>
            </a:xfrm>
            <a:prstGeom prst="rect">
              <a:avLst/>
            </a:prstGeom>
            <a:noFill/>
            <a:ln>
              <a:solidFill>
                <a:srgbClr val="000000">
                  <a:alpha val="69804"/>
                </a:srgb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5FD91CA7-F9B3-4E1C-BD6B-B34DD74D33CB}"/>
              </a:ext>
            </a:extLst>
          </p:cNvPr>
          <p:cNvGrpSpPr/>
          <p:nvPr/>
        </p:nvGrpSpPr>
        <p:grpSpPr>
          <a:xfrm>
            <a:off x="6777055" y="4391062"/>
            <a:ext cx="2386355" cy="2206876"/>
            <a:chOff x="6777055" y="4391062"/>
            <a:chExt cx="2386355" cy="2206876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0D9B067B-9A6B-4A0D-B7A0-9983F23AE87D}"/>
                </a:ext>
              </a:extLst>
            </p:cNvPr>
            <p:cNvGrpSpPr/>
            <p:nvPr/>
          </p:nvGrpSpPr>
          <p:grpSpPr>
            <a:xfrm>
              <a:off x="6777055" y="4391062"/>
              <a:ext cx="2386355" cy="2206876"/>
              <a:chOff x="6777055" y="4251174"/>
              <a:chExt cx="2386355" cy="2206876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1EF2E766-B67A-4B57-BC37-58ACDD0859A8}"/>
                  </a:ext>
                </a:extLst>
              </p:cNvPr>
              <p:cNvGrpSpPr/>
              <p:nvPr/>
            </p:nvGrpSpPr>
            <p:grpSpPr>
              <a:xfrm>
                <a:off x="6777055" y="4251174"/>
                <a:ext cx="2386355" cy="2206876"/>
                <a:chOff x="6531272" y="4330755"/>
                <a:chExt cx="2386355" cy="2206876"/>
              </a:xfrm>
            </p:grpSpPr>
            <p:pic>
              <p:nvPicPr>
                <p:cNvPr id="68" name="图形 67">
                  <a:extLst>
                    <a:ext uri="{FF2B5EF4-FFF2-40B4-BE49-F238E27FC236}">
                      <a16:creationId xmlns:a16="http://schemas.microsoft.com/office/drawing/2014/main" id="{5F06A2DC-89D5-4155-8CE8-6BB15D1150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7224" y="4460757"/>
                  <a:ext cx="1789078" cy="1741730"/>
                </a:xfrm>
                <a:prstGeom prst="rect">
                  <a:avLst/>
                </a:prstGeom>
              </p:spPr>
            </p:pic>
            <p:pic>
              <p:nvPicPr>
                <p:cNvPr id="69" name="图片 68">
                  <a:extLst>
                    <a:ext uri="{FF2B5EF4-FFF2-40B4-BE49-F238E27FC236}">
                      <a16:creationId xmlns:a16="http://schemas.microsoft.com/office/drawing/2014/main" id="{6C16CD0C-7921-4B32-B71A-3DAB0BC802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013014" y="6142289"/>
                  <a:ext cx="1704372" cy="131178"/>
                </a:xfrm>
                <a:prstGeom prst="rect">
                  <a:avLst/>
                </a:prstGeom>
              </p:spPr>
            </p:pic>
            <p:sp>
              <p:nvSpPr>
                <p:cNvPr id="76" name="テキスト ボックス 253">
                  <a:extLst>
                    <a:ext uri="{FF2B5EF4-FFF2-40B4-BE49-F238E27FC236}">
                      <a16:creationId xmlns:a16="http://schemas.microsoft.com/office/drawing/2014/main" id="{1B3D846A-EE47-45A1-AEF6-619FD75F3E7F}"/>
                    </a:ext>
                  </a:extLst>
                </p:cNvPr>
                <p:cNvSpPr txBox="1"/>
                <p:nvPr/>
              </p:nvSpPr>
              <p:spPr>
                <a:xfrm>
                  <a:off x="7490792" y="6229854"/>
                  <a:ext cx="77913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4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 [m]</a:t>
                  </a:r>
                </a:p>
              </p:txBody>
            </p:sp>
            <p:sp>
              <p:nvSpPr>
                <p:cNvPr id="79" name="テキスト ボックス 253">
                  <a:extLst>
                    <a:ext uri="{FF2B5EF4-FFF2-40B4-BE49-F238E27FC236}">
                      <a16:creationId xmlns:a16="http://schemas.microsoft.com/office/drawing/2014/main" id="{A7E36D5E-5305-434A-BB6D-B175D058AF2F}"/>
                    </a:ext>
                  </a:extLst>
                </p:cNvPr>
                <p:cNvSpPr txBox="1"/>
                <p:nvPr/>
              </p:nvSpPr>
              <p:spPr>
                <a:xfrm>
                  <a:off x="6882066" y="606415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0.0</a:t>
                  </a:r>
                </a:p>
              </p:txBody>
            </p:sp>
            <p:sp>
              <p:nvSpPr>
                <p:cNvPr id="82" name="テキスト ボックス 253">
                  <a:extLst>
                    <a:ext uri="{FF2B5EF4-FFF2-40B4-BE49-F238E27FC236}">
                      <a16:creationId xmlns:a16="http://schemas.microsoft.com/office/drawing/2014/main" id="{ACEC8044-4554-41F0-9088-2CB0ED0861D6}"/>
                    </a:ext>
                  </a:extLst>
                </p:cNvPr>
                <p:cNvSpPr txBox="1"/>
                <p:nvPr/>
              </p:nvSpPr>
              <p:spPr>
                <a:xfrm>
                  <a:off x="7528314" y="6066986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0.4</a:t>
                  </a:r>
                </a:p>
              </p:txBody>
            </p:sp>
            <p:sp>
              <p:nvSpPr>
                <p:cNvPr id="83" name="テキスト ボックス 253">
                  <a:extLst>
                    <a:ext uri="{FF2B5EF4-FFF2-40B4-BE49-F238E27FC236}">
                      <a16:creationId xmlns:a16="http://schemas.microsoft.com/office/drawing/2014/main" id="{A52FCBF9-F0C0-4DC9-A009-31BAFFDDAF88}"/>
                    </a:ext>
                  </a:extLst>
                </p:cNvPr>
                <p:cNvSpPr txBox="1"/>
                <p:nvPr/>
              </p:nvSpPr>
              <p:spPr>
                <a:xfrm>
                  <a:off x="7864696" y="606415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0.6</a:t>
                  </a:r>
                </a:p>
              </p:txBody>
            </p:sp>
            <p:sp>
              <p:nvSpPr>
                <p:cNvPr id="86" name="テキスト ボックス 253">
                  <a:extLst>
                    <a:ext uri="{FF2B5EF4-FFF2-40B4-BE49-F238E27FC236}">
                      <a16:creationId xmlns:a16="http://schemas.microsoft.com/office/drawing/2014/main" id="{86651C72-E1CD-47C4-8A2F-8447641C8077}"/>
                    </a:ext>
                  </a:extLst>
                </p:cNvPr>
                <p:cNvSpPr txBox="1"/>
                <p:nvPr/>
              </p:nvSpPr>
              <p:spPr>
                <a:xfrm>
                  <a:off x="8176241" y="606415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0.8</a:t>
                  </a:r>
                </a:p>
              </p:txBody>
            </p:sp>
            <p:sp>
              <p:nvSpPr>
                <p:cNvPr id="88" name="テキスト ボックス 253">
                  <a:extLst>
                    <a:ext uri="{FF2B5EF4-FFF2-40B4-BE49-F238E27FC236}">
                      <a16:creationId xmlns:a16="http://schemas.microsoft.com/office/drawing/2014/main" id="{9CF25731-CCA3-4245-B807-6AB24B3ACF3E}"/>
                    </a:ext>
                  </a:extLst>
                </p:cNvPr>
                <p:cNvSpPr txBox="1"/>
                <p:nvPr/>
              </p:nvSpPr>
              <p:spPr>
                <a:xfrm>
                  <a:off x="8539649" y="606415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.0</a:t>
                  </a:r>
                </a:p>
              </p:txBody>
            </p:sp>
            <p:sp>
              <p:nvSpPr>
                <p:cNvPr id="89" name="テキスト ボックス 253">
                  <a:extLst>
                    <a:ext uri="{FF2B5EF4-FFF2-40B4-BE49-F238E27FC236}">
                      <a16:creationId xmlns:a16="http://schemas.microsoft.com/office/drawing/2014/main" id="{B6726447-8CCA-47C1-B91C-0AAE5E95E4C9}"/>
                    </a:ext>
                  </a:extLst>
                </p:cNvPr>
                <p:cNvSpPr txBox="1"/>
                <p:nvPr/>
              </p:nvSpPr>
              <p:spPr>
                <a:xfrm>
                  <a:off x="7213255" y="606415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0.2</a:t>
                  </a:r>
                </a:p>
              </p:txBody>
            </p:sp>
            <p:pic>
              <p:nvPicPr>
                <p:cNvPr id="90" name="图片 89">
                  <a:extLst>
                    <a:ext uri="{FF2B5EF4-FFF2-40B4-BE49-F238E27FC236}">
                      <a16:creationId xmlns:a16="http://schemas.microsoft.com/office/drawing/2014/main" id="{2622027B-DE14-4E65-9444-20A57FB9C3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 rot="16200000">
                  <a:off x="6123299" y="5224514"/>
                  <a:ext cx="1704372" cy="131178"/>
                </a:xfrm>
                <a:prstGeom prst="rect">
                  <a:avLst/>
                </a:prstGeom>
              </p:spPr>
            </p:pic>
            <p:sp>
              <p:nvSpPr>
                <p:cNvPr id="91" name="テキスト ボックス 253">
                  <a:extLst>
                    <a:ext uri="{FF2B5EF4-FFF2-40B4-BE49-F238E27FC236}">
                      <a16:creationId xmlns:a16="http://schemas.microsoft.com/office/drawing/2014/main" id="{83AD32AB-4C5D-4E06-B5FC-A4151D2F845C}"/>
                    </a:ext>
                  </a:extLst>
                </p:cNvPr>
                <p:cNvSpPr txBox="1"/>
                <p:nvPr/>
              </p:nvSpPr>
              <p:spPr>
                <a:xfrm>
                  <a:off x="6737596" y="4330755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1.0</a:t>
                  </a:r>
                </a:p>
              </p:txBody>
            </p:sp>
            <p:sp>
              <p:nvSpPr>
                <p:cNvPr id="92" name="テキスト ボックス 253">
                  <a:extLst>
                    <a:ext uri="{FF2B5EF4-FFF2-40B4-BE49-F238E27FC236}">
                      <a16:creationId xmlns:a16="http://schemas.microsoft.com/office/drawing/2014/main" id="{A12FB7B5-9CA0-47C0-A56F-F100EF36F898}"/>
                    </a:ext>
                  </a:extLst>
                </p:cNvPr>
                <p:cNvSpPr txBox="1"/>
                <p:nvPr/>
              </p:nvSpPr>
              <p:spPr>
                <a:xfrm>
                  <a:off x="6737596" y="4736258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.5</a:t>
                  </a:r>
                </a:p>
              </p:txBody>
            </p:sp>
            <p:sp>
              <p:nvSpPr>
                <p:cNvPr id="93" name="テキスト ボックス 253">
                  <a:extLst>
                    <a:ext uri="{FF2B5EF4-FFF2-40B4-BE49-F238E27FC236}">
                      <a16:creationId xmlns:a16="http://schemas.microsoft.com/office/drawing/2014/main" id="{3373FF07-5D94-414A-9EB4-BF630EA74D9C}"/>
                    </a:ext>
                  </a:extLst>
                </p:cNvPr>
                <p:cNvSpPr txBox="1"/>
                <p:nvPr/>
              </p:nvSpPr>
              <p:spPr>
                <a:xfrm>
                  <a:off x="6737596" y="5152000"/>
                  <a:ext cx="37797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.0</a:t>
                  </a:r>
                </a:p>
              </p:txBody>
            </p:sp>
            <p:sp>
              <p:nvSpPr>
                <p:cNvPr id="94" name="テキスト ボックス 253">
                  <a:extLst>
                    <a:ext uri="{FF2B5EF4-FFF2-40B4-BE49-F238E27FC236}">
                      <a16:creationId xmlns:a16="http://schemas.microsoft.com/office/drawing/2014/main" id="{6E7E8A71-FE7B-487B-8FC2-36D575213BB6}"/>
                    </a:ext>
                  </a:extLst>
                </p:cNvPr>
                <p:cNvSpPr txBox="1"/>
                <p:nvPr/>
              </p:nvSpPr>
              <p:spPr>
                <a:xfrm>
                  <a:off x="6700909" y="5555976"/>
                  <a:ext cx="414665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-0</a:t>
                  </a:r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.5</a:t>
                  </a:r>
                </a:p>
              </p:txBody>
            </p:sp>
            <p:sp>
              <p:nvSpPr>
                <p:cNvPr id="95" name="テキスト ボックス 253">
                  <a:extLst>
                    <a:ext uri="{FF2B5EF4-FFF2-40B4-BE49-F238E27FC236}">
                      <a16:creationId xmlns:a16="http://schemas.microsoft.com/office/drawing/2014/main" id="{2F78E2DE-6E35-4D00-A037-CF9CF4E8DCB0}"/>
                    </a:ext>
                  </a:extLst>
                </p:cNvPr>
                <p:cNvSpPr txBox="1"/>
                <p:nvPr/>
              </p:nvSpPr>
              <p:spPr>
                <a:xfrm>
                  <a:off x="6700909" y="5972210"/>
                  <a:ext cx="414665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05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-1</a:t>
                  </a:r>
                  <a:r>
                    <a:rPr kumimoji="1" lang="en-US" altLang="ja-JP" sz="105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.0</a:t>
                  </a:r>
                </a:p>
              </p:txBody>
            </p:sp>
            <p:sp>
              <p:nvSpPr>
                <p:cNvPr id="96" name="テキスト ボックス 253">
                  <a:extLst>
                    <a:ext uri="{FF2B5EF4-FFF2-40B4-BE49-F238E27FC236}">
                      <a16:creationId xmlns:a16="http://schemas.microsoft.com/office/drawing/2014/main" id="{FDB2DD21-1E9C-40AA-BC13-F55824652EC7}"/>
                    </a:ext>
                  </a:extLst>
                </p:cNvPr>
                <p:cNvSpPr txBox="1"/>
                <p:nvPr/>
              </p:nvSpPr>
              <p:spPr>
                <a:xfrm rot="16200000">
                  <a:off x="6295594" y="5013298"/>
                  <a:ext cx="779134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kumimoji="1" lang="en-US" altLang="ja-JP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kumimoji="1" lang="en-US" altLang="ja-JP" sz="14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[m]</a:t>
                  </a:r>
                </a:p>
              </p:txBody>
            </p:sp>
          </p:grpSp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2C18E30B-7F7C-4844-9166-2BA1F4B02C43}"/>
                  </a:ext>
                </a:extLst>
              </p:cNvPr>
              <p:cNvSpPr txBox="1"/>
              <p:nvPr/>
            </p:nvSpPr>
            <p:spPr>
              <a:xfrm>
                <a:off x="8258553" y="5286898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0.05kA</a:t>
                </a:r>
              </a:p>
            </p:txBody>
          </p:sp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id="{46AF91D6-DEB3-43A3-B35F-0FE40B07C41E}"/>
                  </a:ext>
                </a:extLst>
              </p:cNvPr>
              <p:cNvSpPr txBox="1"/>
              <p:nvPr/>
            </p:nvSpPr>
            <p:spPr>
              <a:xfrm>
                <a:off x="8258553" y="5425466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0.07kA</a:t>
                </a:r>
              </a:p>
            </p:txBody>
          </p:sp>
          <p:sp>
            <p:nvSpPr>
              <p:cNvPr id="139" name="文本框 138">
                <a:extLst>
                  <a:ext uri="{FF2B5EF4-FFF2-40B4-BE49-F238E27FC236}">
                    <a16:creationId xmlns:a16="http://schemas.microsoft.com/office/drawing/2014/main" id="{ED9083B3-843A-4A09-AC0B-0CB300E04CB0}"/>
                  </a:ext>
                </a:extLst>
              </p:cNvPr>
              <p:cNvSpPr txBox="1"/>
              <p:nvPr/>
            </p:nvSpPr>
            <p:spPr>
              <a:xfrm>
                <a:off x="8258553" y="5556194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0.09kA</a:t>
                </a:r>
              </a:p>
            </p:txBody>
          </p:sp>
          <p:cxnSp>
            <p:nvCxnSpPr>
              <p:cNvPr id="141" name="直接连接符 140">
                <a:extLst>
                  <a:ext uri="{FF2B5EF4-FFF2-40B4-BE49-F238E27FC236}">
                    <a16:creationId xmlns:a16="http://schemas.microsoft.com/office/drawing/2014/main" id="{458C23FC-A472-404D-8AC5-A6F5B08137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9547" y="5441552"/>
                <a:ext cx="41426" cy="0"/>
              </a:xfrm>
              <a:prstGeom prst="line">
                <a:avLst/>
              </a:prstGeom>
              <a:ln w="28575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>
                <a:extLst>
                  <a:ext uri="{FF2B5EF4-FFF2-40B4-BE49-F238E27FC236}">
                    <a16:creationId xmlns:a16="http://schemas.microsoft.com/office/drawing/2014/main" id="{2F053418-CEE9-4509-9145-784DC78D85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9547" y="5577951"/>
                <a:ext cx="4142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接连接符 142">
                <a:extLst>
                  <a:ext uri="{FF2B5EF4-FFF2-40B4-BE49-F238E27FC236}">
                    <a16:creationId xmlns:a16="http://schemas.microsoft.com/office/drawing/2014/main" id="{736B59E5-5348-4297-AB0B-F8E7046D59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49547" y="5700519"/>
                <a:ext cx="41426" cy="0"/>
              </a:xfrm>
              <a:prstGeom prst="line">
                <a:avLst/>
              </a:prstGeom>
              <a:ln w="2857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" name="文本框 145">
                <a:extLst>
                  <a:ext uri="{FF2B5EF4-FFF2-40B4-BE49-F238E27FC236}">
                    <a16:creationId xmlns:a16="http://schemas.microsoft.com/office/drawing/2014/main" id="{0C7DBE80-E5E7-4355-9792-F3217905E52D}"/>
                  </a:ext>
                </a:extLst>
              </p:cNvPr>
              <p:cNvSpPr txBox="1"/>
              <p:nvPr/>
            </p:nvSpPr>
            <p:spPr>
              <a:xfrm>
                <a:off x="7340918" y="5468700"/>
                <a:ext cx="1045562" cy="276999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Equilibrium</a:t>
                </a:r>
              </a:p>
            </p:txBody>
          </p:sp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1BB5C2F7-0810-4427-A53E-A221AE7F69DB}"/>
                  </a:ext>
                </a:extLst>
              </p:cNvPr>
              <p:cNvSpPr txBox="1"/>
              <p:nvPr/>
            </p:nvSpPr>
            <p:spPr>
              <a:xfrm>
                <a:off x="7389225" y="4649844"/>
                <a:ext cx="1237137" cy="276999"/>
              </a:xfrm>
              <a:prstGeom prst="rect">
                <a:avLst/>
              </a:prstGeom>
              <a:solidFill>
                <a:srgbClr val="FFFFFF">
                  <a:alpha val="4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Anti-equilibrium</a:t>
                </a:r>
              </a:p>
            </p:txBody>
          </p:sp>
        </p:grp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481CFE5E-032A-4B61-89A7-A57B0338EC6A}"/>
                </a:ext>
              </a:extLst>
            </p:cNvPr>
            <p:cNvCxnSpPr>
              <a:cxnSpLocks/>
            </p:cNvCxnSpPr>
            <p:nvPr/>
          </p:nvCxnSpPr>
          <p:spPr>
            <a:xfrm>
              <a:off x="7296520" y="5355130"/>
              <a:ext cx="1639499" cy="7297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4C0EE75-6437-4CCD-8738-14F8B1E2E58E}"/>
              </a:ext>
            </a:extLst>
          </p:cNvPr>
          <p:cNvGrpSpPr/>
          <p:nvPr/>
        </p:nvGrpSpPr>
        <p:grpSpPr>
          <a:xfrm>
            <a:off x="4467314" y="4391062"/>
            <a:ext cx="2429535" cy="2206876"/>
            <a:chOff x="4467314" y="4391062"/>
            <a:chExt cx="2429535" cy="2206876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18994776-1C1C-4517-A04E-DF94B710E57B}"/>
                </a:ext>
              </a:extLst>
            </p:cNvPr>
            <p:cNvGrpSpPr/>
            <p:nvPr/>
          </p:nvGrpSpPr>
          <p:grpSpPr>
            <a:xfrm>
              <a:off x="4467314" y="4391062"/>
              <a:ext cx="2429535" cy="2206876"/>
              <a:chOff x="4467314" y="4239189"/>
              <a:chExt cx="2429535" cy="2206876"/>
            </a:xfrm>
          </p:grpSpPr>
          <p:sp>
            <p:nvSpPr>
              <p:cNvPr id="125" name="文本框 124">
                <a:extLst>
                  <a:ext uri="{FF2B5EF4-FFF2-40B4-BE49-F238E27FC236}">
                    <a16:creationId xmlns:a16="http://schemas.microsoft.com/office/drawing/2014/main" id="{34B50482-A19F-4AE7-A544-4DFC2738A25D}"/>
                  </a:ext>
                </a:extLst>
              </p:cNvPr>
              <p:cNvSpPr txBox="1"/>
              <p:nvPr/>
            </p:nvSpPr>
            <p:spPr>
              <a:xfrm>
                <a:off x="6023043" y="5139865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-0.09kA</a:t>
                </a:r>
              </a:p>
            </p:txBody>
          </p:sp>
          <p:sp>
            <p:nvSpPr>
              <p:cNvPr id="126" name="文本框 125">
                <a:extLst>
                  <a:ext uri="{FF2B5EF4-FFF2-40B4-BE49-F238E27FC236}">
                    <a16:creationId xmlns:a16="http://schemas.microsoft.com/office/drawing/2014/main" id="{4EA0A0E8-908B-48EE-81D7-CDCCE00BD2F0}"/>
                  </a:ext>
                </a:extLst>
              </p:cNvPr>
              <p:cNvSpPr txBox="1"/>
              <p:nvPr/>
            </p:nvSpPr>
            <p:spPr>
              <a:xfrm>
                <a:off x="6023043" y="5270744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-0.07kA</a:t>
                </a:r>
              </a:p>
            </p:txBody>
          </p:sp>
          <p:sp>
            <p:nvSpPr>
              <p:cNvPr id="127" name="文本框 126">
                <a:extLst>
                  <a:ext uri="{FF2B5EF4-FFF2-40B4-BE49-F238E27FC236}">
                    <a16:creationId xmlns:a16="http://schemas.microsoft.com/office/drawing/2014/main" id="{028FC0D3-1D6A-42E0-B44C-93C014E8A49F}"/>
                  </a:ext>
                </a:extLst>
              </p:cNvPr>
              <p:cNvSpPr txBox="1"/>
              <p:nvPr/>
            </p:nvSpPr>
            <p:spPr>
              <a:xfrm>
                <a:off x="6023043" y="5407897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-0.05kA</a:t>
                </a:r>
              </a:p>
            </p:txBody>
          </p:sp>
          <p:sp>
            <p:nvSpPr>
              <p:cNvPr id="128" name="文本框 127">
                <a:extLst>
                  <a:ext uri="{FF2B5EF4-FFF2-40B4-BE49-F238E27FC236}">
                    <a16:creationId xmlns:a16="http://schemas.microsoft.com/office/drawing/2014/main" id="{7AD7C8B2-47D7-4CAD-AA30-026466B13681}"/>
                  </a:ext>
                </a:extLst>
              </p:cNvPr>
              <p:cNvSpPr txBox="1"/>
              <p:nvPr/>
            </p:nvSpPr>
            <p:spPr>
              <a:xfrm>
                <a:off x="6023043" y="5538682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-0.02kA</a:t>
                </a:r>
              </a:p>
            </p:txBody>
          </p:sp>
          <p:sp>
            <p:nvSpPr>
              <p:cNvPr id="129" name="文本框 128">
                <a:extLst>
                  <a:ext uri="{FF2B5EF4-FFF2-40B4-BE49-F238E27FC236}">
                    <a16:creationId xmlns:a16="http://schemas.microsoft.com/office/drawing/2014/main" id="{9876D945-C6FE-455F-B0C9-04965986BA5B}"/>
                  </a:ext>
                </a:extLst>
              </p:cNvPr>
              <p:cNvSpPr txBox="1"/>
              <p:nvPr/>
            </p:nvSpPr>
            <p:spPr>
              <a:xfrm>
                <a:off x="6023043" y="5677250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-0.00kA</a:t>
                </a:r>
              </a:p>
            </p:txBody>
          </p: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8E5444FF-7161-42C2-9907-3CA43CE71C6D}"/>
                  </a:ext>
                </a:extLst>
              </p:cNvPr>
              <p:cNvSpPr txBox="1"/>
              <p:nvPr/>
            </p:nvSpPr>
            <p:spPr>
              <a:xfrm>
                <a:off x="6023043" y="5807978"/>
                <a:ext cx="7423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0.02kA</a:t>
                </a:r>
              </a:p>
            </p:txBody>
          </p: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3B34EE74-A2A0-4676-9D6C-CFCD021C58C4}"/>
                  </a:ext>
                </a:extLst>
              </p:cNvPr>
              <p:cNvCxnSpPr/>
              <p:nvPr/>
            </p:nvCxnSpPr>
            <p:spPr>
              <a:xfrm>
                <a:off x="6114037" y="5300662"/>
                <a:ext cx="4142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>
                <a:extLst>
                  <a:ext uri="{FF2B5EF4-FFF2-40B4-BE49-F238E27FC236}">
                    <a16:creationId xmlns:a16="http://schemas.microsoft.com/office/drawing/2014/main" id="{D25F981D-2471-48EC-84BB-B04A2AD971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4037" y="5434466"/>
                <a:ext cx="41426" cy="0"/>
              </a:xfrm>
              <a:prstGeom prst="line">
                <a:avLst/>
              </a:prstGeom>
              <a:ln w="28575">
                <a:solidFill>
                  <a:srgbClr val="FF7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>
                <a:extLst>
                  <a:ext uri="{FF2B5EF4-FFF2-40B4-BE49-F238E27FC236}">
                    <a16:creationId xmlns:a16="http://schemas.microsoft.com/office/drawing/2014/main" id="{783A1020-96E4-4998-8F32-2D99311A0A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4037" y="5563897"/>
                <a:ext cx="41426" cy="0"/>
              </a:xfrm>
              <a:prstGeom prst="line">
                <a:avLst/>
              </a:prstGeom>
              <a:ln w="28575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>
                <a:extLst>
                  <a:ext uri="{FF2B5EF4-FFF2-40B4-BE49-F238E27FC236}">
                    <a16:creationId xmlns:a16="http://schemas.microsoft.com/office/drawing/2014/main" id="{38A374AA-F3B7-4EC9-8699-D21492FCCA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4037" y="5693336"/>
                <a:ext cx="41426" cy="0"/>
              </a:xfrm>
              <a:prstGeom prst="line">
                <a:avLst/>
              </a:prstGeom>
              <a:ln w="28575">
                <a:solidFill>
                  <a:srgbClr val="50FF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>
                <a:extLst>
                  <a:ext uri="{FF2B5EF4-FFF2-40B4-BE49-F238E27FC236}">
                    <a16:creationId xmlns:a16="http://schemas.microsoft.com/office/drawing/2014/main" id="{27FC1D32-9356-418B-8D1E-E24B503AF4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4037" y="5829735"/>
                <a:ext cx="41426" cy="0"/>
              </a:xfrm>
              <a:prstGeom prst="line">
                <a:avLst/>
              </a:prstGeom>
              <a:ln w="28575">
                <a:solidFill>
                  <a:srgbClr val="20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>
                <a:extLst>
                  <a:ext uri="{FF2B5EF4-FFF2-40B4-BE49-F238E27FC236}">
                    <a16:creationId xmlns:a16="http://schemas.microsoft.com/office/drawing/2014/main" id="{68D39A38-8443-4759-B127-0EDCB6DB65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4037" y="5952303"/>
                <a:ext cx="41426" cy="0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1079DE2D-5C3F-434E-8DA6-2838D3CF8A4A}"/>
                  </a:ext>
                </a:extLst>
              </p:cNvPr>
              <p:cNvGrpSpPr/>
              <p:nvPr/>
            </p:nvGrpSpPr>
            <p:grpSpPr>
              <a:xfrm>
                <a:off x="4467314" y="4239189"/>
                <a:ext cx="2429535" cy="2206876"/>
                <a:chOff x="4467314" y="4239189"/>
                <a:chExt cx="2429535" cy="2206876"/>
              </a:xfrm>
            </p:grpSpPr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id="{F41D993D-1720-444F-AB41-856E4C29E94C}"/>
                    </a:ext>
                  </a:extLst>
                </p:cNvPr>
                <p:cNvGrpSpPr/>
                <p:nvPr/>
              </p:nvGrpSpPr>
              <p:grpSpPr>
                <a:xfrm>
                  <a:off x="4467314" y="4239189"/>
                  <a:ext cx="2429535" cy="2206876"/>
                  <a:chOff x="4508689" y="4239189"/>
                  <a:chExt cx="2429535" cy="2206876"/>
                </a:xfrm>
              </p:grpSpPr>
              <p:grpSp>
                <p:nvGrpSpPr>
                  <p:cNvPr id="25" name="组合 24">
                    <a:extLst>
                      <a:ext uri="{FF2B5EF4-FFF2-40B4-BE49-F238E27FC236}">
                        <a16:creationId xmlns:a16="http://schemas.microsoft.com/office/drawing/2014/main" id="{6CD064D4-3D19-4018-8F2D-33D4E4B21B10}"/>
                      </a:ext>
                    </a:extLst>
                  </p:cNvPr>
                  <p:cNvGrpSpPr/>
                  <p:nvPr/>
                </p:nvGrpSpPr>
                <p:grpSpPr>
                  <a:xfrm>
                    <a:off x="4721506" y="4239189"/>
                    <a:ext cx="2216718" cy="2206876"/>
                    <a:chOff x="4642204" y="4330755"/>
                    <a:chExt cx="2216718" cy="2206876"/>
                  </a:xfrm>
                </p:grpSpPr>
                <p:pic>
                  <p:nvPicPr>
                    <p:cNvPr id="67" name="图形 66">
                      <a:extLst>
                        <a:ext uri="{FF2B5EF4-FFF2-40B4-BE49-F238E27FC236}">
                          <a16:creationId xmlns:a16="http://schemas.microsoft.com/office/drawing/2014/main" id="{CA2A5B5C-8585-4F43-BB5A-AFC321396C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8">
                      <a:extLst>
                        <a:ext uri="{96DAC541-7B7A-43D3-8B79-37D633B846F1}">
                          <asvg:svgBlip xmlns:asvg="http://schemas.microsoft.com/office/drawing/2016/SVG/main" r:embed="rId19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879203" y="4460757"/>
                      <a:ext cx="1789079" cy="174173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7" name="图片 96">
                      <a:extLst>
                        <a:ext uri="{FF2B5EF4-FFF2-40B4-BE49-F238E27FC236}">
                          <a16:creationId xmlns:a16="http://schemas.microsoft.com/office/drawing/2014/main" id="{B5FBA87B-37B7-466A-94B4-189662DFF9F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4954309" y="6142289"/>
                      <a:ext cx="1704372" cy="13117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00" name="テキスト ボックス 253">
                      <a:extLst>
                        <a:ext uri="{FF2B5EF4-FFF2-40B4-BE49-F238E27FC236}">
                          <a16:creationId xmlns:a16="http://schemas.microsoft.com/office/drawing/2014/main" id="{50C000CA-58A3-488B-A136-F78E8A5571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32087" y="6229854"/>
                      <a:ext cx="779134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[m]</a:t>
                      </a:r>
                    </a:p>
                  </p:txBody>
                </p:sp>
                <p:sp>
                  <p:nvSpPr>
                    <p:cNvPr id="101" name="テキスト ボックス 253">
                      <a:extLst>
                        <a:ext uri="{FF2B5EF4-FFF2-40B4-BE49-F238E27FC236}">
                          <a16:creationId xmlns:a16="http://schemas.microsoft.com/office/drawing/2014/main" id="{BB939226-AC02-4108-A641-FB15F80C8AE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23361" y="606415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</a:p>
                  </p:txBody>
                </p:sp>
                <p:sp>
                  <p:nvSpPr>
                    <p:cNvPr id="102" name="テキスト ボックス 253">
                      <a:extLst>
                        <a:ext uri="{FF2B5EF4-FFF2-40B4-BE49-F238E27FC236}">
                          <a16:creationId xmlns:a16="http://schemas.microsoft.com/office/drawing/2014/main" id="{7C09FF25-31EA-4045-9840-68DA34C56B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69609" y="6066986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</a:p>
                  </p:txBody>
                </p:sp>
                <p:sp>
                  <p:nvSpPr>
                    <p:cNvPr id="106" name="テキスト ボックス 253">
                      <a:extLst>
                        <a:ext uri="{FF2B5EF4-FFF2-40B4-BE49-F238E27FC236}">
                          <a16:creationId xmlns:a16="http://schemas.microsoft.com/office/drawing/2014/main" id="{EA79C410-1E11-4D7B-9D62-1A5F5A794D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05991" y="606415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</a:t>
                      </a:r>
                    </a:p>
                  </p:txBody>
                </p:sp>
                <p:sp>
                  <p:nvSpPr>
                    <p:cNvPr id="109" name="テキスト ボックス 253">
                      <a:extLst>
                        <a:ext uri="{FF2B5EF4-FFF2-40B4-BE49-F238E27FC236}">
                          <a16:creationId xmlns:a16="http://schemas.microsoft.com/office/drawing/2014/main" id="{4C93215E-D7EB-47E1-9747-1EFFDD0AD1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17536" y="606415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</a:p>
                  </p:txBody>
                </p:sp>
                <p:sp>
                  <p:nvSpPr>
                    <p:cNvPr id="110" name="テキスト ボックス 253">
                      <a:extLst>
                        <a:ext uri="{FF2B5EF4-FFF2-40B4-BE49-F238E27FC236}">
                          <a16:creationId xmlns:a16="http://schemas.microsoft.com/office/drawing/2014/main" id="{E514F6C9-C169-4BD1-9DF8-3911850E0A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80944" y="606415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</a:p>
                  </p:txBody>
                </p:sp>
                <p:sp>
                  <p:nvSpPr>
                    <p:cNvPr id="111" name="テキスト ボックス 253">
                      <a:extLst>
                        <a:ext uri="{FF2B5EF4-FFF2-40B4-BE49-F238E27FC236}">
                          <a16:creationId xmlns:a16="http://schemas.microsoft.com/office/drawing/2014/main" id="{2FEE738C-3DF8-43B5-8E11-F01171B31B7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154550" y="606415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</a:p>
                  </p:txBody>
                </p:sp>
                <p:pic>
                  <p:nvPicPr>
                    <p:cNvPr id="112" name="图片 111">
                      <a:extLst>
                        <a:ext uri="{FF2B5EF4-FFF2-40B4-BE49-F238E27FC236}">
                          <a16:creationId xmlns:a16="http://schemas.microsoft.com/office/drawing/2014/main" id="{DA3695BD-F91B-47F6-B0A0-40C27B9E186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 rot="16200000">
                      <a:off x="4064594" y="5224514"/>
                      <a:ext cx="1704372" cy="13117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3" name="テキスト ボックス 253">
                      <a:extLst>
                        <a:ext uri="{FF2B5EF4-FFF2-40B4-BE49-F238E27FC236}">
                          <a16:creationId xmlns:a16="http://schemas.microsoft.com/office/drawing/2014/main" id="{15299459-4B2E-472A-B460-AD3EE0515F8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8891" y="4330755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p:txBody>
                </p:sp>
                <p:sp>
                  <p:nvSpPr>
                    <p:cNvPr id="114" name="テキスト ボックス 253">
                      <a:extLst>
                        <a:ext uri="{FF2B5EF4-FFF2-40B4-BE49-F238E27FC236}">
                          <a16:creationId xmlns:a16="http://schemas.microsoft.com/office/drawing/2014/main" id="{09969D18-1DB8-49D7-B5AC-EC5D277B66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8891" y="4736258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.5</a:t>
                      </a:r>
                    </a:p>
                  </p:txBody>
                </p:sp>
                <p:sp>
                  <p:nvSpPr>
                    <p:cNvPr id="115" name="テキスト ボックス 253">
                      <a:extLst>
                        <a:ext uri="{FF2B5EF4-FFF2-40B4-BE49-F238E27FC236}">
                          <a16:creationId xmlns:a16="http://schemas.microsoft.com/office/drawing/2014/main" id="{2987245A-13CC-4870-AA8C-373BF5FE75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8891" y="5152000"/>
                      <a:ext cx="377978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</a:p>
                  </p:txBody>
                </p:sp>
                <p:sp>
                  <p:nvSpPr>
                    <p:cNvPr id="116" name="テキスト ボックス 253">
                      <a:extLst>
                        <a:ext uri="{FF2B5EF4-FFF2-40B4-BE49-F238E27FC236}">
                          <a16:creationId xmlns:a16="http://schemas.microsoft.com/office/drawing/2014/main" id="{F2E3C3A7-2316-4764-8055-769AD120C1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42204" y="5555976"/>
                      <a:ext cx="414665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.5</a:t>
                      </a:r>
                    </a:p>
                  </p:txBody>
                </p:sp>
                <p:sp>
                  <p:nvSpPr>
                    <p:cNvPr id="117" name="テキスト ボックス 253">
                      <a:extLst>
                        <a:ext uri="{FF2B5EF4-FFF2-40B4-BE49-F238E27FC236}">
                          <a16:creationId xmlns:a16="http://schemas.microsoft.com/office/drawing/2014/main" id="{4D7BC652-4879-4CDF-8DCC-499B4281C2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42204" y="5972210"/>
                      <a:ext cx="414665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just"/>
                      <a:r>
                        <a:rPr kumimoji="1" lang="en-US" altLang="ja-JP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</a:p>
                  </p:txBody>
                </p:sp>
              </p:grpSp>
              <p:sp>
                <p:nvSpPr>
                  <p:cNvPr id="118" name="テキスト ボックス 253">
                    <a:extLst>
                      <a:ext uri="{FF2B5EF4-FFF2-40B4-BE49-F238E27FC236}">
                        <a16:creationId xmlns:a16="http://schemas.microsoft.com/office/drawing/2014/main" id="{23F1C64B-E433-4F9B-ACF0-BCB2C064EF2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273011" y="5013298"/>
                    <a:ext cx="77913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:r>
                      <a: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Z</a:t>
                    </a:r>
                    <a:r>
                      <a:rPr kumimoji="1" lang="en-US" altLang="ja-JP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[m]</a:t>
                    </a:r>
                  </a:p>
                </p:txBody>
              </p:sp>
            </p:grpSp>
            <p:sp>
              <p:nvSpPr>
                <p:cNvPr id="144" name="文本框 143">
                  <a:extLst>
                    <a:ext uri="{FF2B5EF4-FFF2-40B4-BE49-F238E27FC236}">
                      <a16:creationId xmlns:a16="http://schemas.microsoft.com/office/drawing/2014/main" id="{7D59039D-78D2-4CAC-BE1C-34E1EC196882}"/>
                    </a:ext>
                  </a:extLst>
                </p:cNvPr>
                <p:cNvSpPr txBox="1"/>
                <p:nvPr/>
              </p:nvSpPr>
              <p:spPr>
                <a:xfrm>
                  <a:off x="5101827" y="4649844"/>
                  <a:ext cx="12371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Anti-equilibrium</a:t>
                  </a:r>
                </a:p>
              </p:txBody>
            </p:sp>
            <p:sp>
              <p:nvSpPr>
                <p:cNvPr id="145" name="文本框 144">
                  <a:extLst>
                    <a:ext uri="{FF2B5EF4-FFF2-40B4-BE49-F238E27FC236}">
                      <a16:creationId xmlns:a16="http://schemas.microsoft.com/office/drawing/2014/main" id="{89260561-E0E6-4434-92EA-8A7FF4901FED}"/>
                    </a:ext>
                  </a:extLst>
                </p:cNvPr>
                <p:cNvSpPr txBox="1"/>
                <p:nvPr/>
              </p:nvSpPr>
              <p:spPr>
                <a:xfrm>
                  <a:off x="5053719" y="5443587"/>
                  <a:ext cx="1045562" cy="276999"/>
                </a:xfrm>
                <a:prstGeom prst="rect">
                  <a:avLst/>
                </a:prstGeom>
                <a:solidFill>
                  <a:srgbClr val="FFFFFF">
                    <a:alpha val="40000"/>
                  </a:srgbClr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Equilibrium</a:t>
                  </a:r>
                </a:p>
              </p:txBody>
            </p:sp>
          </p:grpSp>
        </p:grpSp>
        <p:cxnSp>
          <p:nvCxnSpPr>
            <p:cNvPr id="148" name="直接连接符 147">
              <a:extLst>
                <a:ext uri="{FF2B5EF4-FFF2-40B4-BE49-F238E27FC236}">
                  <a16:creationId xmlns:a16="http://schemas.microsoft.com/office/drawing/2014/main" id="{B3DDF19B-D387-40C4-A369-731DC9783FA8}"/>
                </a:ext>
              </a:extLst>
            </p:cNvPr>
            <p:cNvCxnSpPr>
              <a:cxnSpLocks/>
            </p:cNvCxnSpPr>
            <p:nvPr/>
          </p:nvCxnSpPr>
          <p:spPr>
            <a:xfrm>
              <a:off x="5039831" y="5355130"/>
              <a:ext cx="1639499" cy="7297"/>
            </a:xfrm>
            <a:prstGeom prst="line">
              <a:avLst/>
            </a:prstGeom>
            <a:ln w="31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7EE936EC-8F09-453A-8F86-A7F449F3C097}"/>
              </a:ext>
            </a:extLst>
          </p:cNvPr>
          <p:cNvCxnSpPr>
            <a:cxnSpLocks/>
          </p:cNvCxnSpPr>
          <p:nvPr/>
        </p:nvCxnSpPr>
        <p:spPr>
          <a:xfrm>
            <a:off x="3232150" y="2006600"/>
            <a:ext cx="3528436" cy="1171889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10070DB3-B657-4BD1-AA01-5210FA01E6DE}"/>
              </a:ext>
            </a:extLst>
          </p:cNvPr>
          <p:cNvCxnSpPr>
            <a:cxnSpLocks/>
          </p:cNvCxnSpPr>
          <p:nvPr/>
        </p:nvCxnSpPr>
        <p:spPr>
          <a:xfrm flipV="1">
            <a:off x="3594100" y="3274494"/>
            <a:ext cx="2627796" cy="216760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接箭头连接符 149">
            <a:extLst>
              <a:ext uri="{FF2B5EF4-FFF2-40B4-BE49-F238E27FC236}">
                <a16:creationId xmlns:a16="http://schemas.microsoft.com/office/drawing/2014/main" id="{0455F936-F17E-4A35-9A0B-A6BBAE7F209E}"/>
              </a:ext>
            </a:extLst>
          </p:cNvPr>
          <p:cNvCxnSpPr>
            <a:cxnSpLocks/>
          </p:cNvCxnSpPr>
          <p:nvPr/>
        </p:nvCxnSpPr>
        <p:spPr>
          <a:xfrm flipV="1">
            <a:off x="3668959" y="2894973"/>
            <a:ext cx="3077639" cy="761943"/>
          </a:xfrm>
          <a:prstGeom prst="straightConnector1">
            <a:avLst/>
          </a:prstGeom>
          <a:ln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2" name="图片 41">
            <a:extLst>
              <a:ext uri="{FF2B5EF4-FFF2-40B4-BE49-F238E27FC236}">
                <a16:creationId xmlns:a16="http://schemas.microsoft.com/office/drawing/2014/main" id="{CE8254C1-66D8-4E3A-A369-F931CBF5C40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17341" y="2193822"/>
            <a:ext cx="902554" cy="185487"/>
          </a:xfrm>
          <a:prstGeom prst="rect">
            <a:avLst/>
          </a:prstGeom>
        </p:spPr>
      </p:pic>
      <p:grpSp>
        <p:nvGrpSpPr>
          <p:cNvPr id="51" name="组合 50">
            <a:extLst>
              <a:ext uri="{FF2B5EF4-FFF2-40B4-BE49-F238E27FC236}">
                <a16:creationId xmlns:a16="http://schemas.microsoft.com/office/drawing/2014/main" id="{F4E0AB3B-8630-4CAF-9275-1C040133A83A}"/>
              </a:ext>
            </a:extLst>
          </p:cNvPr>
          <p:cNvGrpSpPr/>
          <p:nvPr/>
        </p:nvGrpSpPr>
        <p:grpSpPr>
          <a:xfrm>
            <a:off x="4514850" y="4223604"/>
            <a:ext cx="4590692" cy="2351739"/>
            <a:chOff x="4514850" y="4223604"/>
            <a:chExt cx="4590692" cy="2351739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3E7BBF96-ACC9-4483-B594-AC1031AB43E5}"/>
                </a:ext>
              </a:extLst>
            </p:cNvPr>
            <p:cNvSpPr/>
            <p:nvPr/>
          </p:nvSpPr>
          <p:spPr>
            <a:xfrm>
              <a:off x="4514850" y="4354667"/>
              <a:ext cx="4590692" cy="2220676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D691ED79-8DC0-4D40-B7D4-310201314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823481" y="4223604"/>
              <a:ext cx="1017566" cy="191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692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9493C0ED-F580-488A-8D3F-02AF00FE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Conclusions</a:t>
            </a:r>
            <a:endParaRPr kumimoji="1" lang="ja-JP" altLang="en-US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F82C00C8-688F-4197-9A87-B3488147BE59}"/>
              </a:ext>
            </a:extLst>
          </p:cNvPr>
          <p:cNvSpPr txBox="1">
            <a:spLocks/>
          </p:cNvSpPr>
          <p:nvPr/>
        </p:nvSpPr>
        <p:spPr>
          <a:xfrm>
            <a:off x="2930236" y="657534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F348D7-986E-42B2-AE7E-0B01ACDF2A8B}" type="slidenum">
              <a:rPr lang="zh-CN" altLang="en-US" sz="1800" b="1" smtClean="0">
                <a:solidFill>
                  <a:schemeClr val="tx1"/>
                </a:solidFill>
              </a:rPr>
              <a:pPr/>
              <a:t>11</a:t>
            </a:fld>
            <a:endParaRPr lang="zh-CN" altLang="en-US" sz="1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D63C32-B9D1-41B0-B300-B879838CEE6B}"/>
                  </a:ext>
                </a:extLst>
              </p:cNvPr>
              <p:cNvSpPr txBox="1"/>
              <p:nvPr/>
            </p:nvSpPr>
            <p:spPr>
              <a:xfrm>
                <a:off x="-65098" y="779944"/>
                <a:ext cx="8903506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kumimoji="1" lang="en-US" altLang="ja-JP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direction was inversed from CCW to CW in order to distinguish the EBWCD whose direction is depending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  <m:r>
                      <a:rPr kumimoji="1" lang="en-US" altLang="ja-JP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pressure driven current whose direction is depending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v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The peak of measured vertical magnetic flux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center stack located at top or bottom half of vacuum vessel depending on 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which indicated that a part of equilibrium plasma current was driven by EBWCD.</a:t>
                </a:r>
                <a:r>
                  <a:rPr lang="ja-JP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ja-JP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magnetic flux generated by pressure driven current was roughly estimated because the magnetic configuration was same except 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when error field was eliminated by applying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Then EBWCD in </a:t>
                </a:r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ja-JP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</a:t>
                </a:r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condition was estimated. The results indicated that directions of EBWCD on two sides of plasma mid-plane show similar magnitude and opposition direction. Consequently, the peak of driven current appeared at top or bottom half due to the anti-equilibrium or equilibrium case.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Plasma current in OFS showed constant in </a:t>
                </a:r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showed ramp-up behavior in </a:t>
                </a:r>
                <a:r>
                  <a:rPr kumimoji="1" lang="en-US" altLang="ja-JP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6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CW</a:t>
                </a:r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condition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 i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was adjusted in range of ±0.09kA to further investigate the effect of EBWCD on the formation of CFS. The plasma current grew faster in OFS when larger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plasma up-shift was applied because the equilibrium zone was expanded. Oppositely, when anti-equilibrium zone was expanded, the CFS failed to form. It indicated that EBWCD contributed to the plasma start-up and played an important role in the formation of CFS. However, the same conclusion couldn’t be obtained in </a:t>
                </a:r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6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160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sub>
                    </m:sSub>
                  </m:oMath>
                </a14:m>
                <a:r>
                  <a:rPr kumimoji="1" lang="en-US" altLang="ja-JP" sz="1600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 CCW </a:t>
                </a:r>
                <a:r>
                  <a:rPr kumimoji="1" lang="en-US" altLang="ja-JP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condition. It will be discussed in future work.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kumimoji="1"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0AD63C32-B9D1-41B0-B300-B879838CE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5098" y="779944"/>
                <a:ext cx="8903506" cy="5016758"/>
              </a:xfrm>
              <a:prstGeom prst="rect">
                <a:avLst/>
              </a:prstGeom>
              <a:blipFill>
                <a:blip r:embed="rId2"/>
                <a:stretch>
                  <a:fillRect l="-274" t="-486" r="-3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8397267"/>
      </p:ext>
    </p:extLst>
  </p:cSld>
  <p:clrMapOvr>
    <a:masterClrMapping/>
  </p:clrMapOvr>
</p:sld>
</file>

<file path=ppt/theme/theme1.xml><?xml version="1.0" encoding="utf-8"?>
<a:theme xmlns:a="http://schemas.openxmlformats.org/drawingml/2006/main" name="主题1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00216F19-DC9D-4274-A032-AE67B54BDF55}" vid="{29C662B1-6309-4E51-915F-8AF1AEC4816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5105</TotalTime>
  <Words>1752</Words>
  <Application>Microsoft Office PowerPoint</Application>
  <PresentationFormat>全屏显示(4:3)</PresentationFormat>
  <Paragraphs>244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等线</vt:lpstr>
      <vt:lpstr>Palatino</vt:lpstr>
      <vt:lpstr>Times-Roman</vt:lpstr>
      <vt:lpstr>Arial</vt:lpstr>
      <vt:lpstr>Calibri</vt:lpstr>
      <vt:lpstr>Cambria Math</vt:lpstr>
      <vt:lpstr>Lucida Sans</vt:lpstr>
      <vt:lpstr>Rockwell</vt:lpstr>
      <vt:lpstr>Times New Roman</vt:lpstr>
      <vt:lpstr>Verdana</vt:lpstr>
      <vt:lpstr>Wingdings</vt:lpstr>
      <vt:lpstr>主题1</vt:lpstr>
      <vt:lpstr>PowerPoint 演示文稿</vt:lpstr>
      <vt:lpstr>Review of X-B mode conversion experiments </vt:lpstr>
      <vt:lpstr>HFS injection system in QUEST</vt:lpstr>
      <vt:lpstr>EBWCD couldn’t be clarified by measuring I_p   under different B_T</vt:lpstr>
      <vt:lpstr>Object</vt:lpstr>
      <vt:lpstr>Measurements</vt:lpstr>
      <vt:lpstr>Inversing B_T  for changing the direction of BWCD</vt:lpstr>
      <vt:lpstr>Peak of magnetic flux moved by inversing B_T</vt:lpstr>
      <vt:lpstr>EBWCD with opposite directions in [B_T] CW and [B_T] CCW conditions</vt:lpstr>
      <vt:lpstr>Plasma current behavior in OFS depending on magnetic field configuration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Junyao</dc:creator>
  <cp:lastModifiedBy>ZHOU Junyao</cp:lastModifiedBy>
  <cp:revision>152</cp:revision>
  <cp:lastPrinted>2022-10-28T06:55:23Z</cp:lastPrinted>
  <dcterms:created xsi:type="dcterms:W3CDTF">2022-10-13T07:07:58Z</dcterms:created>
  <dcterms:modified xsi:type="dcterms:W3CDTF">2022-10-31T14:17:55Z</dcterms:modified>
</cp:coreProperties>
</file>