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
  </p:notesMasterIdLst>
  <p:sldIdLst>
    <p:sldId id="278" r:id="rId2"/>
    <p:sldId id="280" r:id="rId3"/>
    <p:sldId id="293" r:id="rId4"/>
    <p:sldId id="296" r:id="rId5"/>
    <p:sldId id="298" r:id="rId6"/>
    <p:sldId id="295" r:id="rId7"/>
    <p:sldId id="297" r:id="rId8"/>
    <p:sldId id="299" r:id="rId9"/>
    <p:sldId id="300" r:id="rId10"/>
    <p:sldId id="301" r:id="rId11"/>
    <p:sldId id="302" r:id="rId12"/>
    <p:sldId id="303" r:id="rId13"/>
    <p:sldId id="279" r:id="rId14"/>
    <p:sldId id="304"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9" autoAdjust="0"/>
    <p:restoredTop sz="83115" autoAdjust="0"/>
  </p:normalViewPr>
  <p:slideViewPr>
    <p:cSldViewPr snapToGrid="0">
      <p:cViewPr>
        <p:scale>
          <a:sx n="83" d="100"/>
          <a:sy n="83" d="100"/>
        </p:scale>
        <p:origin x="677" y="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200FA8-A895-4A9C-9715-2F4C64C37B4F}" type="datetimeFigureOut">
              <a:rPr lang="zh-CN" altLang="en-US" smtClean="0"/>
              <a:t>2022/11/1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296DF2-B9D3-4ACD-8E64-083C677637E5}" type="slidenum">
              <a:rPr lang="zh-CN" altLang="en-US" smtClean="0"/>
              <a:t>‹#›</a:t>
            </a:fld>
            <a:endParaRPr lang="zh-CN" altLang="en-US"/>
          </a:p>
        </p:txBody>
      </p:sp>
    </p:spTree>
    <p:extLst>
      <p:ext uri="{BB962C8B-B14F-4D97-AF65-F5344CB8AC3E}">
        <p14:creationId xmlns:p14="http://schemas.microsoft.com/office/powerpoint/2010/main" val="2040213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altLang="zh-CN" dirty="0"/>
              <a:t>Ok, Thank you. I’m </a:t>
            </a:r>
            <a:r>
              <a:rPr lang="en-US" altLang="zh-CN" dirty="0" err="1"/>
              <a:t>Shouzhi</a:t>
            </a:r>
            <a:r>
              <a:rPr lang="en-US" altLang="zh-CN" dirty="0"/>
              <a:t> Wang from Tsinghua University. My talk is about electron Bernstein waves heating experiments in SUNIST.</a:t>
            </a:r>
            <a:endParaRPr lang="zh-CN" altLang="en-US" dirty="0"/>
          </a:p>
        </p:txBody>
      </p:sp>
      <p:sp>
        <p:nvSpPr>
          <p:cNvPr id="4" name="灯片编号占位符 3"/>
          <p:cNvSpPr>
            <a:spLocks noGrp="1"/>
          </p:cNvSpPr>
          <p:nvPr>
            <p:ph type="sldNum" sz="quarter" idx="10"/>
          </p:nvPr>
        </p:nvSpPr>
        <p:spPr/>
        <p:txBody>
          <a:bodyPr/>
          <a:lstStyle/>
          <a:p>
            <a:fld id="{48296DF2-B9D3-4ACD-8E64-083C677637E5}" type="slidenum">
              <a:rPr lang="zh-CN" altLang="en-US" smtClean="0"/>
              <a:t>1</a:t>
            </a:fld>
            <a:endParaRPr lang="zh-CN" altLang="en-US"/>
          </a:p>
        </p:txBody>
      </p:sp>
    </p:spTree>
    <p:extLst>
      <p:ext uri="{BB962C8B-B14F-4D97-AF65-F5344CB8AC3E}">
        <p14:creationId xmlns:p14="http://schemas.microsoft.com/office/powerpoint/2010/main" val="537828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As we kwon, ECW heating is limited by the accessibility problem, while EBW can overcome this density limit. EBW can be generated through mode conversion.</a:t>
            </a:r>
            <a:endParaRPr lang="zh-CN" altLang="en-US" dirty="0"/>
          </a:p>
        </p:txBody>
      </p:sp>
      <p:sp>
        <p:nvSpPr>
          <p:cNvPr id="4" name="灯片编号占位符 3"/>
          <p:cNvSpPr>
            <a:spLocks noGrp="1"/>
          </p:cNvSpPr>
          <p:nvPr>
            <p:ph type="sldNum" sz="quarter" idx="5"/>
          </p:nvPr>
        </p:nvSpPr>
        <p:spPr/>
        <p:txBody>
          <a:bodyPr/>
          <a:lstStyle/>
          <a:p>
            <a:fld id="{48296DF2-B9D3-4ACD-8E64-083C677637E5}" type="slidenum">
              <a:rPr lang="zh-CN" altLang="en-US" smtClean="0"/>
              <a:t>2</a:t>
            </a:fld>
            <a:endParaRPr lang="zh-CN" altLang="en-US"/>
          </a:p>
        </p:txBody>
      </p:sp>
    </p:spTree>
    <p:extLst>
      <p:ext uri="{BB962C8B-B14F-4D97-AF65-F5344CB8AC3E}">
        <p14:creationId xmlns:p14="http://schemas.microsoft.com/office/powerpoint/2010/main" val="1899477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EBW heating and emission measurements have been studied broadly and deeply since 1997. There have been eight PRL articles in about 20 years.</a:t>
            </a:r>
            <a:endParaRPr lang="zh-CN" altLang="en-US" dirty="0"/>
          </a:p>
        </p:txBody>
      </p:sp>
      <p:sp>
        <p:nvSpPr>
          <p:cNvPr id="4" name="灯片编号占位符 3"/>
          <p:cNvSpPr>
            <a:spLocks noGrp="1"/>
          </p:cNvSpPr>
          <p:nvPr>
            <p:ph type="sldNum" sz="quarter" idx="5"/>
          </p:nvPr>
        </p:nvSpPr>
        <p:spPr/>
        <p:txBody>
          <a:bodyPr/>
          <a:lstStyle/>
          <a:p>
            <a:fld id="{48296DF2-B9D3-4ACD-8E64-083C677637E5}" type="slidenum">
              <a:rPr lang="zh-CN" altLang="en-US" smtClean="0"/>
              <a:t>3</a:t>
            </a:fld>
            <a:endParaRPr lang="zh-CN" altLang="en-US"/>
          </a:p>
        </p:txBody>
      </p:sp>
    </p:spTree>
    <p:extLst>
      <p:ext uri="{BB962C8B-B14F-4D97-AF65-F5344CB8AC3E}">
        <p14:creationId xmlns:p14="http://schemas.microsoft.com/office/powerpoint/2010/main" val="270148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third is low frequency heating experiments, the electron density is about 10 times the cutoff density, EBW is necessary. But there many edge energy deposition methods for EBW such as : energetic electrons absorption, PDI process, collisional damping and so on. In fact ,core heating effect is only found in TST-2</a:t>
            </a:r>
            <a:r>
              <a:rPr lang="zh-CN" altLang="en-US" dirty="0"/>
              <a:t>‘</a:t>
            </a:r>
            <a:r>
              <a:rPr lang="en-US" altLang="zh-CN" dirty="0"/>
              <a:t>s experiment.</a:t>
            </a:r>
            <a:endParaRPr lang="zh-CN" altLang="en-US" dirty="0"/>
          </a:p>
        </p:txBody>
      </p:sp>
      <p:sp>
        <p:nvSpPr>
          <p:cNvPr id="4" name="灯片编号占位符 3"/>
          <p:cNvSpPr>
            <a:spLocks noGrp="1"/>
          </p:cNvSpPr>
          <p:nvPr>
            <p:ph type="sldNum" sz="quarter" idx="5"/>
          </p:nvPr>
        </p:nvSpPr>
        <p:spPr/>
        <p:txBody>
          <a:bodyPr/>
          <a:lstStyle/>
          <a:p>
            <a:fld id="{48296DF2-B9D3-4ACD-8E64-083C677637E5}" type="slidenum">
              <a:rPr lang="zh-CN" altLang="en-US" smtClean="0"/>
              <a:t>4</a:t>
            </a:fld>
            <a:endParaRPr lang="zh-CN" altLang="en-US"/>
          </a:p>
        </p:txBody>
      </p:sp>
    </p:spTree>
    <p:extLst>
      <p:ext uri="{BB962C8B-B14F-4D97-AF65-F5344CB8AC3E}">
        <p14:creationId xmlns:p14="http://schemas.microsoft.com/office/powerpoint/2010/main" val="1222526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8296DF2-B9D3-4ACD-8E64-083C677637E5}" type="slidenum">
              <a:rPr lang="zh-CN" altLang="en-US" smtClean="0"/>
              <a:t>5</a:t>
            </a:fld>
            <a:endParaRPr lang="zh-CN" altLang="en-US"/>
          </a:p>
        </p:txBody>
      </p:sp>
    </p:spTree>
    <p:extLst>
      <p:ext uri="{BB962C8B-B14F-4D97-AF65-F5344CB8AC3E}">
        <p14:creationId xmlns:p14="http://schemas.microsoft.com/office/powerpoint/2010/main" val="3791820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Our experimental setup are as follows:</a:t>
            </a:r>
            <a:endParaRPr lang="zh-CN" altLang="en-US" dirty="0"/>
          </a:p>
        </p:txBody>
      </p:sp>
      <p:sp>
        <p:nvSpPr>
          <p:cNvPr id="4" name="灯片编号占位符 3"/>
          <p:cNvSpPr>
            <a:spLocks noGrp="1"/>
          </p:cNvSpPr>
          <p:nvPr>
            <p:ph type="sldNum" sz="quarter" idx="5"/>
          </p:nvPr>
        </p:nvSpPr>
        <p:spPr/>
        <p:txBody>
          <a:bodyPr/>
          <a:lstStyle/>
          <a:p>
            <a:fld id="{48296DF2-B9D3-4ACD-8E64-083C677637E5}" type="slidenum">
              <a:rPr lang="zh-CN" altLang="en-US" smtClean="0"/>
              <a:t>6</a:t>
            </a:fld>
            <a:endParaRPr lang="zh-CN" altLang="en-US"/>
          </a:p>
        </p:txBody>
      </p:sp>
    </p:spTree>
    <p:extLst>
      <p:ext uri="{BB962C8B-B14F-4D97-AF65-F5344CB8AC3E}">
        <p14:creationId xmlns:p14="http://schemas.microsoft.com/office/powerpoint/2010/main" val="2985727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This is our result.</a:t>
            </a:r>
            <a:endParaRPr lang="zh-CN" altLang="en-US" dirty="0"/>
          </a:p>
        </p:txBody>
      </p:sp>
      <p:sp>
        <p:nvSpPr>
          <p:cNvPr id="4" name="灯片编号占位符 3"/>
          <p:cNvSpPr>
            <a:spLocks noGrp="1"/>
          </p:cNvSpPr>
          <p:nvPr>
            <p:ph type="sldNum" sz="quarter" idx="5"/>
          </p:nvPr>
        </p:nvSpPr>
        <p:spPr/>
        <p:txBody>
          <a:bodyPr/>
          <a:lstStyle/>
          <a:p>
            <a:fld id="{48296DF2-B9D3-4ACD-8E64-083C677637E5}" type="slidenum">
              <a:rPr lang="zh-CN" altLang="en-US" smtClean="0"/>
              <a:t>7</a:t>
            </a:fld>
            <a:endParaRPr lang="zh-CN" altLang="en-US"/>
          </a:p>
        </p:txBody>
      </p:sp>
    </p:spTree>
    <p:extLst>
      <p:ext uri="{BB962C8B-B14F-4D97-AF65-F5344CB8AC3E}">
        <p14:creationId xmlns:p14="http://schemas.microsoft.com/office/powerpoint/2010/main" val="2066004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8296DF2-B9D3-4ACD-8E64-083C677637E5}" type="slidenum">
              <a:rPr lang="zh-CN" altLang="en-US" smtClean="0"/>
              <a:t>10</a:t>
            </a:fld>
            <a:endParaRPr lang="zh-CN" altLang="en-US"/>
          </a:p>
        </p:txBody>
      </p:sp>
    </p:spTree>
    <p:extLst>
      <p:ext uri="{BB962C8B-B14F-4D97-AF65-F5344CB8AC3E}">
        <p14:creationId xmlns:p14="http://schemas.microsoft.com/office/powerpoint/2010/main" val="2597047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8296DF2-B9D3-4ACD-8E64-083C677637E5}" type="slidenum">
              <a:rPr lang="zh-CN" altLang="en-US" smtClean="0"/>
              <a:t>11</a:t>
            </a:fld>
            <a:endParaRPr lang="zh-CN" altLang="en-US"/>
          </a:p>
        </p:txBody>
      </p:sp>
    </p:spTree>
    <p:extLst>
      <p:ext uri="{BB962C8B-B14F-4D97-AF65-F5344CB8AC3E}">
        <p14:creationId xmlns:p14="http://schemas.microsoft.com/office/powerpoint/2010/main" val="2965380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8296DF2-B9D3-4ACD-8E64-083C677637E5}" type="slidenum">
              <a:rPr lang="zh-CN" altLang="en-US" smtClean="0"/>
              <a:t>13</a:t>
            </a:fld>
            <a:endParaRPr lang="zh-CN" altLang="en-US"/>
          </a:p>
        </p:txBody>
      </p:sp>
    </p:spTree>
    <p:extLst>
      <p:ext uri="{BB962C8B-B14F-4D97-AF65-F5344CB8AC3E}">
        <p14:creationId xmlns:p14="http://schemas.microsoft.com/office/powerpoint/2010/main" val="3706333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16CD599D-21A0-4AFC-B334-8907331540FD}" type="datetime1">
              <a:rPr lang="zh-CN" altLang="en-US" smtClean="0"/>
              <a:t>2022/11/1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33AA679-4BAC-4915-960F-90518BEA1765}" type="slidenum">
              <a:rPr lang="zh-CN" altLang="en-US" smtClean="0"/>
              <a:t>‹#›</a:t>
            </a:fld>
            <a:endParaRPr lang="zh-CN" altLang="en-US"/>
          </a:p>
        </p:txBody>
      </p:sp>
    </p:spTree>
    <p:extLst>
      <p:ext uri="{BB962C8B-B14F-4D97-AF65-F5344CB8AC3E}">
        <p14:creationId xmlns:p14="http://schemas.microsoft.com/office/powerpoint/2010/main" val="640493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0AF76FF4-F91F-49AE-A491-6C47C12EDE71}" type="datetime1">
              <a:rPr lang="zh-CN" altLang="en-US" smtClean="0"/>
              <a:t>2022/11/1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33AA679-4BAC-4915-960F-90518BEA1765}" type="slidenum">
              <a:rPr lang="zh-CN" altLang="en-US" smtClean="0"/>
              <a:t>‹#›</a:t>
            </a:fld>
            <a:endParaRPr lang="zh-CN" altLang="en-US"/>
          </a:p>
        </p:txBody>
      </p:sp>
      <p:sp>
        <p:nvSpPr>
          <p:cNvPr id="7" name="矩形 6">
            <a:extLst>
              <a:ext uri="{FF2B5EF4-FFF2-40B4-BE49-F238E27FC236}">
                <a16:creationId xmlns:a16="http://schemas.microsoft.com/office/drawing/2014/main" id="{30A2A696-8609-44B0-AE5D-6B11D937F65D}"/>
              </a:ext>
            </a:extLst>
          </p:cNvPr>
          <p:cNvSpPr/>
          <p:nvPr userDrawn="1"/>
        </p:nvSpPr>
        <p:spPr>
          <a:xfrm>
            <a:off x="0" y="0"/>
            <a:ext cx="12192000" cy="900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zh-CN" altLang="en-US" sz="1800"/>
          </a:p>
        </p:txBody>
      </p:sp>
    </p:spTree>
    <p:extLst>
      <p:ext uri="{BB962C8B-B14F-4D97-AF65-F5344CB8AC3E}">
        <p14:creationId xmlns:p14="http://schemas.microsoft.com/office/powerpoint/2010/main" val="1320572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375A0967-5136-453D-8150-1997DCF7F915}" type="datetime1">
              <a:rPr lang="zh-CN" altLang="en-US" smtClean="0"/>
              <a:t>2022/11/1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33AA679-4BAC-4915-960F-90518BEA1765}" type="slidenum">
              <a:rPr lang="zh-CN" altLang="en-US" smtClean="0"/>
              <a:t>‹#›</a:t>
            </a:fld>
            <a:endParaRPr lang="zh-CN" altLang="en-US"/>
          </a:p>
        </p:txBody>
      </p:sp>
    </p:spTree>
    <p:extLst>
      <p:ext uri="{BB962C8B-B14F-4D97-AF65-F5344CB8AC3E}">
        <p14:creationId xmlns:p14="http://schemas.microsoft.com/office/powerpoint/2010/main" val="3762997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E59721C7-8442-4149-94F9-308AC1CF3E9B}" type="datetime1">
              <a:rPr lang="zh-CN" altLang="en-US" smtClean="0"/>
              <a:t>2022/11/1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33AA679-4BAC-4915-960F-90518BEA1765}" type="slidenum">
              <a:rPr lang="zh-CN" altLang="en-US" smtClean="0"/>
              <a:t>‹#›</a:t>
            </a:fld>
            <a:endParaRPr lang="zh-CN" altLang="en-US"/>
          </a:p>
        </p:txBody>
      </p:sp>
    </p:spTree>
    <p:extLst>
      <p:ext uri="{BB962C8B-B14F-4D97-AF65-F5344CB8AC3E}">
        <p14:creationId xmlns:p14="http://schemas.microsoft.com/office/powerpoint/2010/main" val="1566794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11EC7ADC-BF5E-4101-BB1F-150478BF0851}" type="datetime1">
              <a:rPr lang="zh-CN" altLang="en-US" smtClean="0"/>
              <a:t>2022/11/1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633AA679-4BAC-4915-960F-90518BEA1765}" type="slidenum">
              <a:rPr lang="zh-CN" altLang="en-US" smtClean="0"/>
              <a:t>‹#›</a:t>
            </a:fld>
            <a:endParaRPr lang="zh-CN" altLang="en-US"/>
          </a:p>
        </p:txBody>
      </p:sp>
    </p:spTree>
    <p:extLst>
      <p:ext uri="{BB962C8B-B14F-4D97-AF65-F5344CB8AC3E}">
        <p14:creationId xmlns:p14="http://schemas.microsoft.com/office/powerpoint/2010/main" val="4191338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479E5094-AEF9-4A16-8AD4-5A655EEEC00F}" type="datetime1">
              <a:rPr lang="zh-CN" altLang="en-US" smtClean="0"/>
              <a:t>2022/11/1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633AA679-4BAC-4915-960F-90518BEA1765}" type="slidenum">
              <a:rPr lang="zh-CN" altLang="en-US" smtClean="0"/>
              <a:t>‹#›</a:t>
            </a:fld>
            <a:endParaRPr lang="zh-CN" altLang="en-US"/>
          </a:p>
        </p:txBody>
      </p:sp>
    </p:spTree>
    <p:extLst>
      <p:ext uri="{BB962C8B-B14F-4D97-AF65-F5344CB8AC3E}">
        <p14:creationId xmlns:p14="http://schemas.microsoft.com/office/powerpoint/2010/main" val="2802933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C93629-18C1-49BA-9862-1134BB117DDE}" type="datetime1">
              <a:rPr lang="zh-CN" altLang="en-US" smtClean="0"/>
              <a:t>2022/11/1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33AA679-4BAC-4915-960F-90518BEA1765}" type="slidenum">
              <a:rPr lang="zh-CN" altLang="en-US" smtClean="0"/>
              <a:t>‹#›</a:t>
            </a:fld>
            <a:endParaRPr lang="zh-CN" altLang="en-US"/>
          </a:p>
        </p:txBody>
      </p:sp>
    </p:spTree>
    <p:extLst>
      <p:ext uri="{BB962C8B-B14F-4D97-AF65-F5344CB8AC3E}">
        <p14:creationId xmlns:p14="http://schemas.microsoft.com/office/powerpoint/2010/main" val="3350553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FAF8D7A0-3FF0-462E-A748-7D90E99FB117}" type="datetime1">
              <a:rPr lang="zh-CN" altLang="en-US" smtClean="0"/>
              <a:t>2022/11/1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33AA679-4BAC-4915-960F-90518BEA1765}" type="slidenum">
              <a:rPr lang="zh-CN" altLang="en-US" smtClean="0"/>
              <a:t>‹#›</a:t>
            </a:fld>
            <a:endParaRPr lang="zh-CN" altLang="en-US"/>
          </a:p>
        </p:txBody>
      </p:sp>
    </p:spTree>
    <p:extLst>
      <p:ext uri="{BB962C8B-B14F-4D97-AF65-F5344CB8AC3E}">
        <p14:creationId xmlns:p14="http://schemas.microsoft.com/office/powerpoint/2010/main" val="3333181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883AD26C-9959-415A-A62B-F3CB4B2754FC}" type="datetime1">
              <a:rPr lang="zh-CN" altLang="en-US" smtClean="0"/>
              <a:t>2022/11/1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33AA679-4BAC-4915-960F-90518BEA1765}" type="slidenum">
              <a:rPr lang="zh-CN" altLang="en-US" smtClean="0"/>
              <a:t>‹#›</a:t>
            </a:fld>
            <a:endParaRPr lang="zh-CN" altLang="en-US"/>
          </a:p>
        </p:txBody>
      </p:sp>
    </p:spTree>
    <p:extLst>
      <p:ext uri="{BB962C8B-B14F-4D97-AF65-F5344CB8AC3E}">
        <p14:creationId xmlns:p14="http://schemas.microsoft.com/office/powerpoint/2010/main" val="730615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F7B8F1DE-55D9-4A01-8E61-CEC10694C0BC}" type="datetime1">
              <a:rPr lang="zh-CN" altLang="en-US" smtClean="0"/>
              <a:t>2022/11/1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33AA679-4BAC-4915-960F-90518BEA1765}" type="slidenum">
              <a:rPr lang="zh-CN" altLang="en-US" smtClean="0"/>
              <a:t>‹#›</a:t>
            </a:fld>
            <a:endParaRPr lang="zh-CN" altLang="en-US"/>
          </a:p>
        </p:txBody>
      </p:sp>
    </p:spTree>
    <p:extLst>
      <p:ext uri="{BB962C8B-B14F-4D97-AF65-F5344CB8AC3E}">
        <p14:creationId xmlns:p14="http://schemas.microsoft.com/office/powerpoint/2010/main" val="63777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98864FEF-BC7A-4C6F-BDE1-C7A3D0BF6724}" type="datetime1">
              <a:rPr lang="zh-CN" altLang="en-US" smtClean="0"/>
              <a:t>2022/11/1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33AA679-4BAC-4915-960F-90518BEA1765}" type="slidenum">
              <a:rPr lang="zh-CN" altLang="en-US" smtClean="0"/>
              <a:t>‹#›</a:t>
            </a:fld>
            <a:endParaRPr lang="zh-CN" altLang="en-US"/>
          </a:p>
        </p:txBody>
      </p:sp>
    </p:spTree>
    <p:extLst>
      <p:ext uri="{BB962C8B-B14F-4D97-AF65-F5344CB8AC3E}">
        <p14:creationId xmlns:p14="http://schemas.microsoft.com/office/powerpoint/2010/main" val="2616643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C912B0-0150-4B2E-8E65-02406D177A89}" type="datetime1">
              <a:rPr lang="zh-CN" altLang="en-US" smtClean="0"/>
              <a:t>2022/11/1</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3AA679-4BAC-4915-960F-90518BEA1765}" type="slidenum">
              <a:rPr lang="zh-CN" altLang="en-US" smtClean="0"/>
              <a:t>‹#›</a:t>
            </a:fld>
            <a:endParaRPr lang="zh-CN" altLang="en-US"/>
          </a:p>
        </p:txBody>
      </p:sp>
    </p:spTree>
    <p:extLst>
      <p:ext uri="{BB962C8B-B14F-4D97-AF65-F5344CB8AC3E}">
        <p14:creationId xmlns:p14="http://schemas.microsoft.com/office/powerpoint/2010/main" val="6423940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3.emf"/><Relationship Id="rId7" Type="http://schemas.openxmlformats.org/officeDocument/2006/relationships/image" Target="../media/image1.png"/><Relationship Id="rId2" Type="http://schemas.openxmlformats.org/officeDocument/2006/relationships/image" Target="../media/image12.emf"/><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9.emf"/></Relationships>
</file>

<file path=ppt/slides/_rels/slide10.xml.rels><?xml version="1.0" encoding="UTF-8" standalone="yes"?>
<Relationships xmlns="http://schemas.openxmlformats.org/package/2006/relationships"><Relationship Id="rId3" Type="http://schemas.openxmlformats.org/officeDocument/2006/relationships/image" Target="../media/image20.emf"/><Relationship Id="rId7"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22.emf"/><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tmp"/><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1.emf"/></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tmp"/><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09893" y="2396716"/>
            <a:ext cx="10309184" cy="1908215"/>
          </a:xfrm>
          <a:prstGeom prst="rect">
            <a:avLst/>
          </a:prstGeom>
        </p:spPr>
        <p:txBody>
          <a:bodyPr wrap="square">
            <a:spAutoFit/>
          </a:bodyPr>
          <a:lstStyle/>
          <a:p>
            <a:pPr algn="ctr">
              <a:lnSpc>
                <a:spcPct val="150000"/>
              </a:lnSpc>
            </a:pPr>
            <a:r>
              <a:rPr lang="en-US" altLang="zh-CN" sz="2800" b="1" kern="100" dirty="0">
                <a:latin typeface="Century Gothic" panose="020B0502020202020204" pitchFamily="34" charset="0"/>
                <a:ea typeface="MS Mincho"/>
                <a:cs typeface="Times New Roman" panose="02020603050405020304" pitchFamily="18" charset="0"/>
              </a:rPr>
              <a:t>Electron Bernstein waves heating experiments in SUNIST</a:t>
            </a:r>
            <a:endParaRPr lang="en-US" altLang="zh-CN" sz="2800" kern="100" dirty="0">
              <a:latin typeface="Century" panose="02040604050505020304" pitchFamily="18" charset="0"/>
              <a:ea typeface="MS Mincho"/>
              <a:cs typeface="Times New Roman" panose="02020603050405020304" pitchFamily="18" charset="0"/>
            </a:endParaRPr>
          </a:p>
          <a:p>
            <a:pPr algn="ctr"/>
            <a:endParaRPr lang="en-US" altLang="zh-CN" sz="1200" kern="100" dirty="0">
              <a:latin typeface="Century" panose="02040604050505020304" pitchFamily="18" charset="0"/>
              <a:ea typeface="MS Mincho"/>
              <a:cs typeface="Times New Roman" panose="02020603050405020304" pitchFamily="18" charset="0"/>
            </a:endParaRPr>
          </a:p>
          <a:p>
            <a:pPr algn="ctr"/>
            <a:endParaRPr lang="en-US" altLang="zh-CN" sz="1200" kern="100" dirty="0">
              <a:latin typeface="Century" panose="02040604050505020304" pitchFamily="18" charset="0"/>
              <a:ea typeface="MS Mincho"/>
              <a:cs typeface="Times New Roman" panose="02020603050405020304" pitchFamily="18" charset="0"/>
            </a:endParaRPr>
          </a:p>
          <a:p>
            <a:pPr algn="ctr"/>
            <a:endParaRPr lang="zh-CN" altLang="zh-CN" sz="1200" kern="100" dirty="0">
              <a:latin typeface="Century" panose="02040604050505020304" pitchFamily="18" charset="0"/>
              <a:ea typeface="MS Mincho"/>
              <a:cs typeface="Times New Roman" panose="02020603050405020304" pitchFamily="18" charset="0"/>
            </a:endParaRPr>
          </a:p>
          <a:p>
            <a:pPr algn="ctr"/>
            <a:r>
              <a:rPr lang="en-US" altLang="zh-CN" sz="2000" b="1" u="sng" kern="100" dirty="0" err="1">
                <a:latin typeface="Century Gothic" panose="020B0502020202020204" pitchFamily="34" charset="0"/>
                <a:ea typeface="MS Mincho"/>
                <a:cs typeface="Times New Roman" panose="02020603050405020304" pitchFamily="18" charset="0"/>
              </a:rPr>
              <a:t>Shouzhi</a:t>
            </a:r>
            <a:r>
              <a:rPr lang="en-US" altLang="zh-CN" sz="2000" b="1" u="sng" kern="100" dirty="0">
                <a:latin typeface="Century Gothic" panose="020B0502020202020204" pitchFamily="34" charset="0"/>
                <a:ea typeface="MS Mincho"/>
                <a:cs typeface="Times New Roman" panose="02020603050405020304" pitchFamily="18" charset="0"/>
              </a:rPr>
              <a:t> Wang</a:t>
            </a:r>
            <a:r>
              <a:rPr lang="en-US" altLang="zh-CN" sz="2000" b="1" kern="100" dirty="0">
                <a:latin typeface="Century Gothic" panose="020B0502020202020204" pitchFamily="34" charset="0"/>
                <a:ea typeface="MS Mincho"/>
                <a:cs typeface="Times New Roman" panose="02020603050405020304" pitchFamily="18" charset="0"/>
              </a:rPr>
              <a:t>, </a:t>
            </a:r>
            <a:r>
              <a:rPr lang="en-US" altLang="zh-CN" sz="2000" b="1" kern="100" dirty="0" err="1">
                <a:latin typeface="Century Gothic" panose="020B0502020202020204" pitchFamily="34" charset="0"/>
                <a:ea typeface="MS Mincho"/>
                <a:cs typeface="Times New Roman" panose="02020603050405020304" pitchFamily="18" charset="0"/>
              </a:rPr>
              <a:t>Binbin</a:t>
            </a:r>
            <a:r>
              <a:rPr lang="en-US" altLang="zh-CN" sz="2000" b="1" kern="100" dirty="0">
                <a:latin typeface="Century Gothic" panose="020B0502020202020204" pitchFamily="34" charset="0"/>
                <a:ea typeface="MS Mincho"/>
                <a:cs typeface="Times New Roman" panose="02020603050405020304" pitchFamily="18" charset="0"/>
              </a:rPr>
              <a:t> Wang, Yi Tan, </a:t>
            </a:r>
            <a:r>
              <a:rPr lang="en-US" altLang="zh-CN" sz="2000" b="1" kern="100" dirty="0" err="1">
                <a:latin typeface="Century Gothic" panose="020B0502020202020204" pitchFamily="34" charset="0"/>
                <a:ea typeface="MS Mincho"/>
                <a:cs typeface="Times New Roman" panose="02020603050405020304" pitchFamily="18" charset="0"/>
              </a:rPr>
              <a:t>Zhe</a:t>
            </a:r>
            <a:r>
              <a:rPr lang="en-US" altLang="zh-CN" sz="2000" b="1" kern="100" dirty="0">
                <a:latin typeface="Century Gothic" panose="020B0502020202020204" pitchFamily="34" charset="0"/>
                <a:ea typeface="MS Mincho"/>
                <a:cs typeface="Times New Roman" panose="02020603050405020304" pitchFamily="18" charset="0"/>
              </a:rPr>
              <a:t> Gao</a:t>
            </a:r>
            <a:endParaRPr lang="zh-CN" altLang="zh-CN" sz="2000" b="1" kern="100" dirty="0">
              <a:latin typeface="Century Gothic" panose="020B0502020202020204" pitchFamily="34" charset="0"/>
              <a:ea typeface="MS Mincho"/>
              <a:cs typeface="Times New Roman" panose="02020603050405020304" pitchFamily="18" charset="0"/>
            </a:endParaRPr>
          </a:p>
          <a:p>
            <a:pPr algn="ctr"/>
            <a:r>
              <a:rPr lang="en-US" altLang="zh-CN" sz="2000" b="1" kern="100" dirty="0">
                <a:latin typeface="Century Gothic" panose="020B0502020202020204" pitchFamily="34" charset="0"/>
                <a:ea typeface="MS Mincho"/>
                <a:cs typeface="Times New Roman" panose="02020603050405020304" pitchFamily="18" charset="0"/>
              </a:rPr>
              <a:t>SUNIST, Tsinghua University</a:t>
            </a:r>
            <a:endParaRPr lang="zh-CN" altLang="zh-CN" sz="2000" b="1" kern="100" dirty="0">
              <a:latin typeface="Century Gothic" panose="020B0502020202020204" pitchFamily="34" charset="0"/>
              <a:ea typeface="MS Mincho"/>
              <a:cs typeface="Times New Roman" panose="02020603050405020304" pitchFamily="18" charset="0"/>
            </a:endParaRPr>
          </a:p>
        </p:txBody>
      </p:sp>
      <p:sp>
        <p:nvSpPr>
          <p:cNvPr id="6" name="文本框 5"/>
          <p:cNvSpPr txBox="1"/>
          <p:nvPr/>
        </p:nvSpPr>
        <p:spPr>
          <a:xfrm>
            <a:off x="1657670" y="323074"/>
            <a:ext cx="8813631" cy="323165"/>
          </a:xfrm>
          <a:prstGeom prst="rect">
            <a:avLst/>
          </a:prstGeom>
          <a:noFill/>
        </p:spPr>
        <p:txBody>
          <a:bodyPr wrap="none" rtlCol="0">
            <a:spAutoFit/>
          </a:bodyPr>
          <a:lstStyle/>
          <a:p>
            <a:r>
              <a:rPr lang="en-US" altLang="zh-CN" sz="1500" b="1" dirty="0">
                <a:latin typeface="Century Gothic" panose="020B0502020202020204" pitchFamily="34" charset="0"/>
              </a:rPr>
              <a:t>The 21</a:t>
            </a:r>
            <a:r>
              <a:rPr lang="en-US" altLang="zh-CN" sz="1500" b="1" baseline="30000" dirty="0">
                <a:latin typeface="Century Gothic" panose="020B0502020202020204" pitchFamily="34" charset="0"/>
              </a:rPr>
              <a:t>st</a:t>
            </a:r>
            <a:r>
              <a:rPr lang="en-US" altLang="zh-CN" sz="1500" b="1" dirty="0">
                <a:latin typeface="Century Gothic" panose="020B0502020202020204" pitchFamily="34" charset="0"/>
              </a:rPr>
              <a:t> International Spherical Torus Workshop, Oct. 31 ~ Nov. 4, 2022, Remote e-conference</a:t>
            </a:r>
            <a:endParaRPr lang="zh-CN" altLang="en-US" sz="1500" b="1" dirty="0">
              <a:latin typeface="Century Gothic" panose="020B0502020202020204" pitchFamily="34" charset="0"/>
            </a:endParaRPr>
          </a:p>
        </p:txBody>
      </p:sp>
      <p:sp>
        <p:nvSpPr>
          <p:cNvPr id="2" name="灯片编号占位符 1"/>
          <p:cNvSpPr>
            <a:spLocks noGrp="1"/>
          </p:cNvSpPr>
          <p:nvPr>
            <p:ph type="sldNum" sz="quarter" idx="12"/>
          </p:nvPr>
        </p:nvSpPr>
        <p:spPr/>
        <p:txBody>
          <a:bodyPr/>
          <a:lstStyle/>
          <a:p>
            <a:fld id="{633AA679-4BAC-4915-960F-90518BEA1765}" type="slidenum">
              <a:rPr lang="zh-CN" altLang="en-US" smtClean="0"/>
              <a:t>1</a:t>
            </a:fld>
            <a:endParaRPr lang="zh-CN" altLang="en-US" dirty="0"/>
          </a:p>
        </p:txBody>
      </p:sp>
      <p:grpSp>
        <p:nvGrpSpPr>
          <p:cNvPr id="11" name="组合 10">
            <a:extLst>
              <a:ext uri="{FF2B5EF4-FFF2-40B4-BE49-F238E27FC236}">
                <a16:creationId xmlns:a16="http://schemas.microsoft.com/office/drawing/2014/main" id="{BD35B50E-9CA9-4C95-9D18-0E199EF7DF68}"/>
              </a:ext>
            </a:extLst>
          </p:cNvPr>
          <p:cNvGrpSpPr/>
          <p:nvPr/>
        </p:nvGrpSpPr>
        <p:grpSpPr>
          <a:xfrm>
            <a:off x="63454" y="6205879"/>
            <a:ext cx="2936686" cy="589148"/>
            <a:chOff x="-1836553" y="6235097"/>
            <a:chExt cx="3868697" cy="776125"/>
          </a:xfrm>
        </p:grpSpPr>
        <p:pic>
          <p:nvPicPr>
            <p:cNvPr id="12" name="图片 11">
              <a:extLst>
                <a:ext uri="{FF2B5EF4-FFF2-40B4-BE49-F238E27FC236}">
                  <a16:creationId xmlns:a16="http://schemas.microsoft.com/office/drawing/2014/main" id="{AADE499A-9062-4E71-9A4F-310C21D6726F}"/>
                </a:ext>
              </a:extLst>
            </p:cNvPr>
            <p:cNvPicPr>
              <a:picLocks noChangeAspect="1"/>
            </p:cNvPicPr>
            <p:nvPr/>
          </p:nvPicPr>
          <p:blipFill>
            <a:blip r:embed="rId3"/>
            <a:stretch>
              <a:fillRect/>
            </a:stretch>
          </p:blipFill>
          <p:spPr>
            <a:xfrm>
              <a:off x="-1836553" y="6330634"/>
              <a:ext cx="1348697" cy="396000"/>
            </a:xfrm>
            <a:prstGeom prst="rect">
              <a:avLst/>
            </a:prstGeom>
          </p:spPr>
        </p:pic>
        <p:pic>
          <p:nvPicPr>
            <p:cNvPr id="13" name="图片 12">
              <a:extLst>
                <a:ext uri="{FF2B5EF4-FFF2-40B4-BE49-F238E27FC236}">
                  <a16:creationId xmlns:a16="http://schemas.microsoft.com/office/drawing/2014/main" id="{E0FFBD42-0B98-4471-BF26-AED76B9F05C7}"/>
                </a:ext>
              </a:extLst>
            </p:cNvPr>
            <p:cNvPicPr>
              <a:picLocks noChangeAspect="1"/>
            </p:cNvPicPr>
            <p:nvPr/>
          </p:nvPicPr>
          <p:blipFill>
            <a:blip r:embed="rId4"/>
            <a:stretch>
              <a:fillRect/>
            </a:stretch>
          </p:blipFill>
          <p:spPr>
            <a:xfrm>
              <a:off x="-487856" y="6235097"/>
              <a:ext cx="2520000" cy="776125"/>
            </a:xfrm>
            <a:prstGeom prst="rect">
              <a:avLst/>
            </a:prstGeom>
          </p:spPr>
        </p:pic>
      </p:grpSp>
    </p:spTree>
    <p:extLst>
      <p:ext uri="{BB962C8B-B14F-4D97-AF65-F5344CB8AC3E}">
        <p14:creationId xmlns:p14="http://schemas.microsoft.com/office/powerpoint/2010/main" val="3072495860"/>
      </p:ext>
    </p:extLst>
  </p:cSld>
  <p:clrMapOvr>
    <a:masterClrMapping/>
  </p:clrMapOvr>
  <mc:AlternateContent xmlns:mc="http://schemas.openxmlformats.org/markup-compatibility/2006">
    <mc:Choice xmlns:p14="http://schemas.microsoft.com/office/powerpoint/2010/main" Requires="p14">
      <p:transition spd="slow" p14:dur="2000" advTm="14058"/>
    </mc:Choice>
    <mc:Fallback>
      <p:transition spd="slow" advTm="1405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633AA679-4BAC-4915-960F-90518BEA1765}" type="slidenum">
              <a:rPr lang="zh-CN" altLang="en-US" smtClean="0"/>
              <a:t>2</a:t>
            </a:fld>
            <a:endParaRPr lang="zh-CN" altLang="en-US"/>
          </a:p>
        </p:txBody>
      </p:sp>
      <p:sp>
        <p:nvSpPr>
          <p:cNvPr id="8" name="文本框 7"/>
          <p:cNvSpPr txBox="1"/>
          <p:nvPr/>
        </p:nvSpPr>
        <p:spPr>
          <a:xfrm>
            <a:off x="3328257" y="136525"/>
            <a:ext cx="5535490" cy="584775"/>
          </a:xfrm>
          <a:prstGeom prst="rect">
            <a:avLst/>
          </a:prstGeom>
          <a:noFill/>
        </p:spPr>
        <p:txBody>
          <a:bodyPr wrap="none" rtlCol="0">
            <a:spAutoFit/>
          </a:bodyPr>
          <a:lstStyle>
            <a:defPPr>
              <a:defRPr lang="en-US"/>
            </a:defPPr>
            <a:lvl1pPr>
              <a:defRPr sz="3200" b="1">
                <a:latin typeface="Century Gothic" panose="020B0502020202020204" pitchFamily="34" charset="0"/>
              </a:defRPr>
            </a:lvl1pPr>
          </a:lstStyle>
          <a:p>
            <a:pPr algn="ctr"/>
            <a:r>
              <a:rPr lang="en-US" altLang="zh-CN" dirty="0"/>
              <a:t>EBW Research Background</a:t>
            </a:r>
            <a:endParaRPr lang="zh-CN" altLang="en-US" dirty="0"/>
          </a:p>
        </p:txBody>
      </p:sp>
      <p:pic>
        <p:nvPicPr>
          <p:cNvPr id="2" name="图片 1">
            <a:extLst>
              <a:ext uri="{FF2B5EF4-FFF2-40B4-BE49-F238E27FC236}">
                <a16:creationId xmlns:a16="http://schemas.microsoft.com/office/drawing/2014/main" id="{9DEEE510-B218-4401-A049-8CDCE7F6710F}"/>
              </a:ext>
            </a:extLst>
          </p:cNvPr>
          <p:cNvPicPr>
            <a:picLocks noChangeAspect="1"/>
          </p:cNvPicPr>
          <p:nvPr/>
        </p:nvPicPr>
        <p:blipFill>
          <a:blip r:embed="rId3"/>
          <a:stretch>
            <a:fillRect/>
          </a:stretch>
        </p:blipFill>
        <p:spPr>
          <a:xfrm>
            <a:off x="6057369" y="2321592"/>
            <a:ext cx="5411464" cy="3600000"/>
          </a:xfrm>
          <a:prstGeom prst="rect">
            <a:avLst/>
          </a:prstGeom>
        </p:spPr>
      </p:pic>
      <p:pic>
        <p:nvPicPr>
          <p:cNvPr id="9" name="图片 8">
            <a:extLst>
              <a:ext uri="{FF2B5EF4-FFF2-40B4-BE49-F238E27FC236}">
                <a16:creationId xmlns:a16="http://schemas.microsoft.com/office/drawing/2014/main" id="{3F5DEE04-5BE0-4723-AE43-C9A03CD86B94}"/>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888587" y="2282617"/>
            <a:ext cx="4757195" cy="3600000"/>
          </a:xfrm>
          <a:prstGeom prst="rect">
            <a:avLst/>
          </a:prstGeom>
          <a:noFill/>
          <a:ln>
            <a:noFill/>
          </a:ln>
        </p:spPr>
      </p:pic>
      <p:sp>
        <p:nvSpPr>
          <p:cNvPr id="10" name="文本框 9">
            <a:extLst>
              <a:ext uri="{FF2B5EF4-FFF2-40B4-BE49-F238E27FC236}">
                <a16:creationId xmlns:a16="http://schemas.microsoft.com/office/drawing/2014/main" id="{C0A40995-2EEF-4E77-99C6-5A1A3270995E}"/>
              </a:ext>
            </a:extLst>
          </p:cNvPr>
          <p:cNvSpPr txBox="1"/>
          <p:nvPr/>
        </p:nvSpPr>
        <p:spPr>
          <a:xfrm>
            <a:off x="575344" y="929713"/>
            <a:ext cx="11206914" cy="957121"/>
          </a:xfrm>
          <a:prstGeom prst="rect">
            <a:avLst/>
          </a:prstGeom>
          <a:noFill/>
        </p:spPr>
        <p:txBody>
          <a:bodyPr wrap="none" rtlCol="0">
            <a:spAutoFit/>
          </a:bodyPr>
          <a:lstStyle/>
          <a:p>
            <a:pPr marL="285750" indent="-285750">
              <a:lnSpc>
                <a:spcPct val="150000"/>
              </a:lnSpc>
              <a:buFont typeface="Arial" panose="020B0604020202020204" pitchFamily="34" charset="0"/>
              <a:buChar char="•"/>
            </a:pPr>
            <a:r>
              <a:rPr lang="en-US" altLang="zh-CN" sz="2000" dirty="0">
                <a:latin typeface="Century Gothic" panose="020B0502020202020204" pitchFamily="34" charset="0"/>
              </a:rPr>
              <a:t>ECW heating is limited by the accessibility problem,</a:t>
            </a:r>
            <a:r>
              <a:rPr lang="zh-CN" altLang="en-US" sz="2000" dirty="0">
                <a:latin typeface="Century Gothic" panose="020B0502020202020204" pitchFamily="34" charset="0"/>
              </a:rPr>
              <a:t> </a:t>
            </a:r>
            <a:r>
              <a:rPr lang="en-US" altLang="zh-CN" sz="2000" dirty="0">
                <a:latin typeface="Century Gothic" panose="020B0502020202020204" pitchFamily="34" charset="0"/>
              </a:rPr>
              <a:t>while EBW can overcome this limit.</a:t>
            </a:r>
          </a:p>
          <a:p>
            <a:pPr marL="285750" indent="-285750">
              <a:lnSpc>
                <a:spcPct val="150000"/>
              </a:lnSpc>
              <a:buFont typeface="Arial" panose="020B0604020202020204" pitchFamily="34" charset="0"/>
              <a:buChar char="•"/>
            </a:pPr>
            <a:r>
              <a:rPr lang="en-US" altLang="zh-CN" sz="2000" dirty="0">
                <a:latin typeface="Century Gothic" panose="020B0502020202020204" pitchFamily="34" charset="0"/>
              </a:rPr>
              <a:t>EBW can be generated through mode conversion(FX-B, SX-B, O-SX-B).</a:t>
            </a:r>
            <a:endParaRPr lang="zh-CN" altLang="en-US" sz="2000" dirty="0">
              <a:latin typeface="Century Gothic" panose="020B0502020202020204" pitchFamily="34" charset="0"/>
            </a:endParaRPr>
          </a:p>
        </p:txBody>
      </p:sp>
      <p:grpSp>
        <p:nvGrpSpPr>
          <p:cNvPr id="17" name="组合 16">
            <a:extLst>
              <a:ext uri="{FF2B5EF4-FFF2-40B4-BE49-F238E27FC236}">
                <a16:creationId xmlns:a16="http://schemas.microsoft.com/office/drawing/2014/main" id="{3AE9D0FA-BF90-44E5-A752-9657FA23EFB3}"/>
              </a:ext>
            </a:extLst>
          </p:cNvPr>
          <p:cNvGrpSpPr/>
          <p:nvPr/>
        </p:nvGrpSpPr>
        <p:grpSpPr>
          <a:xfrm>
            <a:off x="63454" y="6205879"/>
            <a:ext cx="2936686" cy="589148"/>
            <a:chOff x="-1836553" y="6235097"/>
            <a:chExt cx="3868697" cy="776125"/>
          </a:xfrm>
        </p:grpSpPr>
        <p:pic>
          <p:nvPicPr>
            <p:cNvPr id="18" name="图片 17">
              <a:extLst>
                <a:ext uri="{FF2B5EF4-FFF2-40B4-BE49-F238E27FC236}">
                  <a16:creationId xmlns:a16="http://schemas.microsoft.com/office/drawing/2014/main" id="{7974147D-DF62-4A56-A04C-974E82E473D1}"/>
                </a:ext>
              </a:extLst>
            </p:cNvPr>
            <p:cNvPicPr>
              <a:picLocks noChangeAspect="1"/>
            </p:cNvPicPr>
            <p:nvPr/>
          </p:nvPicPr>
          <p:blipFill>
            <a:blip r:embed="rId5"/>
            <a:stretch>
              <a:fillRect/>
            </a:stretch>
          </p:blipFill>
          <p:spPr>
            <a:xfrm>
              <a:off x="-1836553" y="6330634"/>
              <a:ext cx="1348697" cy="396000"/>
            </a:xfrm>
            <a:prstGeom prst="rect">
              <a:avLst/>
            </a:prstGeom>
          </p:spPr>
        </p:pic>
        <p:pic>
          <p:nvPicPr>
            <p:cNvPr id="19" name="图片 18">
              <a:extLst>
                <a:ext uri="{FF2B5EF4-FFF2-40B4-BE49-F238E27FC236}">
                  <a16:creationId xmlns:a16="http://schemas.microsoft.com/office/drawing/2014/main" id="{224A251F-0CDD-47BB-BC24-A3CDF5FA1E9E}"/>
                </a:ext>
              </a:extLst>
            </p:cNvPr>
            <p:cNvPicPr>
              <a:picLocks noChangeAspect="1"/>
            </p:cNvPicPr>
            <p:nvPr/>
          </p:nvPicPr>
          <p:blipFill>
            <a:blip r:embed="rId6"/>
            <a:stretch>
              <a:fillRect/>
            </a:stretch>
          </p:blipFill>
          <p:spPr>
            <a:xfrm>
              <a:off x="-487856" y="6235097"/>
              <a:ext cx="2520000" cy="776125"/>
            </a:xfrm>
            <a:prstGeom prst="rect">
              <a:avLst/>
            </a:prstGeom>
          </p:spPr>
        </p:pic>
      </p:grpSp>
    </p:spTree>
    <p:extLst>
      <p:ext uri="{BB962C8B-B14F-4D97-AF65-F5344CB8AC3E}">
        <p14:creationId xmlns:p14="http://schemas.microsoft.com/office/powerpoint/2010/main" val="2466270038"/>
      </p:ext>
    </p:extLst>
  </p:cSld>
  <p:clrMapOvr>
    <a:masterClrMapping/>
  </p:clrMapOvr>
  <mc:AlternateContent xmlns:mc="http://schemas.openxmlformats.org/markup-compatibility/2006">
    <mc:Choice xmlns:p14="http://schemas.microsoft.com/office/powerpoint/2010/main" Requires="p14">
      <p:transition spd="slow" p14:dur="2000" advTm="26573"/>
    </mc:Choice>
    <mc:Fallback>
      <p:transition spd="slow" advTm="26573"/>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633AA679-4BAC-4915-960F-90518BEA1765}" type="slidenum">
              <a:rPr lang="zh-CN" altLang="en-US" smtClean="0"/>
              <a:t>3</a:t>
            </a:fld>
            <a:endParaRPr lang="zh-CN" altLang="en-US"/>
          </a:p>
        </p:txBody>
      </p:sp>
      <p:sp>
        <p:nvSpPr>
          <p:cNvPr id="8" name="文本框 7">
            <a:extLst>
              <a:ext uri="{FF2B5EF4-FFF2-40B4-BE49-F238E27FC236}">
                <a16:creationId xmlns:a16="http://schemas.microsoft.com/office/drawing/2014/main" id="{30EF59DF-C4D1-446F-AAEC-23CD820DA5C7}"/>
              </a:ext>
            </a:extLst>
          </p:cNvPr>
          <p:cNvSpPr txBox="1"/>
          <p:nvPr/>
        </p:nvSpPr>
        <p:spPr>
          <a:xfrm>
            <a:off x="4093694" y="136525"/>
            <a:ext cx="4004622" cy="584775"/>
          </a:xfrm>
          <a:prstGeom prst="rect">
            <a:avLst/>
          </a:prstGeom>
          <a:noFill/>
        </p:spPr>
        <p:txBody>
          <a:bodyPr wrap="none" rtlCol="0">
            <a:spAutoFit/>
          </a:bodyPr>
          <a:lstStyle>
            <a:defPPr>
              <a:defRPr lang="en-US"/>
            </a:defPPr>
            <a:lvl1pPr>
              <a:defRPr sz="3200" b="1">
                <a:latin typeface="Century Gothic" panose="020B0502020202020204" pitchFamily="34" charset="0"/>
              </a:defRPr>
            </a:lvl1pPr>
          </a:lstStyle>
          <a:p>
            <a:pPr algn="ctr"/>
            <a:r>
              <a:rPr lang="en-US" altLang="zh-CN" dirty="0"/>
              <a:t>EBW Research Map</a:t>
            </a:r>
            <a:endParaRPr lang="zh-CN" altLang="en-US" dirty="0"/>
          </a:p>
        </p:txBody>
      </p:sp>
      <p:pic>
        <p:nvPicPr>
          <p:cNvPr id="3" name="图片 2">
            <a:extLst>
              <a:ext uri="{FF2B5EF4-FFF2-40B4-BE49-F238E27FC236}">
                <a16:creationId xmlns:a16="http://schemas.microsoft.com/office/drawing/2014/main" id="{A37EB6E9-E122-48E8-B384-285197EF6339}"/>
              </a:ext>
            </a:extLst>
          </p:cNvPr>
          <p:cNvPicPr>
            <a:picLocks noChangeAspect="1"/>
          </p:cNvPicPr>
          <p:nvPr/>
        </p:nvPicPr>
        <p:blipFill>
          <a:blip r:embed="rId3"/>
          <a:stretch>
            <a:fillRect/>
          </a:stretch>
        </p:blipFill>
        <p:spPr>
          <a:xfrm>
            <a:off x="1845335" y="1998250"/>
            <a:ext cx="8050530" cy="3937085"/>
          </a:xfrm>
          <a:prstGeom prst="rect">
            <a:avLst/>
          </a:prstGeom>
        </p:spPr>
      </p:pic>
      <p:sp>
        <p:nvSpPr>
          <p:cNvPr id="63" name="文本框 62">
            <a:extLst>
              <a:ext uri="{FF2B5EF4-FFF2-40B4-BE49-F238E27FC236}">
                <a16:creationId xmlns:a16="http://schemas.microsoft.com/office/drawing/2014/main" id="{81842A34-3790-47B4-AB77-1EC661981086}"/>
              </a:ext>
            </a:extLst>
          </p:cNvPr>
          <p:cNvSpPr txBox="1"/>
          <p:nvPr/>
        </p:nvSpPr>
        <p:spPr>
          <a:xfrm>
            <a:off x="575343" y="921056"/>
            <a:ext cx="11389971" cy="957121"/>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sz="2000" dirty="0">
                <a:latin typeface="Century Gothic" panose="020B0502020202020204" pitchFamily="34" charset="0"/>
              </a:rPr>
              <a:t>EBW heating and emission measurements have been researched broadly and deeply. </a:t>
            </a:r>
          </a:p>
          <a:p>
            <a:pPr marL="285750" indent="-285750">
              <a:lnSpc>
                <a:spcPct val="150000"/>
              </a:lnSpc>
              <a:buFont typeface="Arial" panose="020B0604020202020204" pitchFamily="34" charset="0"/>
              <a:buChar char="•"/>
            </a:pPr>
            <a:r>
              <a:rPr lang="en-US" altLang="zh-CN" sz="2000" dirty="0">
                <a:latin typeface="Century Gothic" panose="020B0502020202020204" pitchFamily="34" charset="0"/>
              </a:rPr>
              <a:t>There have been 8 PRL articles in about 20 years.</a:t>
            </a:r>
            <a:endParaRPr lang="zh-CN" altLang="en-US" sz="2000" dirty="0">
              <a:latin typeface="Century Gothic" panose="020B0502020202020204" pitchFamily="34" charset="0"/>
            </a:endParaRPr>
          </a:p>
        </p:txBody>
      </p:sp>
      <p:sp>
        <p:nvSpPr>
          <p:cNvPr id="64" name="矩形: 圆角 63">
            <a:extLst>
              <a:ext uri="{FF2B5EF4-FFF2-40B4-BE49-F238E27FC236}">
                <a16:creationId xmlns:a16="http://schemas.microsoft.com/office/drawing/2014/main" id="{4E7487C2-612A-4882-908F-D5BD8FA2CA13}"/>
              </a:ext>
            </a:extLst>
          </p:cNvPr>
          <p:cNvSpPr/>
          <p:nvPr/>
        </p:nvSpPr>
        <p:spPr>
          <a:xfrm>
            <a:off x="7149923" y="2088398"/>
            <a:ext cx="1485900" cy="408623"/>
          </a:xfrm>
          <a:prstGeom prst="roundRect">
            <a:avLst/>
          </a:prstGeom>
        </p:spPr>
        <p:txBody>
          <a:bodyPr rtlCol="0" anchor="ctr">
            <a:spAutoFit/>
          </a:bodyPr>
          <a:lstStyle/>
          <a:p>
            <a:pPr algn="ctr"/>
            <a:endParaRPr lang="zh-CN" altLang="en-US" dirty="0" err="1">
              <a:latin typeface="Century Gothic" panose="020B0502020202020204" pitchFamily="34" charset="0"/>
            </a:endParaRPr>
          </a:p>
        </p:txBody>
      </p:sp>
      <p:sp>
        <p:nvSpPr>
          <p:cNvPr id="65" name="矩形: 圆角 64">
            <a:extLst>
              <a:ext uri="{FF2B5EF4-FFF2-40B4-BE49-F238E27FC236}">
                <a16:creationId xmlns:a16="http://schemas.microsoft.com/office/drawing/2014/main" id="{92426E30-3ED5-43B9-A212-DAEBE06392C7}"/>
              </a:ext>
            </a:extLst>
          </p:cNvPr>
          <p:cNvSpPr/>
          <p:nvPr/>
        </p:nvSpPr>
        <p:spPr>
          <a:xfrm>
            <a:off x="8282330" y="2198006"/>
            <a:ext cx="1352550" cy="340519"/>
          </a:xfrm>
          <a:prstGeom prst="roundRect">
            <a:avLst/>
          </a:prstGeom>
          <a:solidFill>
            <a:srgbClr val="FF0000"/>
          </a:solidFill>
          <a:ln>
            <a:solidFill>
              <a:srgbClr val="FF0000"/>
            </a:solidFill>
          </a:ln>
        </p:spPr>
        <p:txBody>
          <a:bodyPr wrap="square" rtlCol="0" anchor="ctr">
            <a:spAutoFit/>
          </a:bodyPr>
          <a:lstStyle/>
          <a:p>
            <a:pPr algn="ctr"/>
            <a:r>
              <a:rPr lang="en-US" altLang="zh-CN" sz="1400" dirty="0">
                <a:solidFill>
                  <a:schemeClr val="bg1"/>
                </a:solidFill>
                <a:latin typeface="Times New Roman" panose="02020603050405020304" pitchFamily="18" charset="0"/>
                <a:cs typeface="Times New Roman" panose="02020603050405020304" pitchFamily="18" charset="0"/>
              </a:rPr>
              <a:t>8 PRL articles</a:t>
            </a:r>
            <a:endParaRPr lang="zh-CN" altLang="en-US" sz="1400" dirty="0" err="1">
              <a:solidFill>
                <a:schemeClr val="bg1"/>
              </a:solidFill>
              <a:latin typeface="Times New Roman" panose="02020603050405020304" pitchFamily="18" charset="0"/>
              <a:cs typeface="Times New Roman" panose="02020603050405020304" pitchFamily="18" charset="0"/>
            </a:endParaRPr>
          </a:p>
        </p:txBody>
      </p:sp>
      <p:sp>
        <p:nvSpPr>
          <p:cNvPr id="66" name="矩形: 圆角 65">
            <a:extLst>
              <a:ext uri="{FF2B5EF4-FFF2-40B4-BE49-F238E27FC236}">
                <a16:creationId xmlns:a16="http://schemas.microsoft.com/office/drawing/2014/main" id="{C808044A-6BA0-432D-8216-1E921D120527}"/>
              </a:ext>
            </a:extLst>
          </p:cNvPr>
          <p:cNvSpPr/>
          <p:nvPr/>
        </p:nvSpPr>
        <p:spPr>
          <a:xfrm>
            <a:off x="2561615" y="2198007"/>
            <a:ext cx="1421131" cy="340519"/>
          </a:xfrm>
          <a:prstGeom prst="roundRect">
            <a:avLst/>
          </a:prstGeom>
          <a:noFill/>
          <a:ln w="19050">
            <a:solidFill>
              <a:schemeClr val="tx1"/>
            </a:solidFill>
          </a:ln>
        </p:spPr>
        <p:txBody>
          <a:bodyPr wrap="square" rtlCol="0" anchor="ctr">
            <a:spAutoFit/>
          </a:bodyPr>
          <a:lstStyle/>
          <a:p>
            <a:pPr algn="ctr"/>
            <a:r>
              <a:rPr lang="en-US" altLang="zh-CN" sz="1400" b="1" dirty="0">
                <a:latin typeface="Times New Roman" panose="02020603050405020304" pitchFamily="18" charset="0"/>
                <a:cs typeface="Times New Roman" panose="02020603050405020304" pitchFamily="18" charset="0"/>
              </a:rPr>
              <a:t>O-SX-B region</a:t>
            </a:r>
            <a:endParaRPr lang="zh-CN" altLang="en-US" sz="1400" b="1" dirty="0" err="1">
              <a:latin typeface="Times New Roman" panose="02020603050405020304" pitchFamily="18" charset="0"/>
              <a:cs typeface="Times New Roman" panose="02020603050405020304" pitchFamily="18" charset="0"/>
            </a:endParaRPr>
          </a:p>
        </p:txBody>
      </p:sp>
      <p:sp>
        <p:nvSpPr>
          <p:cNvPr id="67" name="矩形: 圆角 66">
            <a:extLst>
              <a:ext uri="{FF2B5EF4-FFF2-40B4-BE49-F238E27FC236}">
                <a16:creationId xmlns:a16="http://schemas.microsoft.com/office/drawing/2014/main" id="{B33EC65A-B51E-4808-9B8C-B46BA2652839}"/>
              </a:ext>
            </a:extLst>
          </p:cNvPr>
          <p:cNvSpPr/>
          <p:nvPr/>
        </p:nvSpPr>
        <p:spPr>
          <a:xfrm>
            <a:off x="2561615" y="5296461"/>
            <a:ext cx="1261110" cy="340519"/>
          </a:xfrm>
          <a:prstGeom prst="roundRect">
            <a:avLst/>
          </a:prstGeom>
          <a:noFill/>
          <a:ln w="19050">
            <a:solidFill>
              <a:schemeClr val="tx1"/>
            </a:solidFill>
          </a:ln>
        </p:spPr>
        <p:txBody>
          <a:bodyPr wrap="square" rtlCol="0" anchor="ctr">
            <a:spAutoFit/>
          </a:bodyPr>
          <a:lstStyle/>
          <a:p>
            <a:pPr algn="ctr"/>
            <a:r>
              <a:rPr lang="en-US" altLang="zh-CN" sz="1400" b="1" dirty="0">
                <a:latin typeface="Times New Roman" panose="02020603050405020304" pitchFamily="18" charset="0"/>
                <a:cs typeface="Times New Roman" panose="02020603050405020304" pitchFamily="18" charset="0"/>
              </a:rPr>
              <a:t>FX-B region</a:t>
            </a:r>
            <a:endParaRPr lang="zh-CN" altLang="en-US" sz="1400" b="1" dirty="0" err="1">
              <a:latin typeface="Times New Roman" panose="02020603050405020304" pitchFamily="18" charset="0"/>
              <a:cs typeface="Times New Roman" panose="02020603050405020304" pitchFamily="18" charset="0"/>
            </a:endParaRPr>
          </a:p>
        </p:txBody>
      </p:sp>
      <p:grpSp>
        <p:nvGrpSpPr>
          <p:cNvPr id="13" name="组合 12">
            <a:extLst>
              <a:ext uri="{FF2B5EF4-FFF2-40B4-BE49-F238E27FC236}">
                <a16:creationId xmlns:a16="http://schemas.microsoft.com/office/drawing/2014/main" id="{96D7BDA2-8283-4B4B-90DD-C6525A404E44}"/>
              </a:ext>
            </a:extLst>
          </p:cNvPr>
          <p:cNvGrpSpPr/>
          <p:nvPr/>
        </p:nvGrpSpPr>
        <p:grpSpPr>
          <a:xfrm>
            <a:off x="63454" y="6205879"/>
            <a:ext cx="2936686" cy="589148"/>
            <a:chOff x="-1836553" y="6235097"/>
            <a:chExt cx="3868697" cy="776125"/>
          </a:xfrm>
        </p:grpSpPr>
        <p:pic>
          <p:nvPicPr>
            <p:cNvPr id="14" name="图片 13">
              <a:extLst>
                <a:ext uri="{FF2B5EF4-FFF2-40B4-BE49-F238E27FC236}">
                  <a16:creationId xmlns:a16="http://schemas.microsoft.com/office/drawing/2014/main" id="{3888FC65-C1B9-4B63-A362-622A01E5DCEF}"/>
                </a:ext>
              </a:extLst>
            </p:cNvPr>
            <p:cNvPicPr>
              <a:picLocks noChangeAspect="1"/>
            </p:cNvPicPr>
            <p:nvPr/>
          </p:nvPicPr>
          <p:blipFill>
            <a:blip r:embed="rId4"/>
            <a:stretch>
              <a:fillRect/>
            </a:stretch>
          </p:blipFill>
          <p:spPr>
            <a:xfrm>
              <a:off x="-1836553" y="6330634"/>
              <a:ext cx="1348697" cy="396000"/>
            </a:xfrm>
            <a:prstGeom prst="rect">
              <a:avLst/>
            </a:prstGeom>
          </p:spPr>
        </p:pic>
        <p:pic>
          <p:nvPicPr>
            <p:cNvPr id="15" name="图片 14">
              <a:extLst>
                <a:ext uri="{FF2B5EF4-FFF2-40B4-BE49-F238E27FC236}">
                  <a16:creationId xmlns:a16="http://schemas.microsoft.com/office/drawing/2014/main" id="{27878526-E709-48EA-BC48-EC2F4958F68C}"/>
                </a:ext>
              </a:extLst>
            </p:cNvPr>
            <p:cNvPicPr>
              <a:picLocks noChangeAspect="1"/>
            </p:cNvPicPr>
            <p:nvPr/>
          </p:nvPicPr>
          <p:blipFill>
            <a:blip r:embed="rId5"/>
            <a:stretch>
              <a:fillRect/>
            </a:stretch>
          </p:blipFill>
          <p:spPr>
            <a:xfrm>
              <a:off x="-487856" y="6235097"/>
              <a:ext cx="2520000" cy="776125"/>
            </a:xfrm>
            <a:prstGeom prst="rect">
              <a:avLst/>
            </a:prstGeom>
          </p:spPr>
        </p:pic>
      </p:grpSp>
    </p:spTree>
    <p:extLst>
      <p:ext uri="{BB962C8B-B14F-4D97-AF65-F5344CB8AC3E}">
        <p14:creationId xmlns:p14="http://schemas.microsoft.com/office/powerpoint/2010/main" val="982294375"/>
      </p:ext>
    </p:extLst>
  </p:cSld>
  <p:clrMapOvr>
    <a:masterClrMapping/>
  </p:clrMapOvr>
  <mc:AlternateContent xmlns:mc="http://schemas.openxmlformats.org/markup-compatibility/2006">
    <mc:Choice xmlns:p14="http://schemas.microsoft.com/office/powerpoint/2010/main" Requires="p14">
      <p:transition spd="slow" p14:dur="2000" advTm="27159"/>
    </mc:Choice>
    <mc:Fallback>
      <p:transition spd="slow" advTm="2715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633AA679-4BAC-4915-960F-90518BEA1765}" type="slidenum">
              <a:rPr lang="zh-CN" altLang="en-US" smtClean="0"/>
              <a:t>4</a:t>
            </a:fld>
            <a:endParaRPr lang="zh-CN" altLang="en-US"/>
          </a:p>
        </p:txBody>
      </p:sp>
      <p:sp>
        <p:nvSpPr>
          <p:cNvPr id="8" name="文本框 7"/>
          <p:cNvSpPr txBox="1"/>
          <p:nvPr/>
        </p:nvSpPr>
        <p:spPr>
          <a:xfrm>
            <a:off x="4262808" y="136525"/>
            <a:ext cx="3666388" cy="584775"/>
          </a:xfrm>
          <a:prstGeom prst="rect">
            <a:avLst/>
          </a:prstGeom>
          <a:noFill/>
        </p:spPr>
        <p:txBody>
          <a:bodyPr wrap="none" rtlCol="0">
            <a:spAutoFit/>
          </a:bodyPr>
          <a:lstStyle>
            <a:defPPr>
              <a:defRPr lang="en-US"/>
            </a:defPPr>
            <a:lvl1pPr>
              <a:defRPr sz="3200" b="1">
                <a:latin typeface="Century Gothic" panose="020B0502020202020204" pitchFamily="34" charset="0"/>
              </a:defRPr>
            </a:lvl1pPr>
          </a:lstStyle>
          <a:p>
            <a:pPr algn="ctr"/>
            <a:r>
              <a:rPr lang="en-US" altLang="zh-CN" dirty="0"/>
              <a:t>EBW Heating Map</a:t>
            </a:r>
            <a:endParaRPr lang="zh-CN" altLang="en-US" dirty="0"/>
          </a:p>
        </p:txBody>
      </p:sp>
      <p:pic>
        <p:nvPicPr>
          <p:cNvPr id="3" name="图片 2">
            <a:extLst>
              <a:ext uri="{FF2B5EF4-FFF2-40B4-BE49-F238E27FC236}">
                <a16:creationId xmlns:a16="http://schemas.microsoft.com/office/drawing/2014/main" id="{7DA4B083-2713-4A88-BE74-EC107AB96A4C}"/>
              </a:ext>
            </a:extLst>
          </p:cNvPr>
          <p:cNvPicPr>
            <a:picLocks noChangeAspect="1"/>
          </p:cNvPicPr>
          <p:nvPr/>
        </p:nvPicPr>
        <p:blipFill>
          <a:blip r:embed="rId3"/>
          <a:stretch>
            <a:fillRect/>
          </a:stretch>
        </p:blipFill>
        <p:spPr>
          <a:xfrm>
            <a:off x="7162939" y="1443998"/>
            <a:ext cx="4297156" cy="4331534"/>
          </a:xfrm>
          <a:prstGeom prst="rect">
            <a:avLst/>
          </a:prstGeom>
        </p:spPr>
      </p:pic>
      <p:grpSp>
        <p:nvGrpSpPr>
          <p:cNvPr id="13" name="组合 12">
            <a:extLst>
              <a:ext uri="{FF2B5EF4-FFF2-40B4-BE49-F238E27FC236}">
                <a16:creationId xmlns:a16="http://schemas.microsoft.com/office/drawing/2014/main" id="{772F4B37-D75A-4FE7-BDAA-DAF538010D16}"/>
              </a:ext>
            </a:extLst>
          </p:cNvPr>
          <p:cNvGrpSpPr/>
          <p:nvPr/>
        </p:nvGrpSpPr>
        <p:grpSpPr>
          <a:xfrm>
            <a:off x="9738360" y="1708641"/>
            <a:ext cx="1274232" cy="791361"/>
            <a:chOff x="6899275" y="4531329"/>
            <a:chExt cx="1007464" cy="625685"/>
          </a:xfrm>
        </p:grpSpPr>
        <p:sp>
          <p:nvSpPr>
            <p:cNvPr id="14" name="圆角矩形 72">
              <a:extLst>
                <a:ext uri="{FF2B5EF4-FFF2-40B4-BE49-F238E27FC236}">
                  <a16:creationId xmlns:a16="http://schemas.microsoft.com/office/drawing/2014/main" id="{4F6C7704-6121-4C8A-87CD-8465EB447359}"/>
                </a:ext>
              </a:extLst>
            </p:cNvPr>
            <p:cNvSpPr/>
            <p:nvPr/>
          </p:nvSpPr>
          <p:spPr>
            <a:xfrm>
              <a:off x="6899275" y="4531329"/>
              <a:ext cx="1007464" cy="625685"/>
            </a:xfrm>
            <a:prstGeom prst="roundRect">
              <a:avLst>
                <a:gd name="adj" fmla="val 23230"/>
              </a:avLst>
            </a:prstGeom>
            <a:ln w="38100">
              <a:solidFill>
                <a:schemeClr val="tx1"/>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400" dirty="0">
                <a:latin typeface="Times New Roman" panose="02020603050405020304" pitchFamily="18" charset="0"/>
                <a:cs typeface="Times New Roman" panose="02020603050405020304" pitchFamily="18" charset="0"/>
              </a:endParaRPr>
            </a:p>
          </p:txBody>
        </p:sp>
        <p:sp>
          <p:nvSpPr>
            <p:cNvPr id="17" name="椭圆 16">
              <a:extLst>
                <a:ext uri="{FF2B5EF4-FFF2-40B4-BE49-F238E27FC236}">
                  <a16:creationId xmlns:a16="http://schemas.microsoft.com/office/drawing/2014/main" id="{9F4C0870-B24E-4F0D-8FDD-96A6FCD95EA7}"/>
                </a:ext>
              </a:extLst>
            </p:cNvPr>
            <p:cNvSpPr/>
            <p:nvPr/>
          </p:nvSpPr>
          <p:spPr>
            <a:xfrm>
              <a:off x="7030955" y="4655696"/>
              <a:ext cx="139864" cy="139864"/>
            </a:xfrm>
            <a:prstGeom prst="ellipse">
              <a:avLst/>
            </a:prstGeom>
            <a:ln w="19050">
              <a:solidFill>
                <a:schemeClr val="tx1"/>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400">
                <a:latin typeface="Times New Roman" panose="02020603050405020304" pitchFamily="18" charset="0"/>
                <a:cs typeface="Times New Roman" panose="02020603050405020304" pitchFamily="18" charset="0"/>
              </a:endParaRPr>
            </a:p>
          </p:txBody>
        </p:sp>
        <p:sp>
          <p:nvSpPr>
            <p:cNvPr id="18" name="文本框 17">
              <a:extLst>
                <a:ext uri="{FF2B5EF4-FFF2-40B4-BE49-F238E27FC236}">
                  <a16:creationId xmlns:a16="http://schemas.microsoft.com/office/drawing/2014/main" id="{CE9A6A9E-960E-41C5-842F-F5F7C56E85D1}"/>
                </a:ext>
              </a:extLst>
            </p:cNvPr>
            <p:cNvSpPr txBox="1"/>
            <p:nvPr/>
          </p:nvSpPr>
          <p:spPr>
            <a:xfrm>
              <a:off x="7222739" y="4593552"/>
              <a:ext cx="684000" cy="243342"/>
            </a:xfrm>
            <a:prstGeom prst="rect">
              <a:avLst/>
            </a:prstGeom>
            <a:noFill/>
          </p:spPr>
          <p:txBody>
            <a:bodyPr wrap="square" rtlCol="0">
              <a:spAutoFit/>
            </a:bodyPr>
            <a:lstStyle/>
            <a:p>
              <a:pPr algn="ctr"/>
              <a:r>
                <a:rPr lang="en-US" altLang="zh-CN" sz="1400" dirty="0">
                  <a:latin typeface="Times New Roman" panose="02020603050405020304" pitchFamily="18" charset="0"/>
                  <a:cs typeface="Times New Roman" panose="02020603050405020304" pitchFamily="18" charset="0"/>
                </a:rPr>
                <a:t>Start-up</a:t>
              </a:r>
              <a:endParaRPr lang="zh-CN" altLang="en-US" sz="1400" dirty="0">
                <a:latin typeface="Times New Roman" panose="02020603050405020304" pitchFamily="18" charset="0"/>
                <a:cs typeface="Times New Roman" panose="02020603050405020304" pitchFamily="18" charset="0"/>
              </a:endParaRPr>
            </a:p>
          </p:txBody>
        </p:sp>
        <p:sp>
          <p:nvSpPr>
            <p:cNvPr id="19" name="椭圆 18">
              <a:extLst>
                <a:ext uri="{FF2B5EF4-FFF2-40B4-BE49-F238E27FC236}">
                  <a16:creationId xmlns:a16="http://schemas.microsoft.com/office/drawing/2014/main" id="{084C3425-504E-4A52-8C45-2ADE44CF6FB3}"/>
                </a:ext>
              </a:extLst>
            </p:cNvPr>
            <p:cNvSpPr/>
            <p:nvPr/>
          </p:nvSpPr>
          <p:spPr>
            <a:xfrm>
              <a:off x="7030955" y="4920136"/>
              <a:ext cx="139864" cy="139864"/>
            </a:xfrm>
            <a:prstGeom prst="ellipse">
              <a:avLst/>
            </a:prstGeom>
            <a:pattFill prst="smCheck">
              <a:fgClr>
                <a:schemeClr val="tx1"/>
              </a:fgClr>
              <a:bgClr>
                <a:schemeClr val="bg1"/>
              </a:bgClr>
            </a:pattFill>
            <a:ln w="19050">
              <a:solidFill>
                <a:schemeClr val="tx1"/>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400">
                <a:latin typeface="Times New Roman" panose="02020603050405020304" pitchFamily="18" charset="0"/>
                <a:cs typeface="Times New Roman" panose="02020603050405020304" pitchFamily="18" charset="0"/>
              </a:endParaRPr>
            </a:p>
          </p:txBody>
        </p:sp>
        <p:sp>
          <p:nvSpPr>
            <p:cNvPr id="20" name="文本框 19">
              <a:extLst>
                <a:ext uri="{FF2B5EF4-FFF2-40B4-BE49-F238E27FC236}">
                  <a16:creationId xmlns:a16="http://schemas.microsoft.com/office/drawing/2014/main" id="{604AB5FC-2F12-4E5E-A980-D3FEC0428A6A}"/>
                </a:ext>
              </a:extLst>
            </p:cNvPr>
            <p:cNvSpPr txBox="1"/>
            <p:nvPr/>
          </p:nvSpPr>
          <p:spPr>
            <a:xfrm>
              <a:off x="7222739" y="4859263"/>
              <a:ext cx="684000" cy="243342"/>
            </a:xfrm>
            <a:prstGeom prst="rect">
              <a:avLst/>
            </a:prstGeom>
            <a:noFill/>
          </p:spPr>
          <p:txBody>
            <a:bodyPr wrap="square" rtlCol="0">
              <a:spAutoFit/>
            </a:bodyPr>
            <a:lstStyle/>
            <a:p>
              <a:pPr algn="ctr"/>
              <a:r>
                <a:rPr lang="en-US" altLang="zh-CN" sz="1400" dirty="0">
                  <a:latin typeface="Times New Roman" panose="02020603050405020304" pitchFamily="18" charset="0"/>
                  <a:cs typeface="Times New Roman" panose="02020603050405020304" pitchFamily="18" charset="0"/>
                </a:rPr>
                <a:t>Heating</a:t>
              </a:r>
              <a:endParaRPr lang="zh-CN" altLang="en-US" sz="1400" dirty="0">
                <a:latin typeface="Times New Roman" panose="02020603050405020304" pitchFamily="18" charset="0"/>
                <a:cs typeface="Times New Roman" panose="02020603050405020304" pitchFamily="18" charset="0"/>
              </a:endParaRPr>
            </a:p>
          </p:txBody>
        </p:sp>
      </p:grpSp>
      <p:sp>
        <p:nvSpPr>
          <p:cNvPr id="21" name="文本框 20">
            <a:extLst>
              <a:ext uri="{FF2B5EF4-FFF2-40B4-BE49-F238E27FC236}">
                <a16:creationId xmlns:a16="http://schemas.microsoft.com/office/drawing/2014/main" id="{BBBB8DFE-6DF3-425F-8977-58723443B6F2}"/>
              </a:ext>
            </a:extLst>
          </p:cNvPr>
          <p:cNvSpPr txBox="1"/>
          <p:nvPr/>
        </p:nvSpPr>
        <p:spPr>
          <a:xfrm>
            <a:off x="575344" y="935529"/>
            <a:ext cx="5843837" cy="517000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sz="2000" dirty="0">
                <a:latin typeface="Century Gothic" panose="020B0502020202020204" pitchFamily="34" charset="0"/>
              </a:rPr>
              <a:t>EBW energy injection experiments can be divided into 3 types: </a:t>
            </a:r>
          </a:p>
          <a:p>
            <a:pPr marL="914400" lvl="1" indent="-457200">
              <a:lnSpc>
                <a:spcPct val="150000"/>
              </a:lnSpc>
              <a:buFont typeface="+mj-lt"/>
              <a:buAutoNum type="alphaUcPeriod"/>
            </a:pPr>
            <a:r>
              <a:rPr lang="en-US" altLang="zh-CN" sz="2000" b="1" dirty="0">
                <a:latin typeface="Century Gothic" panose="020B0502020202020204" pitchFamily="34" charset="0"/>
              </a:rPr>
              <a:t>High frequency &amp; Heating </a:t>
            </a:r>
            <a:endParaRPr lang="en-US" altLang="zh-CN" dirty="0">
              <a:latin typeface="Century Gothic" panose="020B0502020202020204" pitchFamily="34" charset="0"/>
            </a:endParaRPr>
          </a:p>
          <a:p>
            <a:pPr marL="1371600" lvl="2" indent="-457200">
              <a:lnSpc>
                <a:spcPct val="150000"/>
              </a:lnSpc>
              <a:buFont typeface="Arial" panose="020B0604020202020204" pitchFamily="34" charset="0"/>
              <a:buChar char="•"/>
            </a:pPr>
            <a:r>
              <a:rPr lang="en-US" altLang="zh-CN" dirty="0">
                <a:latin typeface="Century Gothic" panose="020B0502020202020204" pitchFamily="34" charset="0"/>
              </a:rPr>
              <a:t>Weak accessibility problem</a:t>
            </a:r>
          </a:p>
          <a:p>
            <a:pPr marL="914400" lvl="1" indent="-457200">
              <a:lnSpc>
                <a:spcPct val="150000"/>
              </a:lnSpc>
              <a:buFont typeface="+mj-lt"/>
              <a:buAutoNum type="alphaUcPeriod"/>
            </a:pPr>
            <a:r>
              <a:rPr lang="en-US" altLang="zh-CN" sz="2000" b="1" dirty="0">
                <a:latin typeface="Century Gothic" panose="020B0502020202020204" pitchFamily="34" charset="0"/>
              </a:rPr>
              <a:t>Low frequency &amp; Start-up</a:t>
            </a:r>
          </a:p>
          <a:p>
            <a:pPr marL="1371600" lvl="2" indent="-457200">
              <a:lnSpc>
                <a:spcPct val="150000"/>
              </a:lnSpc>
              <a:buFont typeface="Arial" panose="020B0604020202020204" pitchFamily="34" charset="0"/>
              <a:buChar char="•"/>
            </a:pPr>
            <a:r>
              <a:rPr lang="en-US" altLang="zh-CN" dirty="0">
                <a:latin typeface="Century Gothic" panose="020B0502020202020204" pitchFamily="34" charset="0"/>
              </a:rPr>
              <a:t>ECW &amp; EBW mixed</a:t>
            </a:r>
          </a:p>
          <a:p>
            <a:pPr marL="1371600" lvl="2" indent="-457200">
              <a:lnSpc>
                <a:spcPct val="150000"/>
              </a:lnSpc>
              <a:buFont typeface="Arial" panose="020B0604020202020204" pitchFamily="34" charset="0"/>
              <a:buChar char="•"/>
            </a:pPr>
            <a:r>
              <a:rPr lang="en-US" altLang="zh-CN" dirty="0">
                <a:latin typeface="Century Gothic" panose="020B0502020202020204" pitchFamily="34" charset="0"/>
              </a:rPr>
              <a:t>Complicated and Unclear</a:t>
            </a:r>
          </a:p>
          <a:p>
            <a:pPr marL="914400" lvl="1" indent="-457200">
              <a:lnSpc>
                <a:spcPct val="150000"/>
              </a:lnSpc>
              <a:buFont typeface="+mj-lt"/>
              <a:buAutoNum type="alphaUcPeriod"/>
            </a:pPr>
            <a:r>
              <a:rPr lang="en-US" altLang="zh-CN" sz="2000" b="1" dirty="0">
                <a:latin typeface="Century Gothic" panose="020B0502020202020204" pitchFamily="34" charset="0"/>
              </a:rPr>
              <a:t>Low frequency &amp; heating</a:t>
            </a:r>
          </a:p>
          <a:p>
            <a:pPr marL="1371600" lvl="2" indent="-457200">
              <a:lnSpc>
                <a:spcPct val="150000"/>
              </a:lnSpc>
              <a:buFont typeface="Arial" panose="020B0604020202020204" pitchFamily="34" charset="0"/>
              <a:buChar char="•"/>
            </a:pPr>
            <a:r>
              <a:rPr lang="en-US" altLang="zh-CN" dirty="0">
                <a:latin typeface="Century Gothic" panose="020B0502020202020204" pitchFamily="34" charset="0"/>
              </a:rPr>
              <a:t>Significant accessibility problem</a:t>
            </a:r>
          </a:p>
          <a:p>
            <a:pPr marL="1371600" lvl="2" indent="-457200">
              <a:lnSpc>
                <a:spcPct val="150000"/>
              </a:lnSpc>
              <a:buFont typeface="Arial" panose="020B0604020202020204" pitchFamily="34" charset="0"/>
              <a:buChar char="•"/>
            </a:pPr>
            <a:r>
              <a:rPr lang="en-US" altLang="zh-CN" b="1" dirty="0">
                <a:solidFill>
                  <a:srgbClr val="FF0000"/>
                </a:solidFill>
                <a:latin typeface="Century Gothic" panose="020B0502020202020204" pitchFamily="34" charset="0"/>
              </a:rPr>
              <a:t>Edge energy deposition mechanisms</a:t>
            </a:r>
          </a:p>
          <a:p>
            <a:pPr marL="1828800" lvl="3" indent="-457200">
              <a:lnSpc>
                <a:spcPct val="150000"/>
              </a:lnSpc>
              <a:buFont typeface="Arial" panose="020B0604020202020204" pitchFamily="34" charset="0"/>
              <a:buChar char="•"/>
            </a:pPr>
            <a:r>
              <a:rPr lang="en-US" altLang="zh-CN" sz="1600" dirty="0">
                <a:latin typeface="Century Gothic" panose="020B0502020202020204" pitchFamily="34" charset="0"/>
              </a:rPr>
              <a:t>Energetic electrons/Parametric instabilities/Collisional damping/…</a:t>
            </a:r>
          </a:p>
        </p:txBody>
      </p:sp>
      <p:sp>
        <p:nvSpPr>
          <p:cNvPr id="2" name="文本框 1">
            <a:extLst>
              <a:ext uri="{FF2B5EF4-FFF2-40B4-BE49-F238E27FC236}">
                <a16:creationId xmlns:a16="http://schemas.microsoft.com/office/drawing/2014/main" id="{34B76906-CE5E-46DF-8AB4-028CC951FD9A}"/>
              </a:ext>
            </a:extLst>
          </p:cNvPr>
          <p:cNvSpPr txBox="1"/>
          <p:nvPr/>
        </p:nvSpPr>
        <p:spPr>
          <a:xfrm>
            <a:off x="9311517" y="2785175"/>
            <a:ext cx="2479028" cy="523220"/>
          </a:xfrm>
          <a:prstGeom prst="rect">
            <a:avLst/>
          </a:prstGeom>
          <a:noFill/>
        </p:spPr>
        <p:txBody>
          <a:bodyPr wrap="square" rtlCol="0">
            <a:spAutoFit/>
          </a:bodyPr>
          <a:lstStyle/>
          <a:p>
            <a:r>
              <a:rPr lang="en-US" altLang="zh-CN" sz="1400" b="1" dirty="0">
                <a:solidFill>
                  <a:srgbClr val="FF0000"/>
                </a:solidFill>
                <a:latin typeface="Century Gothic" panose="020B0502020202020204" pitchFamily="34" charset="0"/>
              </a:rPr>
              <a:t>Core </a:t>
            </a:r>
            <a:r>
              <a:rPr lang="en-US" altLang="zh-CN" sz="1400" b="1" dirty="0" err="1">
                <a:solidFill>
                  <a:srgbClr val="FF0000"/>
                </a:solidFill>
                <a:latin typeface="Century Gothic" panose="020B0502020202020204" pitchFamily="34" charset="0"/>
              </a:rPr>
              <a:t>heting</a:t>
            </a:r>
            <a:r>
              <a:rPr lang="en-US" altLang="zh-CN" sz="1400" b="1" dirty="0">
                <a:solidFill>
                  <a:srgbClr val="FF0000"/>
                </a:solidFill>
                <a:latin typeface="Century Gothic" panose="020B0502020202020204" pitchFamily="34" charset="0"/>
              </a:rPr>
              <a:t> is only found in TST-2’s experiment.</a:t>
            </a:r>
            <a:endParaRPr lang="zh-CN" altLang="en-US" sz="1400" b="1" dirty="0">
              <a:solidFill>
                <a:srgbClr val="FF0000"/>
              </a:solidFill>
              <a:latin typeface="Century Gothic" panose="020B0502020202020204" pitchFamily="34" charset="0"/>
            </a:endParaRPr>
          </a:p>
        </p:txBody>
      </p:sp>
      <p:cxnSp>
        <p:nvCxnSpPr>
          <p:cNvPr id="23" name="直接连接符 22">
            <a:extLst>
              <a:ext uri="{FF2B5EF4-FFF2-40B4-BE49-F238E27FC236}">
                <a16:creationId xmlns:a16="http://schemas.microsoft.com/office/drawing/2014/main" id="{AFDD91F8-FE76-45C9-AB84-D176B2E8C92E}"/>
              </a:ext>
            </a:extLst>
          </p:cNvPr>
          <p:cNvCxnSpPr>
            <a:cxnSpLocks/>
          </p:cNvCxnSpPr>
          <p:nvPr/>
        </p:nvCxnSpPr>
        <p:spPr>
          <a:xfrm flipV="1">
            <a:off x="7802267" y="3429001"/>
            <a:ext cx="1773661" cy="270992"/>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321ED121-5C11-45CD-8212-C460199C3D0D}"/>
              </a:ext>
            </a:extLst>
          </p:cNvPr>
          <p:cNvCxnSpPr>
            <a:cxnSpLocks/>
          </p:cNvCxnSpPr>
          <p:nvPr/>
        </p:nvCxnSpPr>
        <p:spPr>
          <a:xfrm flipV="1">
            <a:off x="9412098" y="3370563"/>
            <a:ext cx="163830" cy="1819581"/>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nvGrpSpPr>
          <p:cNvPr id="27" name="组合 26">
            <a:extLst>
              <a:ext uri="{FF2B5EF4-FFF2-40B4-BE49-F238E27FC236}">
                <a16:creationId xmlns:a16="http://schemas.microsoft.com/office/drawing/2014/main" id="{9D58310D-C962-43CC-999E-46FEB72F03E6}"/>
              </a:ext>
            </a:extLst>
          </p:cNvPr>
          <p:cNvGrpSpPr/>
          <p:nvPr/>
        </p:nvGrpSpPr>
        <p:grpSpPr>
          <a:xfrm>
            <a:off x="63454" y="6205879"/>
            <a:ext cx="2936686" cy="589148"/>
            <a:chOff x="-1836553" y="6235097"/>
            <a:chExt cx="3868697" cy="776125"/>
          </a:xfrm>
        </p:grpSpPr>
        <p:pic>
          <p:nvPicPr>
            <p:cNvPr id="28" name="图片 27">
              <a:extLst>
                <a:ext uri="{FF2B5EF4-FFF2-40B4-BE49-F238E27FC236}">
                  <a16:creationId xmlns:a16="http://schemas.microsoft.com/office/drawing/2014/main" id="{0016E8CE-E672-401F-AE59-B8880BEBDFCF}"/>
                </a:ext>
              </a:extLst>
            </p:cNvPr>
            <p:cNvPicPr>
              <a:picLocks noChangeAspect="1"/>
            </p:cNvPicPr>
            <p:nvPr/>
          </p:nvPicPr>
          <p:blipFill>
            <a:blip r:embed="rId4"/>
            <a:stretch>
              <a:fillRect/>
            </a:stretch>
          </p:blipFill>
          <p:spPr>
            <a:xfrm>
              <a:off x="-1836553" y="6330634"/>
              <a:ext cx="1348697" cy="396000"/>
            </a:xfrm>
            <a:prstGeom prst="rect">
              <a:avLst/>
            </a:prstGeom>
          </p:spPr>
        </p:pic>
        <p:pic>
          <p:nvPicPr>
            <p:cNvPr id="29" name="图片 28">
              <a:extLst>
                <a:ext uri="{FF2B5EF4-FFF2-40B4-BE49-F238E27FC236}">
                  <a16:creationId xmlns:a16="http://schemas.microsoft.com/office/drawing/2014/main" id="{3D4366AD-4D34-4DE5-8130-66BC01F3297B}"/>
                </a:ext>
              </a:extLst>
            </p:cNvPr>
            <p:cNvPicPr>
              <a:picLocks noChangeAspect="1"/>
            </p:cNvPicPr>
            <p:nvPr/>
          </p:nvPicPr>
          <p:blipFill>
            <a:blip r:embed="rId5"/>
            <a:stretch>
              <a:fillRect/>
            </a:stretch>
          </p:blipFill>
          <p:spPr>
            <a:xfrm>
              <a:off x="-487856" y="6235097"/>
              <a:ext cx="2520000" cy="776125"/>
            </a:xfrm>
            <a:prstGeom prst="rect">
              <a:avLst/>
            </a:prstGeom>
          </p:spPr>
        </p:pic>
      </p:grpSp>
      <p:sp>
        <p:nvSpPr>
          <p:cNvPr id="16" name="文本框 15">
            <a:extLst>
              <a:ext uri="{FF2B5EF4-FFF2-40B4-BE49-F238E27FC236}">
                <a16:creationId xmlns:a16="http://schemas.microsoft.com/office/drawing/2014/main" id="{1CE5233A-D488-499F-A834-2AD46F196614}"/>
              </a:ext>
            </a:extLst>
          </p:cNvPr>
          <p:cNvSpPr txBox="1"/>
          <p:nvPr/>
        </p:nvSpPr>
        <p:spPr>
          <a:xfrm>
            <a:off x="6142581" y="2724232"/>
            <a:ext cx="918995" cy="646331"/>
          </a:xfrm>
          <a:prstGeom prst="rect">
            <a:avLst/>
          </a:prstGeom>
          <a:noFill/>
        </p:spPr>
        <p:txBody>
          <a:bodyPr wrap="square" rtlCol="0">
            <a:spAutoFit/>
          </a:bodyPr>
          <a:lstStyle/>
          <a:p>
            <a:r>
              <a:rPr lang="en-US" altLang="zh-CN" dirty="0"/>
              <a:t>Density Limit</a:t>
            </a:r>
            <a:endParaRPr lang="zh-CN" altLang="en-US" dirty="0"/>
          </a:p>
        </p:txBody>
      </p:sp>
      <p:sp>
        <p:nvSpPr>
          <p:cNvPr id="30" name="箭头: 下 29">
            <a:extLst>
              <a:ext uri="{FF2B5EF4-FFF2-40B4-BE49-F238E27FC236}">
                <a16:creationId xmlns:a16="http://schemas.microsoft.com/office/drawing/2014/main" id="{C5029592-4C78-4F3B-B174-63C2EE70ED2C}"/>
              </a:ext>
            </a:extLst>
          </p:cNvPr>
          <p:cNvSpPr/>
          <p:nvPr/>
        </p:nvSpPr>
        <p:spPr>
          <a:xfrm flipV="1">
            <a:off x="6980713" y="2620686"/>
            <a:ext cx="161725" cy="75388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433834"/>
      </p:ext>
    </p:extLst>
  </p:cSld>
  <p:clrMapOvr>
    <a:masterClrMapping/>
  </p:clrMapOvr>
  <mc:AlternateContent xmlns:mc="http://schemas.openxmlformats.org/markup-compatibility/2006">
    <mc:Choice xmlns:p14="http://schemas.microsoft.com/office/powerpoint/2010/main" Requires="p14">
      <p:transition spd="slow" p14:dur="2000" advTm="100482"/>
    </mc:Choice>
    <mc:Fallback>
      <p:transition spd="slow" advTm="100482"/>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633AA679-4BAC-4915-960F-90518BEA1765}" type="slidenum">
              <a:rPr lang="zh-CN" altLang="en-US" smtClean="0"/>
              <a:t>5</a:t>
            </a:fld>
            <a:endParaRPr lang="zh-CN" altLang="en-US"/>
          </a:p>
        </p:txBody>
      </p:sp>
      <p:sp>
        <p:nvSpPr>
          <p:cNvPr id="8" name="文本框 7"/>
          <p:cNvSpPr txBox="1"/>
          <p:nvPr/>
        </p:nvSpPr>
        <p:spPr>
          <a:xfrm>
            <a:off x="3598373" y="136525"/>
            <a:ext cx="4995278" cy="584775"/>
          </a:xfrm>
          <a:prstGeom prst="rect">
            <a:avLst/>
          </a:prstGeom>
          <a:noFill/>
        </p:spPr>
        <p:txBody>
          <a:bodyPr wrap="none" rtlCol="0">
            <a:spAutoFit/>
          </a:bodyPr>
          <a:lstStyle>
            <a:defPPr>
              <a:defRPr lang="en-US"/>
            </a:defPPr>
            <a:lvl1pPr>
              <a:defRPr sz="3200" b="1">
                <a:latin typeface="Century Gothic" panose="020B0502020202020204" pitchFamily="34" charset="0"/>
              </a:defRPr>
            </a:lvl1pPr>
          </a:lstStyle>
          <a:p>
            <a:pPr algn="ctr"/>
            <a:r>
              <a:rPr lang="en-US" altLang="zh-CN" dirty="0"/>
              <a:t>Experimental motivation</a:t>
            </a:r>
            <a:endParaRPr lang="zh-CN" altLang="en-US" dirty="0"/>
          </a:p>
        </p:txBody>
      </p:sp>
      <p:pic>
        <p:nvPicPr>
          <p:cNvPr id="2" name="图片 1">
            <a:extLst>
              <a:ext uri="{FF2B5EF4-FFF2-40B4-BE49-F238E27FC236}">
                <a16:creationId xmlns:a16="http://schemas.microsoft.com/office/drawing/2014/main" id="{579924EB-BEC9-481A-BF8F-4AAC52382389}"/>
              </a:ext>
            </a:extLst>
          </p:cNvPr>
          <p:cNvPicPr>
            <a:picLocks noChangeAspect="1"/>
          </p:cNvPicPr>
          <p:nvPr/>
        </p:nvPicPr>
        <p:blipFill>
          <a:blip r:embed="rId3"/>
          <a:stretch>
            <a:fillRect/>
          </a:stretch>
        </p:blipFill>
        <p:spPr>
          <a:xfrm>
            <a:off x="7500890" y="1866730"/>
            <a:ext cx="3852910" cy="4489620"/>
          </a:xfrm>
          <a:prstGeom prst="rect">
            <a:avLst/>
          </a:prstGeom>
        </p:spPr>
      </p:pic>
      <p:pic>
        <p:nvPicPr>
          <p:cNvPr id="3" name="图片 2">
            <a:extLst>
              <a:ext uri="{FF2B5EF4-FFF2-40B4-BE49-F238E27FC236}">
                <a16:creationId xmlns:a16="http://schemas.microsoft.com/office/drawing/2014/main" id="{B50D9FB0-048B-4475-A25A-C38A28C7AA56}"/>
              </a:ext>
            </a:extLst>
          </p:cNvPr>
          <p:cNvPicPr>
            <a:picLocks noChangeAspect="1"/>
          </p:cNvPicPr>
          <p:nvPr/>
        </p:nvPicPr>
        <p:blipFill>
          <a:blip r:embed="rId4"/>
          <a:stretch>
            <a:fillRect/>
          </a:stretch>
        </p:blipFill>
        <p:spPr>
          <a:xfrm>
            <a:off x="3120147" y="2480943"/>
            <a:ext cx="3254493" cy="3663464"/>
          </a:xfrm>
          <a:prstGeom prst="rect">
            <a:avLst/>
          </a:prstGeom>
        </p:spPr>
      </p:pic>
      <p:sp>
        <p:nvSpPr>
          <p:cNvPr id="9" name="文本框 8">
            <a:extLst>
              <a:ext uri="{FF2B5EF4-FFF2-40B4-BE49-F238E27FC236}">
                <a16:creationId xmlns:a16="http://schemas.microsoft.com/office/drawing/2014/main" id="{6581EDDE-A7D4-4ACB-A913-D252E34226A4}"/>
              </a:ext>
            </a:extLst>
          </p:cNvPr>
          <p:cNvSpPr txBox="1"/>
          <p:nvPr/>
        </p:nvSpPr>
        <p:spPr>
          <a:xfrm>
            <a:off x="575344" y="928165"/>
            <a:ext cx="9455486" cy="141878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sz="2000" dirty="0">
                <a:latin typeface="Century Gothic" panose="020B0502020202020204" pitchFamily="34" charset="0"/>
              </a:rPr>
              <a:t>Generate EBW in the SUNIST through </a:t>
            </a:r>
            <a:r>
              <a:rPr lang="en-US" altLang="zh-CN" sz="2000" b="1" dirty="0">
                <a:latin typeface="Century Gothic" panose="020B0502020202020204" pitchFamily="34" charset="0"/>
              </a:rPr>
              <a:t>FX-B</a:t>
            </a:r>
            <a:r>
              <a:rPr lang="en-US" altLang="zh-CN" sz="2000" dirty="0">
                <a:latin typeface="Century Gothic" panose="020B0502020202020204" pitchFamily="34" charset="0"/>
              </a:rPr>
              <a:t>(typical L</a:t>
            </a:r>
            <a:r>
              <a:rPr lang="en-US" altLang="zh-CN" sz="2000" baseline="-25000" dirty="0">
                <a:latin typeface="Century Gothic" panose="020B0502020202020204" pitchFamily="34" charset="0"/>
              </a:rPr>
              <a:t>n</a:t>
            </a:r>
            <a:r>
              <a:rPr lang="en-US" altLang="zh-CN" sz="2000" dirty="0">
                <a:latin typeface="Century Gothic" panose="020B0502020202020204" pitchFamily="34" charset="0"/>
              </a:rPr>
              <a:t> is 3 cm) method.</a:t>
            </a:r>
          </a:p>
          <a:p>
            <a:pPr marL="285750" indent="-285750">
              <a:lnSpc>
                <a:spcPct val="150000"/>
              </a:lnSpc>
              <a:buFont typeface="Arial" panose="020B0604020202020204" pitchFamily="34" charset="0"/>
              <a:buChar char="•"/>
            </a:pPr>
            <a:r>
              <a:rPr lang="en-US" altLang="zh-CN" sz="2000" dirty="0">
                <a:latin typeface="Century Gothic" panose="020B0502020202020204" pitchFamily="34" charset="0"/>
              </a:rPr>
              <a:t>Study EBW </a:t>
            </a:r>
            <a:r>
              <a:rPr lang="en-US" altLang="zh-CN" sz="2000" b="1" dirty="0">
                <a:solidFill>
                  <a:srgbClr val="FF0000"/>
                </a:solidFill>
                <a:latin typeface="Century Gothic" panose="020B0502020202020204" pitchFamily="34" charset="0"/>
              </a:rPr>
              <a:t>energy deposition processes </a:t>
            </a:r>
            <a:r>
              <a:rPr lang="en-US" altLang="zh-CN" sz="2000" dirty="0">
                <a:latin typeface="Century Gothic" panose="020B0502020202020204" pitchFamily="34" charset="0"/>
              </a:rPr>
              <a:t>in SUNIST.</a:t>
            </a:r>
          </a:p>
          <a:p>
            <a:pPr marL="285750" indent="-285750">
              <a:lnSpc>
                <a:spcPct val="150000"/>
              </a:lnSpc>
              <a:buFont typeface="Arial" panose="020B0604020202020204" pitchFamily="34" charset="0"/>
              <a:buChar char="•"/>
            </a:pPr>
            <a:r>
              <a:rPr lang="en-US" altLang="zh-CN" sz="2000" dirty="0">
                <a:latin typeface="Century Gothic" panose="020B0502020202020204" pitchFamily="34" charset="0"/>
              </a:rPr>
              <a:t>Investigate how to achieve core heating in SUNIST.</a:t>
            </a:r>
            <a:endParaRPr lang="zh-CN" altLang="en-US" sz="2000" dirty="0">
              <a:latin typeface="Century Gothic" panose="020B0502020202020204" pitchFamily="34" charset="0"/>
            </a:endParaRPr>
          </a:p>
        </p:txBody>
      </p:sp>
      <p:graphicFrame>
        <p:nvGraphicFramePr>
          <p:cNvPr id="10" name="表格 10">
            <a:extLst>
              <a:ext uri="{FF2B5EF4-FFF2-40B4-BE49-F238E27FC236}">
                <a16:creationId xmlns:a16="http://schemas.microsoft.com/office/drawing/2014/main" id="{90488449-F960-4CA4-AFFA-5E053DC145F1}"/>
              </a:ext>
            </a:extLst>
          </p:cNvPr>
          <p:cNvGraphicFramePr>
            <a:graphicFrameLocks noGrp="1"/>
          </p:cNvGraphicFramePr>
          <p:nvPr>
            <p:extLst>
              <p:ext uri="{D42A27DB-BD31-4B8C-83A1-F6EECF244321}">
                <p14:modId xmlns:p14="http://schemas.microsoft.com/office/powerpoint/2010/main" val="1081444751"/>
              </p:ext>
            </p:extLst>
          </p:nvPr>
        </p:nvGraphicFramePr>
        <p:xfrm>
          <a:off x="1008393" y="2693935"/>
          <a:ext cx="1741170" cy="1754805"/>
        </p:xfrm>
        <a:graphic>
          <a:graphicData uri="http://schemas.openxmlformats.org/drawingml/2006/table">
            <a:tbl>
              <a:tblPr firstRow="1" bandRow="1">
                <a:tableStyleId>{5940675A-B579-460E-94D1-54222C63F5DA}</a:tableStyleId>
              </a:tblPr>
              <a:tblGrid>
                <a:gridCol w="697229">
                  <a:extLst>
                    <a:ext uri="{9D8B030D-6E8A-4147-A177-3AD203B41FA5}">
                      <a16:colId xmlns:a16="http://schemas.microsoft.com/office/drawing/2014/main" val="1831663486"/>
                    </a:ext>
                  </a:extLst>
                </a:gridCol>
                <a:gridCol w="1043941">
                  <a:extLst>
                    <a:ext uri="{9D8B030D-6E8A-4147-A177-3AD203B41FA5}">
                      <a16:colId xmlns:a16="http://schemas.microsoft.com/office/drawing/2014/main" val="3044296290"/>
                    </a:ext>
                  </a:extLst>
                </a:gridCol>
              </a:tblGrid>
              <a:tr h="350961">
                <a:tc>
                  <a:txBody>
                    <a:bodyPr/>
                    <a:lstStyle/>
                    <a:p>
                      <a:pPr algn="ctr"/>
                      <a:r>
                        <a:rPr lang="en-US" altLang="zh-CN" sz="1600" i="1" dirty="0" err="1">
                          <a:latin typeface="Times New Roman" panose="02020603050405020304" pitchFamily="18" charset="0"/>
                          <a:cs typeface="Times New Roman" panose="02020603050405020304" pitchFamily="18" charset="0"/>
                        </a:rPr>
                        <a:t>B</a:t>
                      </a:r>
                      <a:r>
                        <a:rPr lang="en-US" altLang="zh-CN" sz="1600" baseline="-25000" dirty="0" err="1">
                          <a:latin typeface="Times New Roman" panose="02020603050405020304" pitchFamily="18" charset="0"/>
                          <a:cs typeface="Times New Roman" panose="02020603050405020304" pitchFamily="18" charset="0"/>
                        </a:rPr>
                        <a:t>t</a:t>
                      </a:r>
                      <a:endParaRPr lang="zh-CN" altLang="en-US" sz="1600" baseline="-25000" dirty="0">
                        <a:latin typeface="Times New Roman" panose="02020603050405020304" pitchFamily="18" charset="0"/>
                        <a:cs typeface="Times New Roman" panose="02020603050405020304" pitchFamily="18" charset="0"/>
                      </a:endParaRPr>
                    </a:p>
                  </a:txBody>
                  <a:tcPr/>
                </a:tc>
                <a:tc>
                  <a:txBody>
                    <a:bodyPr/>
                    <a:lstStyle/>
                    <a:p>
                      <a:pPr algn="ctr"/>
                      <a:r>
                        <a:rPr lang="en-US" altLang="zh-CN" sz="1600" dirty="0">
                          <a:latin typeface="Times New Roman" panose="02020603050405020304" pitchFamily="18" charset="0"/>
                          <a:cs typeface="Times New Roman" panose="02020603050405020304" pitchFamily="18" charset="0"/>
                        </a:rPr>
                        <a:t>&lt; 0.3T</a:t>
                      </a:r>
                      <a:endParaRPr lang="zh-CN" alt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557549711"/>
                  </a:ext>
                </a:extLst>
              </a:tr>
              <a:tr h="350961">
                <a:tc>
                  <a:txBody>
                    <a:bodyPr/>
                    <a:lstStyle/>
                    <a:p>
                      <a:pPr algn="ctr"/>
                      <a:r>
                        <a:rPr lang="en-US" altLang="zh-CN" sz="1600" i="1" dirty="0" err="1">
                          <a:latin typeface="Times New Roman" panose="02020603050405020304" pitchFamily="18" charset="0"/>
                          <a:cs typeface="Times New Roman" panose="02020603050405020304" pitchFamily="18" charset="0"/>
                        </a:rPr>
                        <a:t>f</a:t>
                      </a:r>
                      <a:r>
                        <a:rPr lang="en-US" altLang="zh-CN" sz="1600" baseline="-25000" dirty="0" err="1">
                          <a:latin typeface="Times New Roman" panose="02020603050405020304" pitchFamily="18" charset="0"/>
                          <a:cs typeface="Times New Roman" panose="02020603050405020304" pitchFamily="18" charset="0"/>
                        </a:rPr>
                        <a:t>RF</a:t>
                      </a:r>
                      <a:endParaRPr lang="zh-CN" altLang="en-US" sz="1600" baseline="-25000" dirty="0">
                        <a:latin typeface="Times New Roman" panose="02020603050405020304" pitchFamily="18" charset="0"/>
                        <a:cs typeface="Times New Roman" panose="02020603050405020304" pitchFamily="18" charset="0"/>
                      </a:endParaRPr>
                    </a:p>
                  </a:txBody>
                  <a:tcPr/>
                </a:tc>
                <a:tc>
                  <a:txBody>
                    <a:bodyPr/>
                    <a:lstStyle/>
                    <a:p>
                      <a:pPr algn="ctr"/>
                      <a:r>
                        <a:rPr lang="en-US" altLang="zh-CN" sz="1600" dirty="0">
                          <a:latin typeface="Times New Roman" panose="02020603050405020304" pitchFamily="18" charset="0"/>
                          <a:cs typeface="Times New Roman" panose="02020603050405020304" pitchFamily="18" charset="0"/>
                        </a:rPr>
                        <a:t>2.45 GHz</a:t>
                      </a:r>
                      <a:endParaRPr lang="zh-CN" alt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14608281"/>
                  </a:ext>
                </a:extLst>
              </a:tr>
              <a:tr h="350961">
                <a:tc>
                  <a:txBody>
                    <a:bodyPr/>
                    <a:lstStyle/>
                    <a:p>
                      <a:pPr algn="ctr"/>
                      <a:r>
                        <a:rPr lang="en-US" altLang="zh-CN" sz="1600" i="1" dirty="0">
                          <a:latin typeface="Times New Roman" panose="02020603050405020304" pitchFamily="18" charset="0"/>
                          <a:cs typeface="Times New Roman" panose="02020603050405020304" pitchFamily="18" charset="0"/>
                        </a:rPr>
                        <a:t>n</a:t>
                      </a:r>
                      <a:r>
                        <a:rPr lang="en-US" altLang="zh-CN" sz="1600" b="0" baseline="-25000" dirty="0">
                          <a:latin typeface="Times New Roman" panose="02020603050405020304" pitchFamily="18" charset="0"/>
                          <a:cs typeface="Times New Roman" panose="02020603050405020304" pitchFamily="18" charset="0"/>
                        </a:rPr>
                        <a:t>e</a:t>
                      </a:r>
                      <a:r>
                        <a:rPr lang="en-US" altLang="zh-CN" sz="1600" baseline="-25000" dirty="0">
                          <a:latin typeface="Times New Roman" panose="02020603050405020304" pitchFamily="18" charset="0"/>
                          <a:cs typeface="Times New Roman" panose="02020603050405020304" pitchFamily="18" charset="0"/>
                        </a:rPr>
                        <a:t>0</a:t>
                      </a:r>
                      <a:endParaRPr lang="zh-CN" altLang="en-US" sz="1600" baseline="-25000" dirty="0">
                        <a:latin typeface="Times New Roman" panose="02020603050405020304" pitchFamily="18" charset="0"/>
                        <a:cs typeface="Times New Roman" panose="02020603050405020304" pitchFamily="18" charset="0"/>
                      </a:endParaRPr>
                    </a:p>
                  </a:txBody>
                  <a:tcPr/>
                </a:tc>
                <a:tc>
                  <a:txBody>
                    <a:bodyPr/>
                    <a:lstStyle/>
                    <a:p>
                      <a:pPr algn="ctr"/>
                      <a:r>
                        <a:rPr lang="en-US" altLang="zh-CN" sz="1600" dirty="0">
                          <a:latin typeface="Times New Roman" panose="02020603050405020304" pitchFamily="18" charset="0"/>
                          <a:cs typeface="Times New Roman" panose="02020603050405020304" pitchFamily="18" charset="0"/>
                        </a:rPr>
                        <a:t>4e18 m</a:t>
                      </a:r>
                      <a:r>
                        <a:rPr lang="en-US" altLang="zh-CN" sz="1600" baseline="30000" dirty="0">
                          <a:latin typeface="Times New Roman" panose="02020603050405020304" pitchFamily="18" charset="0"/>
                          <a:cs typeface="Times New Roman" panose="02020603050405020304" pitchFamily="18" charset="0"/>
                        </a:rPr>
                        <a:t>-3</a:t>
                      </a:r>
                      <a:endParaRPr lang="zh-CN" altLang="en-US" sz="1600" baseline="30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50708856"/>
                  </a:ext>
                </a:extLst>
              </a:tr>
              <a:tr h="35096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i="1" dirty="0">
                          <a:latin typeface="Times New Roman" panose="02020603050405020304" pitchFamily="18" charset="0"/>
                          <a:cs typeface="Times New Roman" panose="02020603050405020304" pitchFamily="18" charset="0"/>
                        </a:rPr>
                        <a:t>n</a:t>
                      </a:r>
                      <a:r>
                        <a:rPr lang="en-US" altLang="zh-CN" sz="1600" b="0" baseline="-25000" dirty="0">
                          <a:latin typeface="Times New Roman" panose="02020603050405020304" pitchFamily="18" charset="0"/>
                          <a:cs typeface="Times New Roman" panose="02020603050405020304" pitchFamily="18" charset="0"/>
                        </a:rPr>
                        <a:t>e</a:t>
                      </a:r>
                      <a:r>
                        <a:rPr lang="en-US" altLang="zh-CN" sz="1600" baseline="-25000" dirty="0">
                          <a:latin typeface="Times New Roman" panose="02020603050405020304" pitchFamily="18" charset="0"/>
                          <a:cs typeface="Times New Roman" panose="02020603050405020304" pitchFamily="18" charset="0"/>
                        </a:rPr>
                        <a:t>0</a:t>
                      </a:r>
                      <a:r>
                        <a:rPr lang="en-US" altLang="zh-CN" sz="1600" baseline="0" dirty="0">
                          <a:latin typeface="Times New Roman" panose="02020603050405020304" pitchFamily="18" charset="0"/>
                          <a:cs typeface="Times New Roman" panose="02020603050405020304" pitchFamily="18" charset="0"/>
                        </a:rPr>
                        <a:t>/</a:t>
                      </a:r>
                      <a:r>
                        <a:rPr lang="en-US" altLang="zh-CN" sz="1600" baseline="0" dirty="0" err="1">
                          <a:latin typeface="Times New Roman" panose="02020603050405020304" pitchFamily="18" charset="0"/>
                          <a:cs typeface="Times New Roman" panose="02020603050405020304" pitchFamily="18" charset="0"/>
                        </a:rPr>
                        <a:t>n</a:t>
                      </a:r>
                      <a:r>
                        <a:rPr lang="en-US" altLang="zh-CN" sz="1600" baseline="-25000" dirty="0" err="1">
                          <a:latin typeface="Times New Roman" panose="02020603050405020304" pitchFamily="18" charset="0"/>
                          <a:cs typeface="Times New Roman" panose="02020603050405020304" pitchFamily="18" charset="0"/>
                        </a:rPr>
                        <a:t>ec</a:t>
                      </a:r>
                      <a:endParaRPr lang="zh-CN" altLang="en-US" sz="1600" baseline="-25000" dirty="0">
                        <a:latin typeface="Times New Roman" panose="02020603050405020304" pitchFamily="18" charset="0"/>
                        <a:cs typeface="Times New Roman" panose="02020603050405020304" pitchFamily="18" charset="0"/>
                      </a:endParaRPr>
                    </a:p>
                  </a:txBody>
                  <a:tcPr/>
                </a:tc>
                <a:tc>
                  <a:txBody>
                    <a:bodyPr/>
                    <a:lstStyle/>
                    <a:p>
                      <a:pPr algn="ctr"/>
                      <a:r>
                        <a:rPr lang="en-US" altLang="zh-CN" sz="1600" dirty="0">
                          <a:latin typeface="Times New Roman" panose="02020603050405020304" pitchFamily="18" charset="0"/>
                          <a:cs typeface="Times New Roman" panose="02020603050405020304" pitchFamily="18" charset="0"/>
                        </a:rPr>
                        <a:t>&gt;10</a:t>
                      </a:r>
                      <a:endParaRPr lang="zh-CN" alt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45176786"/>
                  </a:ext>
                </a:extLst>
              </a:tr>
              <a:tr h="350961">
                <a:tc>
                  <a:txBody>
                    <a:bodyPr/>
                    <a:lstStyle/>
                    <a:p>
                      <a:pPr algn="ctr"/>
                      <a:r>
                        <a:rPr lang="en-US" altLang="zh-CN" sz="1600" i="1" dirty="0">
                          <a:latin typeface="Times New Roman" panose="02020603050405020304" pitchFamily="18" charset="0"/>
                          <a:cs typeface="Times New Roman" panose="02020603050405020304" pitchFamily="18" charset="0"/>
                        </a:rPr>
                        <a:t>k</a:t>
                      </a:r>
                      <a:r>
                        <a:rPr lang="en-US" altLang="zh-CN" sz="1600" baseline="-25000" dirty="0">
                          <a:latin typeface="Times New Roman" panose="02020603050405020304" pitchFamily="18" charset="0"/>
                          <a:cs typeface="Times New Roman" panose="02020603050405020304" pitchFamily="18" charset="0"/>
                        </a:rPr>
                        <a:t>0</a:t>
                      </a:r>
                      <a:r>
                        <a:rPr lang="en-US" altLang="zh-CN" sz="1600" i="1" dirty="0">
                          <a:latin typeface="Times New Roman" panose="02020603050405020304" pitchFamily="18" charset="0"/>
                          <a:cs typeface="Times New Roman" panose="02020603050405020304" pitchFamily="18" charset="0"/>
                        </a:rPr>
                        <a:t>L</a:t>
                      </a:r>
                      <a:r>
                        <a:rPr lang="en-US" altLang="zh-CN" sz="1600" baseline="-25000" dirty="0">
                          <a:latin typeface="Times New Roman" panose="02020603050405020304" pitchFamily="18" charset="0"/>
                          <a:cs typeface="Times New Roman" panose="02020603050405020304" pitchFamily="18" charset="0"/>
                        </a:rPr>
                        <a:t>n</a:t>
                      </a:r>
                      <a:endParaRPr lang="zh-CN" altLang="en-US" sz="1600" baseline="-25000" dirty="0">
                        <a:latin typeface="Times New Roman" panose="02020603050405020304" pitchFamily="18" charset="0"/>
                        <a:cs typeface="Times New Roman" panose="02020603050405020304" pitchFamily="18" charset="0"/>
                      </a:endParaRPr>
                    </a:p>
                  </a:txBody>
                  <a:tcPr/>
                </a:tc>
                <a:tc>
                  <a:txBody>
                    <a:bodyPr/>
                    <a:lstStyle/>
                    <a:p>
                      <a:pPr algn="ctr"/>
                      <a:r>
                        <a:rPr lang="en-US" altLang="zh-CN" sz="1600" dirty="0">
                          <a:latin typeface="Times New Roman" panose="02020603050405020304" pitchFamily="18" charset="0"/>
                          <a:cs typeface="Times New Roman" panose="02020603050405020304" pitchFamily="18" charset="0"/>
                        </a:rPr>
                        <a:t>1.5</a:t>
                      </a:r>
                      <a:endParaRPr lang="zh-CN" alt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67975346"/>
                  </a:ext>
                </a:extLst>
              </a:tr>
            </a:tbl>
          </a:graphicData>
        </a:graphic>
      </p:graphicFrame>
      <p:grpSp>
        <p:nvGrpSpPr>
          <p:cNvPr id="14" name="组合 13">
            <a:extLst>
              <a:ext uri="{FF2B5EF4-FFF2-40B4-BE49-F238E27FC236}">
                <a16:creationId xmlns:a16="http://schemas.microsoft.com/office/drawing/2014/main" id="{EE9349BE-51D1-49CF-802A-E87BB15DCD85}"/>
              </a:ext>
            </a:extLst>
          </p:cNvPr>
          <p:cNvGrpSpPr/>
          <p:nvPr/>
        </p:nvGrpSpPr>
        <p:grpSpPr>
          <a:xfrm>
            <a:off x="63454" y="6205879"/>
            <a:ext cx="2936686" cy="589148"/>
            <a:chOff x="-1836553" y="6235097"/>
            <a:chExt cx="3868697" cy="776125"/>
          </a:xfrm>
        </p:grpSpPr>
        <p:pic>
          <p:nvPicPr>
            <p:cNvPr id="15" name="图片 14">
              <a:extLst>
                <a:ext uri="{FF2B5EF4-FFF2-40B4-BE49-F238E27FC236}">
                  <a16:creationId xmlns:a16="http://schemas.microsoft.com/office/drawing/2014/main" id="{412D6303-3F66-4532-BFEC-05CBEBE5E74C}"/>
                </a:ext>
              </a:extLst>
            </p:cNvPr>
            <p:cNvPicPr>
              <a:picLocks noChangeAspect="1"/>
            </p:cNvPicPr>
            <p:nvPr/>
          </p:nvPicPr>
          <p:blipFill>
            <a:blip r:embed="rId5"/>
            <a:stretch>
              <a:fillRect/>
            </a:stretch>
          </p:blipFill>
          <p:spPr>
            <a:xfrm>
              <a:off x="-1836553" y="6330634"/>
              <a:ext cx="1348697" cy="396000"/>
            </a:xfrm>
            <a:prstGeom prst="rect">
              <a:avLst/>
            </a:prstGeom>
          </p:spPr>
        </p:pic>
        <p:pic>
          <p:nvPicPr>
            <p:cNvPr id="16" name="图片 15">
              <a:extLst>
                <a:ext uri="{FF2B5EF4-FFF2-40B4-BE49-F238E27FC236}">
                  <a16:creationId xmlns:a16="http://schemas.microsoft.com/office/drawing/2014/main" id="{C01B8EDA-1268-4100-BB4C-9C9EBFF95955}"/>
                </a:ext>
              </a:extLst>
            </p:cNvPr>
            <p:cNvPicPr>
              <a:picLocks noChangeAspect="1"/>
            </p:cNvPicPr>
            <p:nvPr/>
          </p:nvPicPr>
          <p:blipFill>
            <a:blip r:embed="rId6"/>
            <a:stretch>
              <a:fillRect/>
            </a:stretch>
          </p:blipFill>
          <p:spPr>
            <a:xfrm>
              <a:off x="-487856" y="6235097"/>
              <a:ext cx="2520000" cy="776125"/>
            </a:xfrm>
            <a:prstGeom prst="rect">
              <a:avLst/>
            </a:prstGeom>
          </p:spPr>
        </p:pic>
      </p:grpSp>
    </p:spTree>
    <p:extLst>
      <p:ext uri="{BB962C8B-B14F-4D97-AF65-F5344CB8AC3E}">
        <p14:creationId xmlns:p14="http://schemas.microsoft.com/office/powerpoint/2010/main" val="1267879886"/>
      </p:ext>
    </p:extLst>
  </p:cSld>
  <p:clrMapOvr>
    <a:masterClrMapping/>
  </p:clrMapOvr>
  <mc:AlternateContent xmlns:mc="http://schemas.openxmlformats.org/markup-compatibility/2006">
    <mc:Choice xmlns:p14="http://schemas.microsoft.com/office/powerpoint/2010/main" Requires="p14">
      <p:transition spd="slow" p14:dur="2000" advTm="62397"/>
    </mc:Choice>
    <mc:Fallback>
      <p:transition spd="slow" advTm="62397"/>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633AA679-4BAC-4915-960F-90518BEA1765}" type="slidenum">
              <a:rPr lang="zh-CN" altLang="en-US" smtClean="0"/>
              <a:t>6</a:t>
            </a:fld>
            <a:endParaRPr lang="zh-CN" altLang="en-US"/>
          </a:p>
        </p:txBody>
      </p:sp>
      <p:sp>
        <p:nvSpPr>
          <p:cNvPr id="8" name="文本框 7"/>
          <p:cNvSpPr txBox="1"/>
          <p:nvPr/>
        </p:nvSpPr>
        <p:spPr>
          <a:xfrm>
            <a:off x="4090493" y="136525"/>
            <a:ext cx="4011034" cy="584775"/>
          </a:xfrm>
          <a:prstGeom prst="rect">
            <a:avLst/>
          </a:prstGeom>
          <a:noFill/>
        </p:spPr>
        <p:txBody>
          <a:bodyPr wrap="none" rtlCol="0">
            <a:spAutoFit/>
          </a:bodyPr>
          <a:lstStyle>
            <a:defPPr>
              <a:defRPr lang="en-US"/>
            </a:defPPr>
            <a:lvl1pPr>
              <a:defRPr sz="3200" b="1">
                <a:latin typeface="Century Gothic" panose="020B0502020202020204" pitchFamily="34" charset="0"/>
              </a:defRPr>
            </a:lvl1pPr>
          </a:lstStyle>
          <a:p>
            <a:pPr algn="ctr"/>
            <a:r>
              <a:rPr lang="en-US" altLang="zh-CN" dirty="0"/>
              <a:t>Experimental Setup</a:t>
            </a:r>
            <a:endParaRPr lang="zh-CN" altLang="en-US" dirty="0"/>
          </a:p>
        </p:txBody>
      </p:sp>
      <p:pic>
        <p:nvPicPr>
          <p:cNvPr id="9" name="图片 8">
            <a:extLst>
              <a:ext uri="{FF2B5EF4-FFF2-40B4-BE49-F238E27FC236}">
                <a16:creationId xmlns:a16="http://schemas.microsoft.com/office/drawing/2014/main" id="{21142658-C1CD-4AD5-A4A8-6F274BBA495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22625" y="3230731"/>
            <a:ext cx="5552579" cy="2779960"/>
          </a:xfrm>
          <a:prstGeom prst="rect">
            <a:avLst/>
          </a:prstGeom>
          <a:noFill/>
        </p:spPr>
      </p:pic>
      <p:pic>
        <p:nvPicPr>
          <p:cNvPr id="11" name="图片 10">
            <a:extLst>
              <a:ext uri="{FF2B5EF4-FFF2-40B4-BE49-F238E27FC236}">
                <a16:creationId xmlns:a16="http://schemas.microsoft.com/office/drawing/2014/main" id="{016C27A8-FCF3-4739-A767-3CDDC697A0DC}"/>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7040893" y="2833349"/>
            <a:ext cx="4565631" cy="3805699"/>
          </a:xfrm>
          <a:prstGeom prst="rect">
            <a:avLst/>
          </a:prstGeom>
          <a:noFill/>
        </p:spPr>
      </p:pic>
      <p:sp>
        <p:nvSpPr>
          <p:cNvPr id="12" name="文本框 11">
            <a:extLst>
              <a:ext uri="{FF2B5EF4-FFF2-40B4-BE49-F238E27FC236}">
                <a16:creationId xmlns:a16="http://schemas.microsoft.com/office/drawing/2014/main" id="{21A84DB9-5F19-4232-BF12-B98FC7402CF8}"/>
              </a:ext>
            </a:extLst>
          </p:cNvPr>
          <p:cNvSpPr txBox="1"/>
          <p:nvPr/>
        </p:nvSpPr>
        <p:spPr>
          <a:xfrm>
            <a:off x="575344" y="887682"/>
            <a:ext cx="9933364" cy="141878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sz="2000" dirty="0">
                <a:latin typeface="Century Gothic" panose="020B0502020202020204" pitchFamily="34" charset="0"/>
              </a:rPr>
              <a:t>Stable and similar discharges with different </a:t>
            </a:r>
            <a:r>
              <a:rPr lang="en-US" altLang="zh-CN" sz="2000" b="1" i="1" dirty="0">
                <a:latin typeface="Century Gothic" panose="020B0502020202020204" pitchFamily="34" charset="0"/>
              </a:rPr>
              <a:t>n</a:t>
            </a:r>
            <a:r>
              <a:rPr lang="en-US" altLang="zh-CN" sz="2000" b="1" baseline="-25000" dirty="0">
                <a:latin typeface="Century Gothic" panose="020B0502020202020204" pitchFamily="34" charset="0"/>
              </a:rPr>
              <a:t>e</a:t>
            </a:r>
            <a:r>
              <a:rPr lang="en-US" altLang="zh-CN" sz="2000" b="1" dirty="0">
                <a:latin typeface="Century Gothic" panose="020B0502020202020204" pitchFamily="34" charset="0"/>
              </a:rPr>
              <a:t> </a:t>
            </a:r>
            <a:r>
              <a:rPr lang="en-US" altLang="zh-CN" sz="2000" dirty="0">
                <a:latin typeface="Century Gothic" panose="020B0502020202020204" pitchFamily="34" charset="0"/>
              </a:rPr>
              <a:t>and </a:t>
            </a:r>
            <a:r>
              <a:rPr lang="en-US" altLang="zh-CN" sz="2000" b="1" i="1" dirty="0" err="1">
                <a:latin typeface="Century Gothic" panose="020B0502020202020204" pitchFamily="34" charset="0"/>
              </a:rPr>
              <a:t>B</a:t>
            </a:r>
            <a:r>
              <a:rPr lang="en-US" altLang="zh-CN" sz="2000" b="1" baseline="-25000" dirty="0" err="1">
                <a:latin typeface="Century Gothic" panose="020B0502020202020204" pitchFamily="34" charset="0"/>
              </a:rPr>
              <a:t>t</a:t>
            </a:r>
            <a:r>
              <a:rPr lang="en-US" altLang="zh-CN" sz="2000" b="1" baseline="-25000" dirty="0">
                <a:latin typeface="Century Gothic" panose="020B0502020202020204" pitchFamily="34" charset="0"/>
              </a:rPr>
              <a:t> </a:t>
            </a:r>
            <a:r>
              <a:rPr lang="en-US" altLang="zh-CN" sz="2000" dirty="0">
                <a:latin typeface="Century Gothic" panose="020B0502020202020204" pitchFamily="34" charset="0"/>
              </a:rPr>
              <a:t>separately.</a:t>
            </a:r>
          </a:p>
          <a:p>
            <a:pPr marL="285750" indent="-285750">
              <a:lnSpc>
                <a:spcPct val="150000"/>
              </a:lnSpc>
              <a:buFont typeface="Arial" panose="020B0604020202020204" pitchFamily="34" charset="0"/>
              <a:buChar char="•"/>
            </a:pPr>
            <a:r>
              <a:rPr lang="en-US" altLang="zh-CN" sz="2000" dirty="0">
                <a:latin typeface="Century Gothic" panose="020B0502020202020204" pitchFamily="34" charset="0"/>
              </a:rPr>
              <a:t>A 2.45 GHz RF (max@30kW) source with adjustable </a:t>
            </a:r>
            <a:r>
              <a:rPr lang="en-US" altLang="zh-CN" sz="2000" b="1" i="1" dirty="0" err="1">
                <a:latin typeface="Century Gothic" panose="020B0502020202020204" pitchFamily="34" charset="0"/>
              </a:rPr>
              <a:t>P</a:t>
            </a:r>
            <a:r>
              <a:rPr lang="en-US" altLang="zh-CN" sz="2000" b="1" i="1" baseline="-25000" dirty="0" err="1">
                <a:latin typeface="Century Gothic" panose="020B0502020202020204" pitchFamily="34" charset="0"/>
              </a:rPr>
              <a:t>in</a:t>
            </a:r>
            <a:r>
              <a:rPr lang="en-US" altLang="zh-CN" sz="2000" b="1" baseline="-25000" dirty="0" err="1">
                <a:latin typeface="Century Gothic" panose="020B0502020202020204" pitchFamily="34" charset="0"/>
              </a:rPr>
              <a:t>put</a:t>
            </a:r>
            <a:r>
              <a:rPr lang="en-US" altLang="zh-CN" sz="2000" dirty="0">
                <a:latin typeface="Century Gothic" panose="020B0502020202020204" pitchFamily="34" charset="0"/>
              </a:rPr>
              <a:t> and </a:t>
            </a:r>
            <a:r>
              <a:rPr lang="en-US" altLang="zh-CN" sz="2000" b="1" i="1" dirty="0" err="1">
                <a:latin typeface="Century Gothic" panose="020B0502020202020204" pitchFamily="34" charset="0"/>
              </a:rPr>
              <a:t>t</a:t>
            </a:r>
            <a:r>
              <a:rPr lang="en-US" altLang="zh-CN" sz="2000" b="1" baseline="-25000" dirty="0" err="1">
                <a:latin typeface="Century Gothic" panose="020B0502020202020204" pitchFamily="34" charset="0"/>
              </a:rPr>
              <a:t>input</a:t>
            </a:r>
            <a:r>
              <a:rPr lang="en-US" altLang="zh-CN" sz="2000" dirty="0">
                <a:latin typeface="Century Gothic" panose="020B0502020202020204" pitchFamily="34" charset="0"/>
              </a:rPr>
              <a:t>.</a:t>
            </a:r>
          </a:p>
          <a:p>
            <a:pPr marL="285750" indent="-285750">
              <a:lnSpc>
                <a:spcPct val="150000"/>
              </a:lnSpc>
              <a:buFont typeface="Arial" panose="020B0604020202020204" pitchFamily="34" charset="0"/>
              <a:buChar char="•"/>
            </a:pPr>
            <a:r>
              <a:rPr lang="en-US" altLang="zh-CN" sz="2000" dirty="0">
                <a:latin typeface="Century Gothic" panose="020B0502020202020204" pitchFamily="34" charset="0"/>
              </a:rPr>
              <a:t>A set of numerical calculation tools(HFSS + Full-wave + Ray-tracing).</a:t>
            </a:r>
            <a:endParaRPr lang="zh-CN" altLang="en-US" sz="2000" dirty="0">
              <a:latin typeface="Century Gothic" panose="020B0502020202020204" pitchFamily="34" charset="0"/>
            </a:endParaRPr>
          </a:p>
        </p:txBody>
      </p:sp>
      <p:grpSp>
        <p:nvGrpSpPr>
          <p:cNvPr id="15" name="组合 14">
            <a:extLst>
              <a:ext uri="{FF2B5EF4-FFF2-40B4-BE49-F238E27FC236}">
                <a16:creationId xmlns:a16="http://schemas.microsoft.com/office/drawing/2014/main" id="{B0F05DF5-D7BB-48AA-A2E7-EB0D06405487}"/>
              </a:ext>
            </a:extLst>
          </p:cNvPr>
          <p:cNvGrpSpPr/>
          <p:nvPr/>
        </p:nvGrpSpPr>
        <p:grpSpPr>
          <a:xfrm>
            <a:off x="63454" y="6205879"/>
            <a:ext cx="2936686" cy="589148"/>
            <a:chOff x="-1836553" y="6235097"/>
            <a:chExt cx="3868697" cy="776125"/>
          </a:xfrm>
        </p:grpSpPr>
        <p:pic>
          <p:nvPicPr>
            <p:cNvPr id="16" name="图片 15">
              <a:extLst>
                <a:ext uri="{FF2B5EF4-FFF2-40B4-BE49-F238E27FC236}">
                  <a16:creationId xmlns:a16="http://schemas.microsoft.com/office/drawing/2014/main" id="{87646243-C791-4EE8-AEC2-F4D29435B622}"/>
                </a:ext>
              </a:extLst>
            </p:cNvPr>
            <p:cNvPicPr>
              <a:picLocks noChangeAspect="1"/>
            </p:cNvPicPr>
            <p:nvPr/>
          </p:nvPicPr>
          <p:blipFill>
            <a:blip r:embed="rId5"/>
            <a:stretch>
              <a:fillRect/>
            </a:stretch>
          </p:blipFill>
          <p:spPr>
            <a:xfrm>
              <a:off x="-1836553" y="6330634"/>
              <a:ext cx="1348697" cy="396000"/>
            </a:xfrm>
            <a:prstGeom prst="rect">
              <a:avLst/>
            </a:prstGeom>
          </p:spPr>
        </p:pic>
        <p:pic>
          <p:nvPicPr>
            <p:cNvPr id="17" name="图片 16">
              <a:extLst>
                <a:ext uri="{FF2B5EF4-FFF2-40B4-BE49-F238E27FC236}">
                  <a16:creationId xmlns:a16="http://schemas.microsoft.com/office/drawing/2014/main" id="{5A2EC846-928C-45FA-9609-3554BBCEB720}"/>
                </a:ext>
              </a:extLst>
            </p:cNvPr>
            <p:cNvPicPr>
              <a:picLocks noChangeAspect="1"/>
            </p:cNvPicPr>
            <p:nvPr/>
          </p:nvPicPr>
          <p:blipFill>
            <a:blip r:embed="rId6"/>
            <a:stretch>
              <a:fillRect/>
            </a:stretch>
          </p:blipFill>
          <p:spPr>
            <a:xfrm>
              <a:off x="-487856" y="6235097"/>
              <a:ext cx="2520000" cy="776125"/>
            </a:xfrm>
            <a:prstGeom prst="rect">
              <a:avLst/>
            </a:prstGeom>
          </p:spPr>
        </p:pic>
      </p:grpSp>
      <p:sp>
        <p:nvSpPr>
          <p:cNvPr id="2" name="文本框 1">
            <a:extLst>
              <a:ext uri="{FF2B5EF4-FFF2-40B4-BE49-F238E27FC236}">
                <a16:creationId xmlns:a16="http://schemas.microsoft.com/office/drawing/2014/main" id="{4BD3095D-F2BE-43FE-B376-CB3E27D29F3E}"/>
              </a:ext>
            </a:extLst>
          </p:cNvPr>
          <p:cNvSpPr txBox="1"/>
          <p:nvPr/>
        </p:nvSpPr>
        <p:spPr>
          <a:xfrm>
            <a:off x="722625" y="2763805"/>
            <a:ext cx="1190099" cy="369332"/>
          </a:xfrm>
          <a:prstGeom prst="rect">
            <a:avLst/>
          </a:prstGeom>
          <a:noFill/>
        </p:spPr>
        <p:txBody>
          <a:bodyPr wrap="square" rtlCol="0">
            <a:spAutoFit/>
          </a:bodyPr>
          <a:lstStyle/>
          <a:p>
            <a:r>
              <a:rPr lang="en-US" altLang="zh-CN" dirty="0"/>
              <a:t>RF source</a:t>
            </a:r>
            <a:endParaRPr lang="zh-CN" altLang="en-US" dirty="0"/>
          </a:p>
        </p:txBody>
      </p:sp>
      <p:sp>
        <p:nvSpPr>
          <p:cNvPr id="18" name="文本框 17">
            <a:extLst>
              <a:ext uri="{FF2B5EF4-FFF2-40B4-BE49-F238E27FC236}">
                <a16:creationId xmlns:a16="http://schemas.microsoft.com/office/drawing/2014/main" id="{F1DDB4F3-73D2-4E37-8A6F-EA94127B7464}"/>
              </a:ext>
            </a:extLst>
          </p:cNvPr>
          <p:cNvSpPr txBox="1"/>
          <p:nvPr/>
        </p:nvSpPr>
        <p:spPr>
          <a:xfrm>
            <a:off x="7211495" y="2648683"/>
            <a:ext cx="3435062" cy="369332"/>
          </a:xfrm>
          <a:prstGeom prst="rect">
            <a:avLst/>
          </a:prstGeom>
          <a:noFill/>
        </p:spPr>
        <p:txBody>
          <a:bodyPr wrap="square" rtlCol="0">
            <a:spAutoFit/>
          </a:bodyPr>
          <a:lstStyle/>
          <a:p>
            <a:r>
              <a:rPr lang="en-US" altLang="zh-CN" dirty="0"/>
              <a:t>Numerical mode to evaluate MC </a:t>
            </a:r>
            <a:endParaRPr lang="zh-CN" altLang="en-US" dirty="0"/>
          </a:p>
        </p:txBody>
      </p:sp>
    </p:spTree>
    <p:extLst>
      <p:ext uri="{BB962C8B-B14F-4D97-AF65-F5344CB8AC3E}">
        <p14:creationId xmlns:p14="http://schemas.microsoft.com/office/powerpoint/2010/main" val="500727513"/>
      </p:ext>
    </p:extLst>
  </p:cSld>
  <p:clrMapOvr>
    <a:masterClrMapping/>
  </p:clrMapOvr>
  <mc:AlternateContent xmlns:mc="http://schemas.openxmlformats.org/markup-compatibility/2006">
    <mc:Choice xmlns:p14="http://schemas.microsoft.com/office/powerpoint/2010/main" Requires="p14">
      <p:transition spd="slow" p14:dur="2000" advTm="41625"/>
    </mc:Choice>
    <mc:Fallback>
      <p:transition spd="slow" advTm="4162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633AA679-4BAC-4915-960F-90518BEA1765}" type="slidenum">
              <a:rPr lang="zh-CN" altLang="en-US" smtClean="0"/>
              <a:t>7</a:t>
            </a:fld>
            <a:endParaRPr lang="zh-CN" altLang="en-US"/>
          </a:p>
        </p:txBody>
      </p:sp>
      <p:sp>
        <p:nvSpPr>
          <p:cNvPr id="8" name="文本框 7">
            <a:extLst>
              <a:ext uri="{FF2B5EF4-FFF2-40B4-BE49-F238E27FC236}">
                <a16:creationId xmlns:a16="http://schemas.microsoft.com/office/drawing/2014/main" id="{9768129B-2722-4DBF-9034-73228A19FF59}"/>
              </a:ext>
            </a:extLst>
          </p:cNvPr>
          <p:cNvSpPr txBox="1"/>
          <p:nvPr/>
        </p:nvSpPr>
        <p:spPr>
          <a:xfrm>
            <a:off x="3219266" y="136525"/>
            <a:ext cx="5753499" cy="584775"/>
          </a:xfrm>
          <a:prstGeom prst="rect">
            <a:avLst/>
          </a:prstGeom>
          <a:noFill/>
        </p:spPr>
        <p:txBody>
          <a:bodyPr wrap="none" rtlCol="0">
            <a:spAutoFit/>
          </a:bodyPr>
          <a:lstStyle>
            <a:defPPr>
              <a:defRPr lang="en-US"/>
            </a:defPPr>
            <a:lvl1pPr>
              <a:defRPr sz="3200" b="1">
                <a:latin typeface="Century Gothic" panose="020B0502020202020204" pitchFamily="34" charset="0"/>
              </a:defRPr>
            </a:lvl1pPr>
          </a:lstStyle>
          <a:p>
            <a:pPr algn="ctr"/>
            <a:r>
              <a:rPr lang="en-US" altLang="zh-CN" dirty="0"/>
              <a:t>Typical Experimental Results</a:t>
            </a:r>
            <a:endParaRPr lang="zh-CN" altLang="en-US" dirty="0"/>
          </a:p>
        </p:txBody>
      </p:sp>
      <p:pic>
        <p:nvPicPr>
          <p:cNvPr id="9" name="图片 8">
            <a:extLst>
              <a:ext uri="{FF2B5EF4-FFF2-40B4-BE49-F238E27FC236}">
                <a16:creationId xmlns:a16="http://schemas.microsoft.com/office/drawing/2014/main" id="{3ED9912F-F808-45ED-AEF7-4F3400498E88}"/>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282690" y="964567"/>
            <a:ext cx="4312920" cy="5391785"/>
          </a:xfrm>
          <a:prstGeom prst="rect">
            <a:avLst/>
          </a:prstGeom>
          <a:noFill/>
          <a:ln>
            <a:noFill/>
          </a:ln>
        </p:spPr>
      </p:pic>
      <p:sp>
        <p:nvSpPr>
          <p:cNvPr id="10" name="文本框 9">
            <a:extLst>
              <a:ext uri="{FF2B5EF4-FFF2-40B4-BE49-F238E27FC236}">
                <a16:creationId xmlns:a16="http://schemas.microsoft.com/office/drawing/2014/main" id="{0B46C5EB-E438-4019-ABD2-BC1BC64294CF}"/>
              </a:ext>
            </a:extLst>
          </p:cNvPr>
          <p:cNvSpPr txBox="1"/>
          <p:nvPr/>
        </p:nvSpPr>
        <p:spPr>
          <a:xfrm>
            <a:off x="575343" y="909186"/>
            <a:ext cx="5867897" cy="521617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sz="2000" dirty="0">
                <a:latin typeface="Century Gothic" panose="020B0502020202020204" pitchFamily="34" charset="0"/>
              </a:rPr>
              <a:t>Diagnostics changes during RF injection can be divided into 3 types: </a:t>
            </a:r>
          </a:p>
          <a:p>
            <a:pPr marL="914400" lvl="1" indent="-457200">
              <a:lnSpc>
                <a:spcPct val="150000"/>
              </a:lnSpc>
              <a:buFont typeface="+mj-lt"/>
              <a:buAutoNum type="alphaUcPeriod"/>
            </a:pPr>
            <a:r>
              <a:rPr lang="en-US" altLang="zh-CN" sz="2000" b="1" dirty="0">
                <a:latin typeface="Century Gothic" panose="020B0502020202020204" pitchFamily="34" charset="0"/>
              </a:rPr>
              <a:t>Synchronous</a:t>
            </a:r>
            <a:endParaRPr lang="en-US" altLang="zh-CN" dirty="0">
              <a:latin typeface="Century Gothic" panose="020B0502020202020204" pitchFamily="34" charset="0"/>
            </a:endParaRPr>
          </a:p>
          <a:p>
            <a:pPr marL="1371600" lvl="2" indent="-457200">
              <a:lnSpc>
                <a:spcPct val="150000"/>
              </a:lnSpc>
              <a:buFont typeface="Arial" panose="020B0604020202020204" pitchFamily="34" charset="0"/>
              <a:buChar char="•"/>
            </a:pPr>
            <a:r>
              <a:rPr lang="en-US" altLang="zh-CN" dirty="0">
                <a:latin typeface="Century Gothic" panose="020B0502020202020204" pitchFamily="34" charset="0"/>
              </a:rPr>
              <a:t>AXUV (c)</a:t>
            </a:r>
          </a:p>
          <a:p>
            <a:pPr marL="1371600" lvl="2" indent="-457200">
              <a:lnSpc>
                <a:spcPct val="150000"/>
              </a:lnSpc>
              <a:buFont typeface="Arial" panose="020B0604020202020204" pitchFamily="34" charset="0"/>
              <a:buChar char="•"/>
            </a:pPr>
            <a:r>
              <a:rPr lang="en-US" altLang="zh-CN" dirty="0">
                <a:latin typeface="Century Gothic" panose="020B0502020202020204" pitchFamily="34" charset="0"/>
              </a:rPr>
              <a:t>Electron density (d)</a:t>
            </a:r>
            <a:endParaRPr lang="en-US" altLang="zh-CN" i="1" dirty="0">
              <a:latin typeface="Century Gothic" panose="020B0502020202020204" pitchFamily="34" charset="0"/>
            </a:endParaRPr>
          </a:p>
          <a:p>
            <a:pPr marL="1371600" lvl="2" indent="-457200">
              <a:lnSpc>
                <a:spcPct val="150000"/>
              </a:lnSpc>
              <a:buFont typeface="Arial" panose="020B0604020202020204" pitchFamily="34" charset="0"/>
              <a:buChar char="•"/>
            </a:pPr>
            <a:r>
              <a:rPr lang="en-US" altLang="zh-CN" dirty="0">
                <a:latin typeface="Century Gothic" panose="020B0502020202020204" pitchFamily="34" charset="0"/>
              </a:rPr>
              <a:t>Ion temperature (e)</a:t>
            </a:r>
            <a:endParaRPr lang="en-US" altLang="zh-CN" baseline="-25000" dirty="0">
              <a:latin typeface="Century Gothic" panose="020B0502020202020204" pitchFamily="34" charset="0"/>
            </a:endParaRPr>
          </a:p>
          <a:p>
            <a:pPr marL="914400" lvl="1" indent="-457200">
              <a:lnSpc>
                <a:spcPct val="150000"/>
              </a:lnSpc>
              <a:buFont typeface="+mj-lt"/>
              <a:buAutoNum type="alphaUcPeriod"/>
            </a:pPr>
            <a:r>
              <a:rPr lang="en-US" altLang="zh-CN" sz="2000" b="1" dirty="0">
                <a:latin typeface="Century Gothic" panose="020B0502020202020204" pitchFamily="34" charset="0"/>
              </a:rPr>
              <a:t>Delayed(from Minor disruptions)</a:t>
            </a:r>
          </a:p>
          <a:p>
            <a:pPr marL="1371600" lvl="2" indent="-457200">
              <a:lnSpc>
                <a:spcPct val="150000"/>
              </a:lnSpc>
              <a:buFont typeface="Arial" panose="020B0604020202020204" pitchFamily="34" charset="0"/>
              <a:buChar char="•"/>
            </a:pPr>
            <a:r>
              <a:rPr lang="en-US" altLang="zh-CN" dirty="0">
                <a:latin typeface="Century Gothic" panose="020B0502020202020204" pitchFamily="34" charset="0"/>
              </a:rPr>
              <a:t>plasma current (a)</a:t>
            </a:r>
          </a:p>
          <a:p>
            <a:pPr marL="1371600" lvl="2" indent="-457200">
              <a:lnSpc>
                <a:spcPct val="150000"/>
              </a:lnSpc>
              <a:buFont typeface="Arial" panose="020B0604020202020204" pitchFamily="34" charset="0"/>
              <a:buChar char="•"/>
            </a:pPr>
            <a:r>
              <a:rPr lang="en-US" altLang="zh-CN" dirty="0">
                <a:latin typeface="Century Gothic" panose="020B0502020202020204" pitchFamily="34" charset="0"/>
              </a:rPr>
              <a:t>Store Energy (b)</a:t>
            </a:r>
          </a:p>
          <a:p>
            <a:pPr marL="1371600" lvl="2" indent="-457200">
              <a:lnSpc>
                <a:spcPct val="150000"/>
              </a:lnSpc>
              <a:buFont typeface="Arial" panose="020B0604020202020204" pitchFamily="34" charset="0"/>
              <a:buChar char="•"/>
            </a:pPr>
            <a:r>
              <a:rPr lang="en-US" altLang="zh-CN" dirty="0">
                <a:latin typeface="Century Gothic" panose="020B0502020202020204" pitchFamily="34" charset="0"/>
              </a:rPr>
              <a:t>HXR (g)</a:t>
            </a:r>
          </a:p>
          <a:p>
            <a:pPr marL="914400" lvl="1" indent="-457200">
              <a:lnSpc>
                <a:spcPct val="150000"/>
              </a:lnSpc>
              <a:buFont typeface="+mj-lt"/>
              <a:buAutoNum type="alphaUcPeriod"/>
            </a:pPr>
            <a:r>
              <a:rPr lang="en-US" altLang="zh-CN" sz="2000" b="1" dirty="0">
                <a:latin typeface="Century Gothic" panose="020B0502020202020204" pitchFamily="34" charset="0"/>
              </a:rPr>
              <a:t>Reversed </a:t>
            </a:r>
          </a:p>
          <a:p>
            <a:pPr marL="1371600" lvl="2" indent="-457200">
              <a:lnSpc>
                <a:spcPct val="150000"/>
              </a:lnSpc>
              <a:buFont typeface="Arial" panose="020B0604020202020204" pitchFamily="34" charset="0"/>
              <a:buChar char="•"/>
            </a:pPr>
            <a:r>
              <a:rPr lang="en-US" altLang="zh-CN" dirty="0">
                <a:latin typeface="Century Gothic" panose="020B0502020202020204" pitchFamily="34" charset="0"/>
              </a:rPr>
              <a:t>Edge electron temperature (f)</a:t>
            </a:r>
            <a:endParaRPr lang="en-US" altLang="zh-CN" baseline="-25000" dirty="0">
              <a:latin typeface="Century Gothic" panose="020B0502020202020204" pitchFamily="34" charset="0"/>
            </a:endParaRPr>
          </a:p>
        </p:txBody>
      </p:sp>
      <p:grpSp>
        <p:nvGrpSpPr>
          <p:cNvPr id="14" name="组合 13">
            <a:extLst>
              <a:ext uri="{FF2B5EF4-FFF2-40B4-BE49-F238E27FC236}">
                <a16:creationId xmlns:a16="http://schemas.microsoft.com/office/drawing/2014/main" id="{954CB142-2D67-4B89-853C-3C12759DDE53}"/>
              </a:ext>
            </a:extLst>
          </p:cNvPr>
          <p:cNvGrpSpPr/>
          <p:nvPr/>
        </p:nvGrpSpPr>
        <p:grpSpPr>
          <a:xfrm>
            <a:off x="63454" y="6205879"/>
            <a:ext cx="2936686" cy="589148"/>
            <a:chOff x="-1836553" y="6235097"/>
            <a:chExt cx="3868697" cy="776125"/>
          </a:xfrm>
        </p:grpSpPr>
        <p:pic>
          <p:nvPicPr>
            <p:cNvPr id="15" name="图片 14">
              <a:extLst>
                <a:ext uri="{FF2B5EF4-FFF2-40B4-BE49-F238E27FC236}">
                  <a16:creationId xmlns:a16="http://schemas.microsoft.com/office/drawing/2014/main" id="{2564F66D-07AB-4BB7-A9E5-0ECE317F3E47}"/>
                </a:ext>
              </a:extLst>
            </p:cNvPr>
            <p:cNvPicPr>
              <a:picLocks noChangeAspect="1"/>
            </p:cNvPicPr>
            <p:nvPr/>
          </p:nvPicPr>
          <p:blipFill>
            <a:blip r:embed="rId4"/>
            <a:stretch>
              <a:fillRect/>
            </a:stretch>
          </p:blipFill>
          <p:spPr>
            <a:xfrm>
              <a:off x="-1836553" y="6330634"/>
              <a:ext cx="1348697" cy="396000"/>
            </a:xfrm>
            <a:prstGeom prst="rect">
              <a:avLst/>
            </a:prstGeom>
          </p:spPr>
        </p:pic>
        <p:pic>
          <p:nvPicPr>
            <p:cNvPr id="16" name="图片 15">
              <a:extLst>
                <a:ext uri="{FF2B5EF4-FFF2-40B4-BE49-F238E27FC236}">
                  <a16:creationId xmlns:a16="http://schemas.microsoft.com/office/drawing/2014/main" id="{AEBFFEA9-F712-40A7-9157-6114AA4DBEA6}"/>
                </a:ext>
              </a:extLst>
            </p:cNvPr>
            <p:cNvPicPr>
              <a:picLocks noChangeAspect="1"/>
            </p:cNvPicPr>
            <p:nvPr/>
          </p:nvPicPr>
          <p:blipFill>
            <a:blip r:embed="rId5"/>
            <a:stretch>
              <a:fillRect/>
            </a:stretch>
          </p:blipFill>
          <p:spPr>
            <a:xfrm>
              <a:off x="-487856" y="6235097"/>
              <a:ext cx="2520000" cy="776125"/>
            </a:xfrm>
            <a:prstGeom prst="rect">
              <a:avLst/>
            </a:prstGeom>
          </p:spPr>
        </p:pic>
      </p:grpSp>
    </p:spTree>
    <p:extLst>
      <p:ext uri="{BB962C8B-B14F-4D97-AF65-F5344CB8AC3E}">
        <p14:creationId xmlns:p14="http://schemas.microsoft.com/office/powerpoint/2010/main" val="2321732516"/>
      </p:ext>
    </p:extLst>
  </p:cSld>
  <p:clrMapOvr>
    <a:masterClrMapping/>
  </p:clrMapOvr>
  <mc:AlternateContent xmlns:mc="http://schemas.openxmlformats.org/markup-compatibility/2006">
    <mc:Choice xmlns:p14="http://schemas.microsoft.com/office/powerpoint/2010/main" Requires="p14">
      <p:transition spd="slow" p14:dur="2000" advTm="70761"/>
    </mc:Choice>
    <mc:Fallback>
      <p:transition spd="slow" advTm="7076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633AA679-4BAC-4915-960F-90518BEA1765}" type="slidenum">
              <a:rPr lang="zh-CN" altLang="en-US" smtClean="0"/>
              <a:t>8</a:t>
            </a:fld>
            <a:endParaRPr lang="zh-CN" altLang="en-US"/>
          </a:p>
        </p:txBody>
      </p:sp>
      <p:sp>
        <p:nvSpPr>
          <p:cNvPr id="8" name="文本框 7">
            <a:extLst>
              <a:ext uri="{FF2B5EF4-FFF2-40B4-BE49-F238E27FC236}">
                <a16:creationId xmlns:a16="http://schemas.microsoft.com/office/drawing/2014/main" id="{9768129B-2722-4DBF-9034-73228A19FF59}"/>
              </a:ext>
            </a:extLst>
          </p:cNvPr>
          <p:cNvSpPr txBox="1"/>
          <p:nvPr/>
        </p:nvSpPr>
        <p:spPr>
          <a:xfrm>
            <a:off x="4512889" y="136525"/>
            <a:ext cx="3166252" cy="584775"/>
          </a:xfrm>
          <a:prstGeom prst="rect">
            <a:avLst/>
          </a:prstGeom>
          <a:noFill/>
        </p:spPr>
        <p:txBody>
          <a:bodyPr wrap="none" rtlCol="0">
            <a:spAutoFit/>
          </a:bodyPr>
          <a:lstStyle>
            <a:defPPr>
              <a:defRPr lang="en-US"/>
            </a:defPPr>
            <a:lvl1pPr>
              <a:defRPr sz="3200" b="1">
                <a:latin typeface="Century Gothic" panose="020B0502020202020204" pitchFamily="34" charset="0"/>
              </a:defRPr>
            </a:lvl1pPr>
          </a:lstStyle>
          <a:p>
            <a:pPr algn="ctr"/>
            <a:r>
              <a:rPr lang="en-US" altLang="zh-CN" dirty="0"/>
              <a:t>Power Balance</a:t>
            </a:r>
            <a:endParaRPr lang="zh-CN" altLang="en-US" dirty="0"/>
          </a:p>
        </p:txBody>
      </p:sp>
      <p:pic>
        <p:nvPicPr>
          <p:cNvPr id="11" name="图片 10">
            <a:extLst>
              <a:ext uri="{FF2B5EF4-FFF2-40B4-BE49-F238E27FC236}">
                <a16:creationId xmlns:a16="http://schemas.microsoft.com/office/drawing/2014/main" id="{273B3868-E2DE-4CFF-AA1D-B2920B8F130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067895" y="2169728"/>
            <a:ext cx="3683635" cy="4425315"/>
          </a:xfrm>
          <a:prstGeom prst="rect">
            <a:avLst/>
          </a:prstGeom>
          <a:noFill/>
          <a:ln>
            <a:noFill/>
          </a:ln>
        </p:spPr>
      </p:pic>
      <p:pic>
        <p:nvPicPr>
          <p:cNvPr id="12" name="图片 11">
            <a:extLst>
              <a:ext uri="{FF2B5EF4-FFF2-40B4-BE49-F238E27FC236}">
                <a16:creationId xmlns:a16="http://schemas.microsoft.com/office/drawing/2014/main" id="{F959BDD3-7CC4-40C0-B6A3-080C653236C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959424" y="3582493"/>
            <a:ext cx="4312920" cy="2149475"/>
          </a:xfrm>
          <a:prstGeom prst="rect">
            <a:avLst/>
          </a:prstGeom>
          <a:noFill/>
          <a:ln>
            <a:noFill/>
          </a:ln>
        </p:spPr>
      </p:pic>
      <p:sp>
        <p:nvSpPr>
          <p:cNvPr id="13" name="文本框 12">
            <a:extLst>
              <a:ext uri="{FF2B5EF4-FFF2-40B4-BE49-F238E27FC236}">
                <a16:creationId xmlns:a16="http://schemas.microsoft.com/office/drawing/2014/main" id="{64BCC3E4-4F77-43D1-8EC5-B911ECC5F550}"/>
              </a:ext>
            </a:extLst>
          </p:cNvPr>
          <p:cNvSpPr txBox="1"/>
          <p:nvPr/>
        </p:nvSpPr>
        <p:spPr>
          <a:xfrm>
            <a:off x="575344" y="806960"/>
            <a:ext cx="11256716" cy="141846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sz="2000" dirty="0">
                <a:latin typeface="Century Gothic" panose="020B0502020202020204" pitchFamily="34" charset="0"/>
              </a:rPr>
              <a:t>Scans with different </a:t>
            </a:r>
            <a:r>
              <a:rPr lang="en-US" altLang="zh-CN" sz="2000" b="1" i="1" dirty="0">
                <a:latin typeface="Century Gothic" panose="020B0502020202020204" pitchFamily="34" charset="0"/>
              </a:rPr>
              <a:t>n</a:t>
            </a:r>
            <a:r>
              <a:rPr lang="en-US" altLang="zh-CN" sz="2000" b="1" baseline="-25000" dirty="0">
                <a:latin typeface="Century Gothic" panose="020B0502020202020204" pitchFamily="34" charset="0"/>
              </a:rPr>
              <a:t>e</a:t>
            </a:r>
            <a:r>
              <a:rPr lang="en-US" altLang="zh-CN" sz="2000" b="1" dirty="0">
                <a:latin typeface="Century Gothic" panose="020B0502020202020204" pitchFamily="34" charset="0"/>
              </a:rPr>
              <a:t> </a:t>
            </a:r>
            <a:r>
              <a:rPr lang="en-US" altLang="zh-CN" sz="2000" dirty="0">
                <a:latin typeface="Century Gothic" panose="020B0502020202020204" pitchFamily="34" charset="0"/>
              </a:rPr>
              <a:t>and </a:t>
            </a:r>
            <a:r>
              <a:rPr lang="en-US" altLang="zh-CN" sz="2000" b="1" i="1" dirty="0" err="1">
                <a:latin typeface="Century Gothic" panose="020B0502020202020204" pitchFamily="34" charset="0"/>
              </a:rPr>
              <a:t>B</a:t>
            </a:r>
            <a:r>
              <a:rPr lang="en-US" altLang="zh-CN" sz="2000" b="1" baseline="-25000" dirty="0" err="1">
                <a:latin typeface="Century Gothic" panose="020B0502020202020204" pitchFamily="34" charset="0"/>
              </a:rPr>
              <a:t>t</a:t>
            </a:r>
            <a:r>
              <a:rPr lang="en-US" altLang="zh-CN" sz="2000" b="1" baseline="-25000" dirty="0">
                <a:latin typeface="Century Gothic" panose="020B0502020202020204" pitchFamily="34" charset="0"/>
              </a:rPr>
              <a:t> </a:t>
            </a:r>
            <a:r>
              <a:rPr lang="en-US" altLang="zh-CN" sz="2000" dirty="0">
                <a:latin typeface="Century Gothic" panose="020B0502020202020204" pitchFamily="34" charset="0"/>
              </a:rPr>
              <a:t>,different</a:t>
            </a:r>
            <a:r>
              <a:rPr lang="en-US" altLang="zh-CN" sz="2000" b="1" dirty="0">
                <a:latin typeface="Century Gothic" panose="020B0502020202020204" pitchFamily="34" charset="0"/>
              </a:rPr>
              <a:t> </a:t>
            </a:r>
            <a:r>
              <a:rPr lang="en-US" altLang="zh-CN" sz="2000" b="1" i="1" dirty="0" err="1">
                <a:latin typeface="Century Gothic" panose="020B0502020202020204" pitchFamily="34" charset="0"/>
              </a:rPr>
              <a:t>P</a:t>
            </a:r>
            <a:r>
              <a:rPr lang="en-US" altLang="zh-CN" sz="2000" b="1" i="1" baseline="-25000" dirty="0" err="1">
                <a:latin typeface="Century Gothic" panose="020B0502020202020204" pitchFamily="34" charset="0"/>
              </a:rPr>
              <a:t>in</a:t>
            </a:r>
            <a:r>
              <a:rPr lang="en-US" altLang="zh-CN" sz="2000" b="1" baseline="-25000" dirty="0" err="1">
                <a:latin typeface="Century Gothic" panose="020B0502020202020204" pitchFamily="34" charset="0"/>
              </a:rPr>
              <a:t>put</a:t>
            </a:r>
            <a:r>
              <a:rPr lang="en-US" altLang="zh-CN" sz="2000" dirty="0">
                <a:latin typeface="Century Gothic" panose="020B0502020202020204" pitchFamily="34" charset="0"/>
              </a:rPr>
              <a:t> and </a:t>
            </a:r>
            <a:r>
              <a:rPr lang="en-US" altLang="zh-CN" sz="2000" b="1" i="1" dirty="0" err="1">
                <a:latin typeface="Century Gothic" panose="020B0502020202020204" pitchFamily="34" charset="0"/>
              </a:rPr>
              <a:t>t</a:t>
            </a:r>
            <a:r>
              <a:rPr lang="en-US" altLang="zh-CN" sz="2000" b="1" baseline="-25000" dirty="0" err="1">
                <a:latin typeface="Century Gothic" panose="020B0502020202020204" pitchFamily="34" charset="0"/>
              </a:rPr>
              <a:t>input</a:t>
            </a:r>
            <a:r>
              <a:rPr lang="zh-CN" altLang="en-US" sz="2000" b="1" dirty="0">
                <a:latin typeface="Century Gothic" panose="020B0502020202020204" pitchFamily="34" charset="0"/>
              </a:rPr>
              <a:t> </a:t>
            </a:r>
            <a:r>
              <a:rPr lang="en-US" altLang="zh-CN" sz="2000" b="1" dirty="0">
                <a:latin typeface="Century Gothic" panose="020B0502020202020204" pitchFamily="34" charset="0"/>
              </a:rPr>
              <a:t>&amp; </a:t>
            </a:r>
            <a:r>
              <a:rPr lang="en-US" altLang="zh-CN" sz="2000" dirty="0">
                <a:latin typeface="Century Gothic" panose="020B0502020202020204" pitchFamily="34" charset="0"/>
              </a:rPr>
              <a:t>Compare with numerical results</a:t>
            </a:r>
            <a:r>
              <a:rPr lang="en-US" altLang="zh-CN" sz="2000" b="1" dirty="0">
                <a:latin typeface="Century Gothic" panose="020B0502020202020204" pitchFamily="34" charset="0"/>
              </a:rPr>
              <a:t>. </a:t>
            </a:r>
            <a:endParaRPr lang="en-US" altLang="zh-CN" sz="2000" dirty="0">
              <a:latin typeface="Century Gothic" panose="020B0502020202020204" pitchFamily="34" charset="0"/>
            </a:endParaRPr>
          </a:p>
          <a:p>
            <a:pPr marL="285750" indent="-285750">
              <a:lnSpc>
                <a:spcPct val="150000"/>
              </a:lnSpc>
              <a:buFont typeface="Arial" panose="020B0604020202020204" pitchFamily="34" charset="0"/>
              <a:buChar char="•"/>
            </a:pPr>
            <a:r>
              <a:rPr lang="en-US" altLang="zh-CN" sz="2000" b="1" dirty="0">
                <a:latin typeface="Century Gothic" panose="020B0502020202020204" pitchFamily="34" charset="0"/>
              </a:rPr>
              <a:t>(</a:t>
            </a:r>
            <a:r>
              <a:rPr lang="en-US" altLang="zh-CN" sz="2000" b="1" i="1" dirty="0">
                <a:latin typeface="Century Gothic" panose="020B0502020202020204" pitchFamily="34" charset="0"/>
              </a:rPr>
              <a:t>P</a:t>
            </a:r>
            <a:r>
              <a:rPr lang="en-US" altLang="zh-CN" sz="2000" b="1" i="1" baseline="-25000" dirty="0">
                <a:latin typeface="Century Gothic" panose="020B0502020202020204" pitchFamily="34" charset="0"/>
              </a:rPr>
              <a:t>in</a:t>
            </a:r>
            <a:r>
              <a:rPr lang="en-US" altLang="zh-CN" sz="2000" b="1" i="1" dirty="0">
                <a:latin typeface="Century Gothic" panose="020B0502020202020204" pitchFamily="34" charset="0"/>
              </a:rPr>
              <a:t> – 2P</a:t>
            </a:r>
            <a:r>
              <a:rPr lang="en-US" altLang="zh-CN" sz="2000" b="1" i="1" baseline="-25000" dirty="0">
                <a:latin typeface="Century Gothic" panose="020B0502020202020204" pitchFamily="34" charset="0"/>
              </a:rPr>
              <a:t>re</a:t>
            </a:r>
            <a:r>
              <a:rPr lang="en-US" altLang="zh-CN" sz="2000" b="1" dirty="0">
                <a:latin typeface="Century Gothic" panose="020B0502020202020204" pitchFamily="34" charset="0"/>
              </a:rPr>
              <a:t>) </a:t>
            </a:r>
            <a:r>
              <a:rPr lang="en-US" altLang="zh-CN" sz="2000" dirty="0">
                <a:latin typeface="Century Gothic" panose="020B0502020202020204" pitchFamily="34" charset="0"/>
              </a:rPr>
              <a:t>is a suitable estimation for </a:t>
            </a:r>
            <a:r>
              <a:rPr lang="en-US" altLang="zh-CN" sz="2000" b="1" i="1" dirty="0">
                <a:latin typeface="Century Gothic" panose="020B0502020202020204" pitchFamily="34" charset="0"/>
              </a:rPr>
              <a:t>P</a:t>
            </a:r>
            <a:r>
              <a:rPr lang="en-US" altLang="zh-CN" sz="2000" b="1" baseline="-25000" dirty="0">
                <a:latin typeface="Century Gothic" panose="020B0502020202020204" pitchFamily="34" charset="0"/>
              </a:rPr>
              <a:t>EBW</a:t>
            </a:r>
            <a:r>
              <a:rPr lang="en-US" altLang="zh-CN" sz="2000" dirty="0">
                <a:latin typeface="Century Gothic" panose="020B0502020202020204" pitchFamily="34" charset="0"/>
              </a:rPr>
              <a:t> . </a:t>
            </a:r>
            <a:endParaRPr lang="en-US" altLang="zh-CN" sz="2000" baseline="-25000" dirty="0">
              <a:latin typeface="Century Gothic" panose="020B0502020202020204" pitchFamily="34" charset="0"/>
            </a:endParaRPr>
          </a:p>
          <a:p>
            <a:pPr marL="285750" indent="-285750">
              <a:lnSpc>
                <a:spcPct val="150000"/>
              </a:lnSpc>
              <a:buFont typeface="Arial" panose="020B0604020202020204" pitchFamily="34" charset="0"/>
              <a:buChar char="•"/>
            </a:pPr>
            <a:r>
              <a:rPr lang="en-US" altLang="zh-CN" sz="2000" dirty="0">
                <a:latin typeface="Century Gothic" panose="020B0502020202020204" pitchFamily="34" charset="0"/>
              </a:rPr>
              <a:t>The </a:t>
            </a:r>
            <a:r>
              <a:rPr lang="en-US" altLang="zh-CN" sz="2000" b="1" i="1" dirty="0">
                <a:latin typeface="Century Gothic" panose="020B0502020202020204" pitchFamily="34" charset="0"/>
              </a:rPr>
              <a:t>P</a:t>
            </a:r>
            <a:r>
              <a:rPr lang="en-US" altLang="zh-CN" sz="2000" b="1" baseline="-25000" dirty="0">
                <a:latin typeface="Century Gothic" panose="020B0502020202020204" pitchFamily="34" charset="0"/>
              </a:rPr>
              <a:t>EBW </a:t>
            </a:r>
            <a:r>
              <a:rPr lang="en-US" altLang="zh-CN" sz="2000" b="1" dirty="0">
                <a:latin typeface="Century Gothic" panose="020B0502020202020204" pitchFamily="34" charset="0"/>
              </a:rPr>
              <a:t> (max 18 kW) </a:t>
            </a:r>
            <a:r>
              <a:rPr lang="en-US" altLang="zh-CN" sz="2000" dirty="0">
                <a:latin typeface="Century Gothic" panose="020B0502020202020204" pitchFamily="34" charset="0"/>
              </a:rPr>
              <a:t>mainly converts to the enhanced radiation loss.</a:t>
            </a:r>
            <a:endParaRPr lang="zh-CN" altLang="en-US" sz="2000" dirty="0">
              <a:latin typeface="Century Gothic" panose="020B0502020202020204" pitchFamily="34" charset="0"/>
            </a:endParaRPr>
          </a:p>
        </p:txBody>
      </p:sp>
      <mc:AlternateContent xmlns:mc="http://schemas.openxmlformats.org/markup-compatibility/2006">
        <mc:Choice xmlns:a14="http://schemas.microsoft.com/office/drawing/2010/main" Requires="a14">
          <p:sp>
            <p:nvSpPr>
              <p:cNvPr id="14" name="文本框 13">
                <a:extLst>
                  <a:ext uri="{FF2B5EF4-FFF2-40B4-BE49-F238E27FC236}">
                    <a16:creationId xmlns:a16="http://schemas.microsoft.com/office/drawing/2014/main" id="{1A748B3E-A422-4D05-8E22-0F90FED313D3}"/>
                  </a:ext>
                </a:extLst>
              </p:cNvPr>
              <p:cNvSpPr txBox="1"/>
              <p:nvPr/>
            </p:nvSpPr>
            <p:spPr>
              <a:xfrm>
                <a:off x="6952216" y="3090446"/>
                <a:ext cx="2725185"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zh-CN" sz="1600" b="1" i="1">
                              <a:solidFill>
                                <a:srgbClr val="FF0000"/>
                              </a:solidFill>
                              <a:latin typeface="Cambria Math" panose="02040503050406030204" pitchFamily="18" charset="0"/>
                            </a:rPr>
                          </m:ctrlPr>
                        </m:sSubPr>
                        <m:e>
                          <m:r>
                            <a:rPr lang="en-US" altLang="zh-CN" sz="1600" b="1" i="1">
                              <a:solidFill>
                                <a:srgbClr val="FF0000"/>
                              </a:solidFill>
                              <a:latin typeface="Cambria Math" panose="02040503050406030204" pitchFamily="18" charset="0"/>
                            </a:rPr>
                            <m:t>𝑷</m:t>
                          </m:r>
                        </m:e>
                        <m:sub>
                          <m:r>
                            <a:rPr lang="en-US" altLang="zh-CN" sz="1600" b="1" i="1">
                              <a:solidFill>
                                <a:srgbClr val="FF0000"/>
                              </a:solidFill>
                              <a:latin typeface="Cambria Math" panose="02040503050406030204" pitchFamily="18" charset="0"/>
                            </a:rPr>
                            <m:t>𝑬𝑩𝑾</m:t>
                          </m:r>
                        </m:sub>
                      </m:sSub>
                      <m:r>
                        <a:rPr lang="en-US" altLang="zh-CN" sz="1600" i="1">
                          <a:latin typeface="Cambria Math" panose="02040503050406030204" pitchFamily="18" charset="0"/>
                        </a:rPr>
                        <m:t>=</m:t>
                      </m:r>
                      <m:r>
                        <a:rPr lang="en-US" altLang="zh-CN" sz="1600" b="1">
                          <a:solidFill>
                            <a:srgbClr val="0000FF"/>
                          </a:solidFill>
                          <a:latin typeface="Cambria Math" panose="02040503050406030204" pitchFamily="18" charset="0"/>
                        </a:rPr>
                        <m:t>𝚫</m:t>
                      </m:r>
                      <m:sSub>
                        <m:sSubPr>
                          <m:ctrlPr>
                            <a:rPr lang="en-US" altLang="zh-CN" sz="1600" b="1" i="1">
                              <a:solidFill>
                                <a:srgbClr val="0000FF"/>
                              </a:solidFill>
                              <a:latin typeface="Cambria Math" panose="02040503050406030204" pitchFamily="18" charset="0"/>
                            </a:rPr>
                          </m:ctrlPr>
                        </m:sSubPr>
                        <m:e>
                          <m:r>
                            <a:rPr lang="en-US" altLang="zh-CN" sz="1600" b="1" i="1">
                              <a:solidFill>
                                <a:srgbClr val="0000FF"/>
                              </a:solidFill>
                              <a:latin typeface="Cambria Math" panose="02040503050406030204" pitchFamily="18" charset="0"/>
                            </a:rPr>
                            <m:t>𝑷</m:t>
                          </m:r>
                        </m:e>
                        <m:sub>
                          <m:r>
                            <a:rPr lang="en-US" altLang="zh-CN" sz="1600" b="1" i="1">
                              <a:solidFill>
                                <a:srgbClr val="0000FF"/>
                              </a:solidFill>
                              <a:latin typeface="Cambria Math" panose="02040503050406030204" pitchFamily="18" charset="0"/>
                            </a:rPr>
                            <m:t>𝒓𝒂𝒅</m:t>
                          </m:r>
                        </m:sub>
                      </m:sSub>
                      <m:r>
                        <a:rPr lang="en-US" altLang="zh-CN" sz="1600" b="1" i="1">
                          <a:solidFill>
                            <a:schemeClr val="accent3">
                              <a:lumMod val="50000"/>
                            </a:schemeClr>
                          </a:solidFill>
                          <a:latin typeface="Cambria Math" panose="02040503050406030204" pitchFamily="18" charset="0"/>
                        </a:rPr>
                        <m:t>+</m:t>
                      </m:r>
                      <m:sSub>
                        <m:sSubPr>
                          <m:ctrlPr>
                            <a:rPr lang="en-US" altLang="zh-CN" sz="1600" b="1" i="1">
                              <a:solidFill>
                                <a:schemeClr val="accent3">
                                  <a:lumMod val="50000"/>
                                </a:schemeClr>
                              </a:solidFill>
                              <a:latin typeface="Cambria Math" panose="02040503050406030204" pitchFamily="18" charset="0"/>
                            </a:rPr>
                          </m:ctrlPr>
                        </m:sSubPr>
                        <m:e>
                          <m:r>
                            <a:rPr lang="en-US" altLang="zh-CN" sz="1600" b="1">
                              <a:solidFill>
                                <a:schemeClr val="accent3">
                                  <a:lumMod val="50000"/>
                                </a:schemeClr>
                              </a:solidFill>
                              <a:latin typeface="Cambria Math" panose="02040503050406030204" pitchFamily="18" charset="0"/>
                            </a:rPr>
                            <m:t>𝚫</m:t>
                          </m:r>
                          <m:r>
                            <a:rPr lang="en-US" altLang="zh-CN" sz="1600" b="1" i="1">
                              <a:solidFill>
                                <a:schemeClr val="accent3">
                                  <a:lumMod val="50000"/>
                                </a:schemeClr>
                              </a:solidFill>
                              <a:latin typeface="Cambria Math" panose="02040503050406030204" pitchFamily="18" charset="0"/>
                            </a:rPr>
                            <m:t>𝑷</m:t>
                          </m:r>
                        </m:e>
                        <m:sub>
                          <m:r>
                            <a:rPr lang="en-US" altLang="zh-CN" sz="1600" b="1" i="1">
                              <a:solidFill>
                                <a:schemeClr val="accent3">
                                  <a:lumMod val="50000"/>
                                </a:schemeClr>
                              </a:solidFill>
                              <a:latin typeface="Cambria Math" panose="02040503050406030204" pitchFamily="18" charset="0"/>
                            </a:rPr>
                            <m:t>𝒄𝒐𝒏</m:t>
                          </m:r>
                        </m:sub>
                      </m:sSub>
                    </m:oMath>
                  </m:oMathPara>
                </a14:m>
                <a:endParaRPr lang="zh-CN" altLang="en-US" sz="1600" b="1" i="1" dirty="0">
                  <a:solidFill>
                    <a:srgbClr val="FF0000"/>
                  </a:solidFill>
                </a:endParaRPr>
              </a:p>
            </p:txBody>
          </p:sp>
        </mc:Choice>
        <mc:Fallback>
          <p:sp>
            <p:nvSpPr>
              <p:cNvPr id="14" name="文本框 13">
                <a:extLst>
                  <a:ext uri="{FF2B5EF4-FFF2-40B4-BE49-F238E27FC236}">
                    <a16:creationId xmlns:a16="http://schemas.microsoft.com/office/drawing/2014/main" id="{1A748B3E-A422-4D05-8E22-0F90FED313D3}"/>
                  </a:ext>
                </a:extLst>
              </p:cNvPr>
              <p:cNvSpPr txBox="1">
                <a:spLocks noRot="1" noChangeAspect="1" noMove="1" noResize="1" noEditPoints="1" noAdjustHandles="1" noChangeArrowheads="1" noChangeShapeType="1" noTextEdit="1"/>
              </p:cNvSpPr>
              <p:nvPr/>
            </p:nvSpPr>
            <p:spPr>
              <a:xfrm>
                <a:off x="6952216" y="3090446"/>
                <a:ext cx="2725185" cy="338554"/>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5" name="文本框 14">
                <a:extLst>
                  <a:ext uri="{FF2B5EF4-FFF2-40B4-BE49-F238E27FC236}">
                    <a16:creationId xmlns:a16="http://schemas.microsoft.com/office/drawing/2014/main" id="{E0DAE9CA-355E-4F02-943D-CC27303DBB34}"/>
                  </a:ext>
                </a:extLst>
              </p:cNvPr>
              <p:cNvSpPr txBox="1"/>
              <p:nvPr/>
            </p:nvSpPr>
            <p:spPr>
              <a:xfrm>
                <a:off x="6837328" y="2425409"/>
                <a:ext cx="302676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ctrlPr>
                            <a:rPr lang="zh-CN" altLang="en-US" b="1" i="1">
                              <a:solidFill>
                                <a:srgbClr val="0000FF"/>
                              </a:solidFill>
                              <a:latin typeface="Cambria Math" panose="02040503050406030204" pitchFamily="18" charset="0"/>
                            </a:rPr>
                          </m:ctrlPr>
                        </m:dPr>
                        <m:e>
                          <m:r>
                            <a:rPr lang="zh-CN" altLang="en-US" b="1" i="1">
                              <a:solidFill>
                                <a:srgbClr val="0000FF"/>
                              </a:solidFill>
                              <a:latin typeface="Cambria Math" panose="02040503050406030204" pitchFamily="18" charset="0"/>
                            </a:rPr>
                            <m:t>𝚫</m:t>
                          </m:r>
                          <m:f>
                            <m:fPr>
                              <m:type m:val="lin"/>
                              <m:ctrlPr>
                                <a:rPr lang="zh-CN" altLang="en-US" b="1" i="1">
                                  <a:solidFill>
                                    <a:srgbClr val="0000FF"/>
                                  </a:solidFill>
                                  <a:latin typeface="Cambria Math" panose="02040503050406030204" pitchFamily="18" charset="0"/>
                                </a:rPr>
                              </m:ctrlPr>
                            </m:fPr>
                            <m:num>
                              <m:sSub>
                                <m:sSubPr>
                                  <m:ctrlPr>
                                    <a:rPr lang="zh-CN" altLang="en-US" b="1" i="1">
                                      <a:solidFill>
                                        <a:srgbClr val="0000FF"/>
                                      </a:solidFill>
                                      <a:latin typeface="Cambria Math" panose="02040503050406030204" pitchFamily="18" charset="0"/>
                                    </a:rPr>
                                  </m:ctrlPr>
                                </m:sSubPr>
                                <m:e>
                                  <m:r>
                                    <a:rPr lang="zh-CN" altLang="en-US" b="1" i="1">
                                      <a:solidFill>
                                        <a:srgbClr val="0000FF"/>
                                      </a:solidFill>
                                      <a:latin typeface="Cambria Math" panose="02040503050406030204" pitchFamily="18" charset="0"/>
                                    </a:rPr>
                                    <m:t>𝑰</m:t>
                                  </m:r>
                                </m:e>
                                <m:sub>
                                  <m:r>
                                    <a:rPr lang="zh-CN" altLang="en-US" b="1">
                                      <a:solidFill>
                                        <a:srgbClr val="0000FF"/>
                                      </a:solidFill>
                                      <a:latin typeface="Cambria Math" panose="02040503050406030204" pitchFamily="18" charset="0"/>
                                    </a:rPr>
                                    <m:t>𝐀𝐗𝐔𝐕</m:t>
                                  </m:r>
                                </m:sub>
                              </m:sSub>
                            </m:num>
                            <m:den>
                              <m:sSub>
                                <m:sSubPr>
                                  <m:ctrlPr>
                                    <a:rPr lang="zh-CN" altLang="en-US" b="1" i="1">
                                      <a:solidFill>
                                        <a:srgbClr val="0000FF"/>
                                      </a:solidFill>
                                      <a:latin typeface="Cambria Math" panose="02040503050406030204" pitchFamily="18" charset="0"/>
                                    </a:rPr>
                                  </m:ctrlPr>
                                </m:sSubPr>
                                <m:e>
                                  <m:r>
                                    <a:rPr lang="zh-CN" altLang="en-US" b="1" i="1">
                                      <a:solidFill>
                                        <a:srgbClr val="0000FF"/>
                                      </a:solidFill>
                                      <a:latin typeface="Cambria Math" panose="02040503050406030204" pitchFamily="18" charset="0"/>
                                    </a:rPr>
                                    <m:t>𝑰</m:t>
                                  </m:r>
                                </m:e>
                                <m:sub>
                                  <m:r>
                                    <a:rPr lang="zh-CN" altLang="en-US" b="1">
                                      <a:solidFill>
                                        <a:srgbClr val="0000FF"/>
                                      </a:solidFill>
                                      <a:latin typeface="Cambria Math" panose="02040503050406030204" pitchFamily="18" charset="0"/>
                                    </a:rPr>
                                    <m:t>𝐀𝐗𝐔𝐕</m:t>
                                  </m:r>
                                </m:sub>
                              </m:sSub>
                            </m:den>
                          </m:f>
                        </m:e>
                      </m:d>
                      <m:r>
                        <a:rPr lang="zh-CN" altLang="en-US" b="1">
                          <a:solidFill>
                            <a:srgbClr val="0000FF"/>
                          </a:solidFill>
                          <a:latin typeface="Cambria Math" panose="02040503050406030204" pitchFamily="18" charset="0"/>
                        </a:rPr>
                        <m:t>∗</m:t>
                      </m:r>
                      <m:sSub>
                        <m:sSubPr>
                          <m:ctrlPr>
                            <a:rPr lang="zh-CN" altLang="en-US" b="1" i="1">
                              <a:solidFill>
                                <a:srgbClr val="0000FF"/>
                              </a:solidFill>
                              <a:latin typeface="Cambria Math" panose="02040503050406030204" pitchFamily="18" charset="0"/>
                            </a:rPr>
                          </m:ctrlPr>
                        </m:sSubPr>
                        <m:e>
                          <m:r>
                            <a:rPr lang="zh-CN" altLang="en-US" b="1" i="1">
                              <a:solidFill>
                                <a:srgbClr val="0000FF"/>
                              </a:solidFill>
                              <a:latin typeface="Cambria Math" panose="02040503050406030204" pitchFamily="18" charset="0"/>
                            </a:rPr>
                            <m:t>𝑷</m:t>
                          </m:r>
                        </m:e>
                        <m:sub>
                          <m:r>
                            <a:rPr lang="zh-CN" altLang="en-US" b="1">
                              <a:solidFill>
                                <a:srgbClr val="0000FF"/>
                              </a:solidFill>
                              <a:latin typeface="Cambria Math" panose="02040503050406030204" pitchFamily="18" charset="0"/>
                            </a:rPr>
                            <m:t>𝐨𝐡𝐦𝐢𝐜</m:t>
                          </m:r>
                        </m:sub>
                      </m:sSub>
                    </m:oMath>
                  </m:oMathPara>
                </a14:m>
                <a:endParaRPr lang="zh-CN" altLang="en-US" b="1" dirty="0">
                  <a:solidFill>
                    <a:srgbClr val="0000FF"/>
                  </a:solidFill>
                </a:endParaRPr>
              </a:p>
            </p:txBody>
          </p:sp>
        </mc:Choice>
        <mc:Fallback>
          <p:sp>
            <p:nvSpPr>
              <p:cNvPr id="15" name="文本框 14">
                <a:extLst>
                  <a:ext uri="{FF2B5EF4-FFF2-40B4-BE49-F238E27FC236}">
                    <a16:creationId xmlns:a16="http://schemas.microsoft.com/office/drawing/2014/main" id="{E0DAE9CA-355E-4F02-943D-CC27303DBB34}"/>
                  </a:ext>
                </a:extLst>
              </p:cNvPr>
              <p:cNvSpPr txBox="1">
                <a:spLocks noRot="1" noChangeAspect="1" noMove="1" noResize="1" noEditPoints="1" noAdjustHandles="1" noChangeArrowheads="1" noChangeShapeType="1" noTextEdit="1"/>
              </p:cNvSpPr>
              <p:nvPr/>
            </p:nvSpPr>
            <p:spPr>
              <a:xfrm>
                <a:off x="6837328" y="2425409"/>
                <a:ext cx="3026762" cy="369332"/>
              </a:xfrm>
              <a:prstGeom prst="rect">
                <a:avLst/>
              </a:prstGeom>
              <a:blipFill>
                <a:blip r:embed="rId5"/>
                <a:stretch>
                  <a:fillRect t="-118333" b="-180000"/>
                </a:stretch>
              </a:blipFill>
            </p:spPr>
            <p:txBody>
              <a:bodyPr/>
              <a:lstStyle/>
              <a:p>
                <a:r>
                  <a:rPr lang="zh-CN" altLang="en-US">
                    <a:noFill/>
                  </a:rPr>
                  <a:t> </a:t>
                </a:r>
              </a:p>
            </p:txBody>
          </p:sp>
        </mc:Fallback>
      </mc:AlternateContent>
      <p:cxnSp>
        <p:nvCxnSpPr>
          <p:cNvPr id="16" name="直接箭头连接符 15">
            <a:extLst>
              <a:ext uri="{FF2B5EF4-FFF2-40B4-BE49-F238E27FC236}">
                <a16:creationId xmlns:a16="http://schemas.microsoft.com/office/drawing/2014/main" id="{7575428D-A7F1-4EEA-B09F-D0919F132D43}"/>
              </a:ext>
            </a:extLst>
          </p:cNvPr>
          <p:cNvCxnSpPr>
            <a:stCxn id="15" idx="2"/>
          </p:cNvCxnSpPr>
          <p:nvPr/>
        </p:nvCxnSpPr>
        <p:spPr>
          <a:xfrm>
            <a:off x="8350710" y="2794742"/>
            <a:ext cx="811" cy="293271"/>
          </a:xfrm>
          <a:prstGeom prst="straightConnector1">
            <a:avLst/>
          </a:prstGeom>
          <a:ln w="19050">
            <a:solidFill>
              <a:srgbClr val="0000FF"/>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8" name="矩形: 圆角 17">
                <a:extLst>
                  <a:ext uri="{FF2B5EF4-FFF2-40B4-BE49-F238E27FC236}">
                    <a16:creationId xmlns:a16="http://schemas.microsoft.com/office/drawing/2014/main" id="{2D420A18-AAF0-4550-9BC7-918EF5BC56A9}"/>
                  </a:ext>
                </a:extLst>
              </p:cNvPr>
              <p:cNvSpPr/>
              <p:nvPr/>
            </p:nvSpPr>
            <p:spPr>
              <a:xfrm>
                <a:off x="4390232" y="5554654"/>
                <a:ext cx="1461929" cy="408623"/>
              </a:xfrm>
              <a:prstGeom prst="roundRect">
                <a:avLst/>
              </a:prstGeom>
              <a:solidFill>
                <a:srgbClr val="FF0000"/>
              </a:solidFill>
            </p:spPr>
            <p:txBody>
              <a:bodyPr wrap="square" rtlCol="0" anchor="ctr">
                <a:spAutoFit/>
              </a:bodyPr>
              <a:lstStyle/>
              <a:p>
                <a:pPr algn="ctr"/>
                <a14:m>
                  <m:oMathPara xmlns:m="http://schemas.openxmlformats.org/officeDocument/2006/math">
                    <m:oMathParaPr>
                      <m:jc m:val="centerGroup"/>
                    </m:oMathParaPr>
                    <m:oMath xmlns:m="http://schemas.openxmlformats.org/officeDocument/2006/math">
                      <m:sSub>
                        <m:sSubPr>
                          <m:ctrlPr>
                            <a:rPr lang="en-US" altLang="zh-CN" b="1" i="1">
                              <a:solidFill>
                                <a:schemeClr val="bg1"/>
                              </a:solidFill>
                              <a:latin typeface="Cambria Math" panose="02040503050406030204" pitchFamily="18" charset="0"/>
                            </a:rPr>
                          </m:ctrlPr>
                        </m:sSubPr>
                        <m:e>
                          <m:r>
                            <a:rPr lang="en-US" altLang="zh-CN" b="1" i="1">
                              <a:solidFill>
                                <a:schemeClr val="bg1"/>
                              </a:solidFill>
                              <a:latin typeface="Cambria Math" panose="02040503050406030204" pitchFamily="18" charset="0"/>
                            </a:rPr>
                            <m:t>𝒌</m:t>
                          </m:r>
                        </m:e>
                        <m:sub>
                          <m:r>
                            <a:rPr lang="en-US" altLang="zh-CN" b="1" i="1">
                              <a:solidFill>
                                <a:schemeClr val="bg1"/>
                              </a:solidFill>
                              <a:latin typeface="Cambria Math" panose="02040503050406030204" pitchFamily="18" charset="0"/>
                            </a:rPr>
                            <m:t>𝑴𝑪</m:t>
                          </m:r>
                        </m:sub>
                      </m:sSub>
                      <m:r>
                        <a:rPr lang="en-US" altLang="zh-CN" b="1" i="1">
                          <a:solidFill>
                            <a:schemeClr val="bg1"/>
                          </a:solidFill>
                          <a:latin typeface="Cambria Math" panose="02040503050406030204" pitchFamily="18" charset="0"/>
                        </a:rPr>
                        <m:t>≈</m:t>
                      </m:r>
                      <m:r>
                        <a:rPr lang="en-US" altLang="zh-CN" b="1" i="1">
                          <a:solidFill>
                            <a:schemeClr val="bg1"/>
                          </a:solidFill>
                          <a:latin typeface="Cambria Math" panose="02040503050406030204" pitchFamily="18" charset="0"/>
                        </a:rPr>
                        <m:t>𝟔𝟎</m:t>
                      </m:r>
                      <m:r>
                        <a:rPr lang="en-US" altLang="zh-CN" b="1" i="1">
                          <a:solidFill>
                            <a:schemeClr val="bg1"/>
                          </a:solidFill>
                          <a:latin typeface="Cambria Math" panose="02040503050406030204" pitchFamily="18" charset="0"/>
                        </a:rPr>
                        <m:t>%</m:t>
                      </m:r>
                    </m:oMath>
                  </m:oMathPara>
                </a14:m>
                <a:endParaRPr lang="zh-CN" altLang="en-US" dirty="0" err="1">
                  <a:solidFill>
                    <a:schemeClr val="bg1"/>
                  </a:solidFill>
                  <a:latin typeface="Century Gothic" panose="020B0502020202020204" pitchFamily="34" charset="0"/>
                </a:endParaRPr>
              </a:p>
            </p:txBody>
          </p:sp>
        </mc:Choice>
        <mc:Fallback>
          <p:sp>
            <p:nvSpPr>
              <p:cNvPr id="18" name="矩形: 圆角 17">
                <a:extLst>
                  <a:ext uri="{FF2B5EF4-FFF2-40B4-BE49-F238E27FC236}">
                    <a16:creationId xmlns:a16="http://schemas.microsoft.com/office/drawing/2014/main" id="{2D420A18-AAF0-4550-9BC7-918EF5BC56A9}"/>
                  </a:ext>
                </a:extLst>
              </p:cNvPr>
              <p:cNvSpPr>
                <a:spLocks noRot="1" noChangeAspect="1" noMove="1" noResize="1" noEditPoints="1" noAdjustHandles="1" noChangeArrowheads="1" noChangeShapeType="1" noTextEdit="1"/>
              </p:cNvSpPr>
              <p:nvPr/>
            </p:nvSpPr>
            <p:spPr>
              <a:xfrm>
                <a:off x="4390232" y="5554654"/>
                <a:ext cx="1461929" cy="408623"/>
              </a:xfrm>
              <a:prstGeom prst="roundRect">
                <a:avLst/>
              </a:prstGeom>
              <a:blipFill>
                <a:blip r:embed="rId6"/>
                <a:stretch>
                  <a:fillRect/>
                </a:stretch>
              </a:blipFill>
            </p:spPr>
            <p:txBody>
              <a:bodyPr/>
              <a:lstStyle/>
              <a:p>
                <a:r>
                  <a:rPr lang="zh-CN" altLang="en-US">
                    <a:noFill/>
                  </a:rPr>
                  <a:t> </a:t>
                </a:r>
              </a:p>
            </p:txBody>
          </p:sp>
        </mc:Fallback>
      </mc:AlternateContent>
      <p:grpSp>
        <p:nvGrpSpPr>
          <p:cNvPr id="21" name="组合 20">
            <a:extLst>
              <a:ext uri="{FF2B5EF4-FFF2-40B4-BE49-F238E27FC236}">
                <a16:creationId xmlns:a16="http://schemas.microsoft.com/office/drawing/2014/main" id="{274B8325-C53A-4B95-BC8E-964D44AFA6F8}"/>
              </a:ext>
            </a:extLst>
          </p:cNvPr>
          <p:cNvGrpSpPr/>
          <p:nvPr/>
        </p:nvGrpSpPr>
        <p:grpSpPr>
          <a:xfrm>
            <a:off x="63454" y="6205879"/>
            <a:ext cx="2936686" cy="589148"/>
            <a:chOff x="-1836553" y="6235097"/>
            <a:chExt cx="3868697" cy="776125"/>
          </a:xfrm>
        </p:grpSpPr>
        <p:pic>
          <p:nvPicPr>
            <p:cNvPr id="22" name="图片 21">
              <a:extLst>
                <a:ext uri="{FF2B5EF4-FFF2-40B4-BE49-F238E27FC236}">
                  <a16:creationId xmlns:a16="http://schemas.microsoft.com/office/drawing/2014/main" id="{451CC3EC-5D98-4DB9-B9B2-B57083BEFCAE}"/>
                </a:ext>
              </a:extLst>
            </p:cNvPr>
            <p:cNvPicPr>
              <a:picLocks noChangeAspect="1"/>
            </p:cNvPicPr>
            <p:nvPr/>
          </p:nvPicPr>
          <p:blipFill>
            <a:blip r:embed="rId7"/>
            <a:stretch>
              <a:fillRect/>
            </a:stretch>
          </p:blipFill>
          <p:spPr>
            <a:xfrm>
              <a:off x="-1836553" y="6330634"/>
              <a:ext cx="1348697" cy="396000"/>
            </a:xfrm>
            <a:prstGeom prst="rect">
              <a:avLst/>
            </a:prstGeom>
          </p:spPr>
        </p:pic>
        <p:pic>
          <p:nvPicPr>
            <p:cNvPr id="23" name="图片 22">
              <a:extLst>
                <a:ext uri="{FF2B5EF4-FFF2-40B4-BE49-F238E27FC236}">
                  <a16:creationId xmlns:a16="http://schemas.microsoft.com/office/drawing/2014/main" id="{92BF1A82-6886-4658-992F-45EC1970A9D1}"/>
                </a:ext>
              </a:extLst>
            </p:cNvPr>
            <p:cNvPicPr>
              <a:picLocks noChangeAspect="1"/>
            </p:cNvPicPr>
            <p:nvPr/>
          </p:nvPicPr>
          <p:blipFill>
            <a:blip r:embed="rId8"/>
            <a:stretch>
              <a:fillRect/>
            </a:stretch>
          </p:blipFill>
          <p:spPr>
            <a:xfrm>
              <a:off x="-487856" y="6235097"/>
              <a:ext cx="2520000" cy="776125"/>
            </a:xfrm>
            <a:prstGeom prst="rect">
              <a:avLst/>
            </a:prstGeom>
          </p:spPr>
        </p:pic>
      </p:grpSp>
      <p:sp>
        <p:nvSpPr>
          <p:cNvPr id="2" name="文本框 1">
            <a:extLst>
              <a:ext uri="{FF2B5EF4-FFF2-40B4-BE49-F238E27FC236}">
                <a16:creationId xmlns:a16="http://schemas.microsoft.com/office/drawing/2014/main" id="{C38376A7-511A-4985-862D-E3F1030800D9}"/>
              </a:ext>
            </a:extLst>
          </p:cNvPr>
          <p:cNvSpPr txBox="1"/>
          <p:nvPr/>
        </p:nvSpPr>
        <p:spPr>
          <a:xfrm>
            <a:off x="4319276" y="6244033"/>
            <a:ext cx="2196397" cy="369332"/>
          </a:xfrm>
          <a:prstGeom prst="rect">
            <a:avLst/>
          </a:prstGeom>
          <a:noFill/>
        </p:spPr>
        <p:txBody>
          <a:bodyPr wrap="square" rtlCol="0">
            <a:spAutoFit/>
          </a:bodyPr>
          <a:lstStyle/>
          <a:p>
            <a:r>
              <a:rPr lang="en-US" altLang="zh-CN" dirty="0"/>
              <a:t>Numerical results</a:t>
            </a:r>
            <a:endParaRPr lang="zh-CN" altLang="en-US" dirty="0"/>
          </a:p>
        </p:txBody>
      </p:sp>
      <p:sp>
        <p:nvSpPr>
          <p:cNvPr id="3" name="文本框 2">
            <a:extLst>
              <a:ext uri="{FF2B5EF4-FFF2-40B4-BE49-F238E27FC236}">
                <a16:creationId xmlns:a16="http://schemas.microsoft.com/office/drawing/2014/main" id="{FD16CC5F-8642-45D7-B6B9-CE9D0293CD8C}"/>
              </a:ext>
            </a:extLst>
          </p:cNvPr>
          <p:cNvSpPr txBox="1"/>
          <p:nvPr/>
        </p:nvSpPr>
        <p:spPr>
          <a:xfrm>
            <a:off x="10013982" y="2920543"/>
            <a:ext cx="2023110" cy="646331"/>
          </a:xfrm>
          <a:prstGeom prst="rect">
            <a:avLst/>
          </a:prstGeom>
          <a:noFill/>
        </p:spPr>
        <p:txBody>
          <a:bodyPr wrap="square" rtlCol="0">
            <a:spAutoFit/>
          </a:bodyPr>
          <a:lstStyle/>
          <a:p>
            <a:r>
              <a:rPr lang="en-US" altLang="zh-CN" dirty="0"/>
              <a:t>The store energy didn’t increase.</a:t>
            </a:r>
            <a:endParaRPr lang="zh-CN" altLang="en-US" dirty="0"/>
          </a:p>
        </p:txBody>
      </p:sp>
    </p:spTree>
    <p:extLst>
      <p:ext uri="{BB962C8B-B14F-4D97-AF65-F5344CB8AC3E}">
        <p14:creationId xmlns:p14="http://schemas.microsoft.com/office/powerpoint/2010/main" val="1963608574"/>
      </p:ext>
    </p:extLst>
  </p:cSld>
  <p:clrMapOvr>
    <a:masterClrMapping/>
  </p:clrMapOvr>
  <mc:AlternateContent xmlns:mc="http://schemas.openxmlformats.org/markup-compatibility/2006">
    <mc:Choice xmlns:p14="http://schemas.microsoft.com/office/powerpoint/2010/main" Requires="p14">
      <p:transition spd="slow" p14:dur="2000" advTm="93169"/>
    </mc:Choice>
    <mc:Fallback>
      <p:transition spd="slow" advTm="93169"/>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633AA679-4BAC-4915-960F-90518BEA1765}" type="slidenum">
              <a:rPr lang="zh-CN" altLang="en-US" smtClean="0"/>
              <a:t>9</a:t>
            </a:fld>
            <a:endParaRPr lang="zh-CN" altLang="en-US"/>
          </a:p>
        </p:txBody>
      </p:sp>
      <p:sp>
        <p:nvSpPr>
          <p:cNvPr id="8" name="文本框 7">
            <a:extLst>
              <a:ext uri="{FF2B5EF4-FFF2-40B4-BE49-F238E27FC236}">
                <a16:creationId xmlns:a16="http://schemas.microsoft.com/office/drawing/2014/main" id="{9768129B-2722-4DBF-9034-73228A19FF59}"/>
              </a:ext>
            </a:extLst>
          </p:cNvPr>
          <p:cNvSpPr txBox="1"/>
          <p:nvPr/>
        </p:nvSpPr>
        <p:spPr>
          <a:xfrm>
            <a:off x="4874368" y="136525"/>
            <a:ext cx="2443297" cy="584775"/>
          </a:xfrm>
          <a:prstGeom prst="rect">
            <a:avLst/>
          </a:prstGeom>
          <a:noFill/>
        </p:spPr>
        <p:txBody>
          <a:bodyPr wrap="none" rtlCol="0">
            <a:spAutoFit/>
          </a:bodyPr>
          <a:lstStyle>
            <a:defPPr>
              <a:defRPr lang="en-US"/>
            </a:defPPr>
            <a:lvl1pPr>
              <a:defRPr sz="3200" b="1">
                <a:latin typeface="Century Gothic" panose="020B0502020202020204" pitchFamily="34" charset="0"/>
              </a:defRPr>
            </a:lvl1pPr>
          </a:lstStyle>
          <a:p>
            <a:pPr algn="ctr"/>
            <a:r>
              <a:rPr lang="en-US" altLang="zh-CN" dirty="0"/>
              <a:t>PDI Process</a:t>
            </a:r>
            <a:endParaRPr lang="zh-CN" altLang="en-US" dirty="0"/>
          </a:p>
        </p:txBody>
      </p:sp>
      <p:sp>
        <p:nvSpPr>
          <p:cNvPr id="13" name="文本框 12">
            <a:extLst>
              <a:ext uri="{FF2B5EF4-FFF2-40B4-BE49-F238E27FC236}">
                <a16:creationId xmlns:a16="http://schemas.microsoft.com/office/drawing/2014/main" id="{64BCC3E4-4F77-43D1-8EC5-B911ECC5F550}"/>
              </a:ext>
            </a:extLst>
          </p:cNvPr>
          <p:cNvSpPr txBox="1"/>
          <p:nvPr/>
        </p:nvSpPr>
        <p:spPr>
          <a:xfrm>
            <a:off x="575344" y="886567"/>
            <a:ext cx="11128057" cy="95680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sz="2000" dirty="0">
                <a:latin typeface="Century Gothic" panose="020B0502020202020204" pitchFamily="34" charset="0"/>
              </a:rPr>
              <a:t>Low hybrid frequency electrostatic perturbations are observed (fit Hansen’s model).</a:t>
            </a:r>
          </a:p>
          <a:p>
            <a:pPr marL="285750" indent="-285750">
              <a:lnSpc>
                <a:spcPct val="150000"/>
              </a:lnSpc>
              <a:buFont typeface="Arial" panose="020B0604020202020204" pitchFamily="34" charset="0"/>
              <a:buChar char="•"/>
            </a:pPr>
            <a:r>
              <a:rPr lang="en-US" altLang="zh-CN" sz="2000" dirty="0">
                <a:latin typeface="Century Gothic" panose="020B0502020202020204" pitchFamily="34" charset="0"/>
              </a:rPr>
              <a:t>The amplitude of perturbations(</a:t>
            </a:r>
            <a:r>
              <a:rPr lang="el-GR" altLang="zh-CN" sz="2000" b="1" dirty="0">
                <a:latin typeface="Century Gothic" panose="020B0502020202020204" pitchFamily="34" charset="0"/>
              </a:rPr>
              <a:t>Δ</a:t>
            </a:r>
            <a:r>
              <a:rPr lang="en-US" altLang="zh-CN" sz="2000" b="1" i="1" dirty="0">
                <a:latin typeface="Century Gothic" panose="020B0502020202020204" pitchFamily="34" charset="0"/>
              </a:rPr>
              <a:t>S</a:t>
            </a:r>
            <a:r>
              <a:rPr lang="en-US" altLang="zh-CN" sz="2000" b="1" dirty="0">
                <a:latin typeface="Century Gothic" panose="020B0502020202020204" pitchFamily="34" charset="0"/>
              </a:rPr>
              <a:t> </a:t>
            </a:r>
            <a:r>
              <a:rPr lang="en-US" altLang="zh-CN" sz="2000" dirty="0">
                <a:latin typeface="Century Gothic" panose="020B0502020202020204" pitchFamily="34" charset="0"/>
              </a:rPr>
              <a:t>) is proportional to </a:t>
            </a:r>
            <a:r>
              <a:rPr lang="el-GR" altLang="zh-CN" sz="2000" b="1" dirty="0">
                <a:latin typeface="Century Gothic" panose="020B0502020202020204" pitchFamily="34" charset="0"/>
              </a:rPr>
              <a:t>Δ</a:t>
            </a:r>
            <a:r>
              <a:rPr lang="en-US" altLang="zh-CN" sz="2000" b="1" i="1" dirty="0" err="1">
                <a:latin typeface="Century Gothic" panose="020B0502020202020204" pitchFamily="34" charset="0"/>
              </a:rPr>
              <a:t>T</a:t>
            </a:r>
            <a:r>
              <a:rPr lang="en-US" altLang="zh-CN" sz="2000" b="1" baseline="-25000" dirty="0" err="1">
                <a:latin typeface="Century Gothic" panose="020B0502020202020204" pitchFamily="34" charset="0"/>
              </a:rPr>
              <a:t>i</a:t>
            </a:r>
            <a:r>
              <a:rPr lang="en-US" altLang="zh-CN" sz="2000" b="1" dirty="0">
                <a:latin typeface="Century Gothic" panose="020B0502020202020204" pitchFamily="34" charset="0"/>
              </a:rPr>
              <a:t> &amp; </a:t>
            </a:r>
            <a:r>
              <a:rPr lang="en-US" altLang="zh-CN" sz="2000" b="1" i="1" dirty="0">
                <a:latin typeface="Century Gothic" panose="020B0502020202020204" pitchFamily="34" charset="0"/>
              </a:rPr>
              <a:t>P</a:t>
            </a:r>
            <a:r>
              <a:rPr lang="en-US" altLang="zh-CN" sz="2000" b="1" baseline="-25000" dirty="0">
                <a:latin typeface="Century Gothic" panose="020B0502020202020204" pitchFamily="34" charset="0"/>
              </a:rPr>
              <a:t>EBW</a:t>
            </a:r>
            <a:r>
              <a:rPr lang="en-US" altLang="zh-CN" sz="2000" dirty="0">
                <a:latin typeface="Century Gothic" panose="020B0502020202020204" pitchFamily="34" charset="0"/>
              </a:rPr>
              <a:t>.</a:t>
            </a:r>
            <a:endParaRPr lang="zh-CN" altLang="en-US" sz="2000" dirty="0">
              <a:latin typeface="Century Gothic" panose="020B0502020202020204" pitchFamily="34" charset="0"/>
            </a:endParaRPr>
          </a:p>
        </p:txBody>
      </p:sp>
      <p:pic>
        <p:nvPicPr>
          <p:cNvPr id="17" name="图片 16">
            <a:extLst>
              <a:ext uri="{FF2B5EF4-FFF2-40B4-BE49-F238E27FC236}">
                <a16:creationId xmlns:a16="http://schemas.microsoft.com/office/drawing/2014/main" id="{B9DDCF66-E9A4-4DB2-9D90-5580DB215CDC}"/>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182019" y="2293383"/>
            <a:ext cx="3736022" cy="2583417"/>
          </a:xfrm>
          <a:prstGeom prst="rect">
            <a:avLst/>
          </a:prstGeom>
          <a:noFill/>
        </p:spPr>
      </p:pic>
      <p:pic>
        <p:nvPicPr>
          <p:cNvPr id="19" name="图片 18">
            <a:extLst>
              <a:ext uri="{FF2B5EF4-FFF2-40B4-BE49-F238E27FC236}">
                <a16:creationId xmlns:a16="http://schemas.microsoft.com/office/drawing/2014/main" id="{28859967-887D-499A-BC94-45600BA240C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573520" y="2151169"/>
            <a:ext cx="3594100" cy="4316730"/>
          </a:xfrm>
          <a:prstGeom prst="rect">
            <a:avLst/>
          </a:prstGeom>
          <a:noFill/>
          <a:ln>
            <a:noFill/>
          </a:ln>
        </p:spPr>
      </p:pic>
      <p:pic>
        <p:nvPicPr>
          <p:cNvPr id="20" name="图片 19">
            <a:extLst>
              <a:ext uri="{FF2B5EF4-FFF2-40B4-BE49-F238E27FC236}">
                <a16:creationId xmlns:a16="http://schemas.microsoft.com/office/drawing/2014/main" id="{AA9F87EF-C7BE-4A00-BA3C-34745EC8890D}"/>
              </a:ext>
            </a:extLst>
          </p:cNvPr>
          <p:cNvPicPr>
            <a:picLocks noChangeAspect="1"/>
          </p:cNvPicPr>
          <p:nvPr/>
        </p:nvPicPr>
        <p:blipFill rotWithShape="1">
          <a:blip r:embed="rId4"/>
          <a:srcRect l="22167" r="24634"/>
          <a:stretch/>
        </p:blipFill>
        <p:spPr>
          <a:xfrm>
            <a:off x="2650516" y="5109465"/>
            <a:ext cx="2873828" cy="998418"/>
          </a:xfrm>
          <a:prstGeom prst="rect">
            <a:avLst/>
          </a:prstGeom>
        </p:spPr>
      </p:pic>
      <p:sp>
        <p:nvSpPr>
          <p:cNvPr id="2" name="文本框 1">
            <a:extLst>
              <a:ext uri="{FF2B5EF4-FFF2-40B4-BE49-F238E27FC236}">
                <a16:creationId xmlns:a16="http://schemas.microsoft.com/office/drawing/2014/main" id="{0D1FE7E5-FDB5-4941-B9CA-4CEE73EE38B6}"/>
              </a:ext>
            </a:extLst>
          </p:cNvPr>
          <p:cNvSpPr txBox="1"/>
          <p:nvPr/>
        </p:nvSpPr>
        <p:spPr>
          <a:xfrm>
            <a:off x="4268470" y="5923217"/>
            <a:ext cx="2305050" cy="369332"/>
          </a:xfrm>
          <a:prstGeom prst="rect">
            <a:avLst/>
          </a:prstGeom>
          <a:noFill/>
        </p:spPr>
        <p:txBody>
          <a:bodyPr wrap="square" rtlCol="0">
            <a:spAutoFit/>
          </a:bodyPr>
          <a:lstStyle/>
          <a:p>
            <a:r>
              <a:rPr lang="en-US" altLang="zh-CN" dirty="0"/>
              <a:t>Based on Hansen 2017</a:t>
            </a:r>
            <a:endParaRPr lang="zh-CN" altLang="en-US" dirty="0"/>
          </a:p>
        </p:txBody>
      </p:sp>
      <p:grpSp>
        <p:nvGrpSpPr>
          <p:cNvPr id="16" name="组合 15">
            <a:extLst>
              <a:ext uri="{FF2B5EF4-FFF2-40B4-BE49-F238E27FC236}">
                <a16:creationId xmlns:a16="http://schemas.microsoft.com/office/drawing/2014/main" id="{13868E0C-7570-4EDE-82BA-278C43E473D7}"/>
              </a:ext>
            </a:extLst>
          </p:cNvPr>
          <p:cNvGrpSpPr/>
          <p:nvPr/>
        </p:nvGrpSpPr>
        <p:grpSpPr>
          <a:xfrm>
            <a:off x="63454" y="6205879"/>
            <a:ext cx="2936686" cy="589148"/>
            <a:chOff x="-1836553" y="6235097"/>
            <a:chExt cx="3868697" cy="776125"/>
          </a:xfrm>
        </p:grpSpPr>
        <p:pic>
          <p:nvPicPr>
            <p:cNvPr id="18" name="图片 17">
              <a:extLst>
                <a:ext uri="{FF2B5EF4-FFF2-40B4-BE49-F238E27FC236}">
                  <a16:creationId xmlns:a16="http://schemas.microsoft.com/office/drawing/2014/main" id="{5B59B383-BCA5-44DD-B4E3-4910F016687A}"/>
                </a:ext>
              </a:extLst>
            </p:cNvPr>
            <p:cNvPicPr>
              <a:picLocks noChangeAspect="1"/>
            </p:cNvPicPr>
            <p:nvPr/>
          </p:nvPicPr>
          <p:blipFill>
            <a:blip r:embed="rId5"/>
            <a:stretch>
              <a:fillRect/>
            </a:stretch>
          </p:blipFill>
          <p:spPr>
            <a:xfrm>
              <a:off x="-1836553" y="6330634"/>
              <a:ext cx="1348697" cy="396000"/>
            </a:xfrm>
            <a:prstGeom prst="rect">
              <a:avLst/>
            </a:prstGeom>
          </p:spPr>
        </p:pic>
        <p:pic>
          <p:nvPicPr>
            <p:cNvPr id="21" name="图片 20">
              <a:extLst>
                <a:ext uri="{FF2B5EF4-FFF2-40B4-BE49-F238E27FC236}">
                  <a16:creationId xmlns:a16="http://schemas.microsoft.com/office/drawing/2014/main" id="{9187E13E-1A9E-4231-8058-9E86F625F457}"/>
                </a:ext>
              </a:extLst>
            </p:cNvPr>
            <p:cNvPicPr>
              <a:picLocks noChangeAspect="1"/>
            </p:cNvPicPr>
            <p:nvPr/>
          </p:nvPicPr>
          <p:blipFill>
            <a:blip r:embed="rId6"/>
            <a:stretch>
              <a:fillRect/>
            </a:stretch>
          </p:blipFill>
          <p:spPr>
            <a:xfrm>
              <a:off x="-487856" y="6235097"/>
              <a:ext cx="2520000" cy="776125"/>
            </a:xfrm>
            <a:prstGeom prst="rect">
              <a:avLst/>
            </a:prstGeom>
          </p:spPr>
        </p:pic>
      </p:grpSp>
    </p:spTree>
    <p:extLst>
      <p:ext uri="{BB962C8B-B14F-4D97-AF65-F5344CB8AC3E}">
        <p14:creationId xmlns:p14="http://schemas.microsoft.com/office/powerpoint/2010/main" val="4202213495"/>
      </p:ext>
    </p:extLst>
  </p:cSld>
  <p:clrMapOvr>
    <a:masterClrMapping/>
  </p:clrMapOvr>
  <mc:AlternateContent xmlns:mc="http://schemas.openxmlformats.org/markup-compatibility/2006">
    <mc:Choice xmlns:p14="http://schemas.microsoft.com/office/powerpoint/2010/main" Requires="p14">
      <p:transition spd="slow" p14:dur="2000" advTm="65792"/>
    </mc:Choice>
    <mc:Fallback>
      <p:transition spd="slow" advTm="65792"/>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935767BB-091A-4872-8525-48AF68A0A5F7}"/>
              </a:ext>
            </a:extLst>
          </p:cNvPr>
          <p:cNvPicPr>
            <a:picLocks noChangeAspect="1"/>
          </p:cNvPicPr>
          <p:nvPr/>
        </p:nvPicPr>
        <p:blipFill>
          <a:blip r:embed="rId3"/>
          <a:stretch>
            <a:fillRect/>
          </a:stretch>
        </p:blipFill>
        <p:spPr>
          <a:xfrm>
            <a:off x="4463201" y="2736966"/>
            <a:ext cx="2654406" cy="3984509"/>
          </a:xfrm>
          <a:prstGeom prst="rect">
            <a:avLst/>
          </a:prstGeom>
        </p:spPr>
      </p:pic>
      <p:pic>
        <p:nvPicPr>
          <p:cNvPr id="2" name="图片 1">
            <a:extLst>
              <a:ext uri="{FF2B5EF4-FFF2-40B4-BE49-F238E27FC236}">
                <a16:creationId xmlns:a16="http://schemas.microsoft.com/office/drawing/2014/main" id="{FE2E4258-3A83-4096-9BD4-D23C52D21321}"/>
              </a:ext>
            </a:extLst>
          </p:cNvPr>
          <p:cNvPicPr>
            <a:picLocks noChangeAspect="1"/>
          </p:cNvPicPr>
          <p:nvPr/>
        </p:nvPicPr>
        <p:blipFill>
          <a:blip r:embed="rId4"/>
          <a:stretch>
            <a:fillRect/>
          </a:stretch>
        </p:blipFill>
        <p:spPr>
          <a:xfrm>
            <a:off x="381796" y="2699467"/>
            <a:ext cx="3884962" cy="3555728"/>
          </a:xfrm>
          <a:prstGeom prst="rect">
            <a:avLst/>
          </a:prstGeom>
        </p:spPr>
      </p:pic>
      <p:sp>
        <p:nvSpPr>
          <p:cNvPr id="4" name="灯片编号占位符 3"/>
          <p:cNvSpPr>
            <a:spLocks noGrp="1"/>
          </p:cNvSpPr>
          <p:nvPr>
            <p:ph type="sldNum" sz="quarter" idx="12"/>
          </p:nvPr>
        </p:nvSpPr>
        <p:spPr/>
        <p:txBody>
          <a:bodyPr/>
          <a:lstStyle/>
          <a:p>
            <a:fld id="{633AA679-4BAC-4915-960F-90518BEA1765}" type="slidenum">
              <a:rPr lang="zh-CN" altLang="en-US" smtClean="0"/>
              <a:t>10</a:t>
            </a:fld>
            <a:endParaRPr lang="zh-CN" altLang="en-US"/>
          </a:p>
        </p:txBody>
      </p:sp>
      <p:sp>
        <p:nvSpPr>
          <p:cNvPr id="8" name="文本框 7">
            <a:extLst>
              <a:ext uri="{FF2B5EF4-FFF2-40B4-BE49-F238E27FC236}">
                <a16:creationId xmlns:a16="http://schemas.microsoft.com/office/drawing/2014/main" id="{9768129B-2722-4DBF-9034-73228A19FF59}"/>
              </a:ext>
            </a:extLst>
          </p:cNvPr>
          <p:cNvSpPr txBox="1"/>
          <p:nvPr/>
        </p:nvSpPr>
        <p:spPr>
          <a:xfrm>
            <a:off x="3736240" y="136525"/>
            <a:ext cx="4719562" cy="584775"/>
          </a:xfrm>
          <a:prstGeom prst="rect">
            <a:avLst/>
          </a:prstGeom>
          <a:noFill/>
        </p:spPr>
        <p:txBody>
          <a:bodyPr wrap="none" rtlCol="0">
            <a:spAutoFit/>
          </a:bodyPr>
          <a:lstStyle>
            <a:defPPr>
              <a:defRPr lang="en-US"/>
            </a:defPPr>
            <a:lvl1pPr>
              <a:defRPr sz="3200" b="1">
                <a:latin typeface="Century Gothic" panose="020B0502020202020204" pitchFamily="34" charset="0"/>
              </a:defRPr>
            </a:lvl1pPr>
          </a:lstStyle>
          <a:p>
            <a:pPr algn="ctr"/>
            <a:r>
              <a:rPr lang="en-US" altLang="zh-CN" dirty="0"/>
              <a:t>Impurity Accumulation</a:t>
            </a:r>
            <a:endParaRPr lang="zh-CN" altLang="en-US" dirty="0"/>
          </a:p>
        </p:txBody>
      </p:sp>
      <p:pic>
        <p:nvPicPr>
          <p:cNvPr id="14" name="图片 13">
            <a:extLst>
              <a:ext uri="{FF2B5EF4-FFF2-40B4-BE49-F238E27FC236}">
                <a16:creationId xmlns:a16="http://schemas.microsoft.com/office/drawing/2014/main" id="{1B612D77-673D-46E4-8E26-A983B5E11377}"/>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7299926" y="2141749"/>
            <a:ext cx="4316730" cy="4316730"/>
          </a:xfrm>
          <a:prstGeom prst="rect">
            <a:avLst/>
          </a:prstGeom>
          <a:noFill/>
          <a:ln>
            <a:noFill/>
          </a:ln>
        </p:spPr>
      </p:pic>
      <p:grpSp>
        <p:nvGrpSpPr>
          <p:cNvPr id="16" name="组合 15">
            <a:extLst>
              <a:ext uri="{FF2B5EF4-FFF2-40B4-BE49-F238E27FC236}">
                <a16:creationId xmlns:a16="http://schemas.microsoft.com/office/drawing/2014/main" id="{75786D67-3C15-4C9F-A85F-6B362B3B3CBB}"/>
              </a:ext>
            </a:extLst>
          </p:cNvPr>
          <p:cNvGrpSpPr/>
          <p:nvPr/>
        </p:nvGrpSpPr>
        <p:grpSpPr>
          <a:xfrm>
            <a:off x="63454" y="6205879"/>
            <a:ext cx="2936686" cy="589148"/>
            <a:chOff x="-1836553" y="6235097"/>
            <a:chExt cx="3868697" cy="776125"/>
          </a:xfrm>
        </p:grpSpPr>
        <p:pic>
          <p:nvPicPr>
            <p:cNvPr id="17" name="图片 16">
              <a:extLst>
                <a:ext uri="{FF2B5EF4-FFF2-40B4-BE49-F238E27FC236}">
                  <a16:creationId xmlns:a16="http://schemas.microsoft.com/office/drawing/2014/main" id="{80FC6E81-5133-4FF7-8C4E-C22CF084DA65}"/>
                </a:ext>
              </a:extLst>
            </p:cNvPr>
            <p:cNvPicPr>
              <a:picLocks noChangeAspect="1"/>
            </p:cNvPicPr>
            <p:nvPr/>
          </p:nvPicPr>
          <p:blipFill>
            <a:blip r:embed="rId6"/>
            <a:stretch>
              <a:fillRect/>
            </a:stretch>
          </p:blipFill>
          <p:spPr>
            <a:xfrm>
              <a:off x="-1836553" y="6330634"/>
              <a:ext cx="1348697" cy="396000"/>
            </a:xfrm>
            <a:prstGeom prst="rect">
              <a:avLst/>
            </a:prstGeom>
          </p:spPr>
        </p:pic>
        <p:pic>
          <p:nvPicPr>
            <p:cNvPr id="18" name="图片 17">
              <a:extLst>
                <a:ext uri="{FF2B5EF4-FFF2-40B4-BE49-F238E27FC236}">
                  <a16:creationId xmlns:a16="http://schemas.microsoft.com/office/drawing/2014/main" id="{552A0FCF-62D9-40E7-AF48-C2C33251FC6E}"/>
                </a:ext>
              </a:extLst>
            </p:cNvPr>
            <p:cNvPicPr>
              <a:picLocks noChangeAspect="1"/>
            </p:cNvPicPr>
            <p:nvPr/>
          </p:nvPicPr>
          <p:blipFill>
            <a:blip r:embed="rId7"/>
            <a:stretch>
              <a:fillRect/>
            </a:stretch>
          </p:blipFill>
          <p:spPr>
            <a:xfrm>
              <a:off x="-487856" y="6235097"/>
              <a:ext cx="2520000" cy="776125"/>
            </a:xfrm>
            <a:prstGeom prst="rect">
              <a:avLst/>
            </a:prstGeom>
          </p:spPr>
        </p:pic>
      </p:grpSp>
      <p:sp>
        <p:nvSpPr>
          <p:cNvPr id="3" name="文本框 2">
            <a:extLst>
              <a:ext uri="{FF2B5EF4-FFF2-40B4-BE49-F238E27FC236}">
                <a16:creationId xmlns:a16="http://schemas.microsoft.com/office/drawing/2014/main" id="{AD71C55D-5766-4011-8129-93DC1C41B660}"/>
              </a:ext>
            </a:extLst>
          </p:cNvPr>
          <p:cNvSpPr txBox="1"/>
          <p:nvPr/>
        </p:nvSpPr>
        <p:spPr>
          <a:xfrm>
            <a:off x="5992411" y="2802188"/>
            <a:ext cx="1916105" cy="369332"/>
          </a:xfrm>
          <a:prstGeom prst="rect">
            <a:avLst/>
          </a:prstGeom>
          <a:noFill/>
        </p:spPr>
        <p:txBody>
          <a:bodyPr wrap="square" rtlCol="0">
            <a:spAutoFit/>
          </a:bodyPr>
          <a:lstStyle/>
          <a:p>
            <a:r>
              <a:rPr lang="en-US" altLang="zh-CN" dirty="0">
                <a:solidFill>
                  <a:srgbClr val="0000FF"/>
                </a:solidFill>
              </a:rPr>
              <a:t>Vertical AXUV</a:t>
            </a:r>
            <a:endParaRPr lang="zh-CN" altLang="en-US" dirty="0">
              <a:solidFill>
                <a:srgbClr val="0000FF"/>
              </a:solidFill>
            </a:endParaRPr>
          </a:p>
        </p:txBody>
      </p:sp>
      <p:sp>
        <p:nvSpPr>
          <p:cNvPr id="19" name="文本框 18">
            <a:extLst>
              <a:ext uri="{FF2B5EF4-FFF2-40B4-BE49-F238E27FC236}">
                <a16:creationId xmlns:a16="http://schemas.microsoft.com/office/drawing/2014/main" id="{C714AEB8-E23A-4C54-8F40-D39ECB5C2BFC}"/>
              </a:ext>
            </a:extLst>
          </p:cNvPr>
          <p:cNvSpPr txBox="1"/>
          <p:nvPr/>
        </p:nvSpPr>
        <p:spPr>
          <a:xfrm>
            <a:off x="5422834" y="5152639"/>
            <a:ext cx="1782087" cy="369332"/>
          </a:xfrm>
          <a:prstGeom prst="rect">
            <a:avLst/>
          </a:prstGeom>
          <a:noFill/>
        </p:spPr>
        <p:txBody>
          <a:bodyPr wrap="square" rtlCol="0">
            <a:spAutoFit/>
          </a:bodyPr>
          <a:lstStyle/>
          <a:p>
            <a:r>
              <a:rPr lang="en-US" altLang="zh-CN" dirty="0">
                <a:solidFill>
                  <a:srgbClr val="FF0000"/>
                </a:solidFill>
              </a:rPr>
              <a:t>Horizontal AXUV</a:t>
            </a:r>
            <a:endParaRPr lang="zh-CN" altLang="en-US" dirty="0">
              <a:solidFill>
                <a:srgbClr val="FF0000"/>
              </a:solidFill>
            </a:endParaRPr>
          </a:p>
        </p:txBody>
      </p:sp>
      <p:sp>
        <p:nvSpPr>
          <p:cNvPr id="13" name="文本框 12">
            <a:extLst>
              <a:ext uri="{FF2B5EF4-FFF2-40B4-BE49-F238E27FC236}">
                <a16:creationId xmlns:a16="http://schemas.microsoft.com/office/drawing/2014/main" id="{64BCC3E4-4F77-43D1-8EC5-B911ECC5F550}"/>
              </a:ext>
            </a:extLst>
          </p:cNvPr>
          <p:cNvSpPr txBox="1"/>
          <p:nvPr/>
        </p:nvSpPr>
        <p:spPr>
          <a:xfrm>
            <a:off x="575344" y="868524"/>
            <a:ext cx="10847764" cy="188025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l-GR" altLang="zh-CN" sz="2000" b="1" dirty="0">
                <a:latin typeface="Century Gothic" panose="020B0502020202020204" pitchFamily="34" charset="0"/>
              </a:rPr>
              <a:t>Δ</a:t>
            </a:r>
            <a:r>
              <a:rPr lang="en-US" altLang="zh-CN" sz="2000" b="1" i="1" dirty="0">
                <a:latin typeface="Century Gothic" panose="020B0502020202020204" pitchFamily="34" charset="0"/>
              </a:rPr>
              <a:t>I</a:t>
            </a:r>
            <a:r>
              <a:rPr lang="en-US" altLang="zh-CN" sz="2000" b="1" baseline="-25000" dirty="0">
                <a:latin typeface="Century Gothic" panose="020B0502020202020204" pitchFamily="34" charset="0"/>
              </a:rPr>
              <a:t>AXUV</a:t>
            </a:r>
            <a:r>
              <a:rPr lang="en-US" altLang="zh-CN" sz="2000" b="1" dirty="0">
                <a:latin typeface="Century Gothic" panose="020B0502020202020204" pitchFamily="34" charset="0"/>
              </a:rPr>
              <a:t> </a:t>
            </a:r>
            <a:r>
              <a:rPr lang="en-US" altLang="zh-CN" sz="2000" dirty="0">
                <a:latin typeface="Century Gothic" panose="020B0502020202020204" pitchFamily="34" charset="0"/>
              </a:rPr>
              <a:t>(mainly from C &amp; O </a:t>
            </a:r>
            <a:r>
              <a:rPr lang="en-US" altLang="zh-CN" sz="2000" b="1" dirty="0">
                <a:solidFill>
                  <a:srgbClr val="FF0000"/>
                </a:solidFill>
                <a:latin typeface="Century Gothic" panose="020B0502020202020204" pitchFamily="34" charset="0"/>
              </a:rPr>
              <a:t>instead of electron bremsstrahlung radiation</a:t>
            </a:r>
            <a:r>
              <a:rPr lang="en-US" altLang="zh-CN" sz="2000" dirty="0">
                <a:latin typeface="Century Gothic" panose="020B0502020202020204" pitchFamily="34" charset="0"/>
              </a:rPr>
              <a:t>)propagates from edge to the core. </a:t>
            </a:r>
            <a:r>
              <a:rPr lang="el-GR" altLang="zh-CN" sz="2000" b="1" dirty="0">
                <a:latin typeface="Century Gothic" panose="020B0502020202020204" pitchFamily="34" charset="0"/>
              </a:rPr>
              <a:t>Δ</a:t>
            </a:r>
            <a:r>
              <a:rPr lang="en-US" altLang="zh-CN" sz="2000" b="1" i="1" dirty="0">
                <a:latin typeface="Century Gothic" panose="020B0502020202020204" pitchFamily="34" charset="0"/>
              </a:rPr>
              <a:t>I</a:t>
            </a:r>
            <a:r>
              <a:rPr lang="en-US" altLang="zh-CN" sz="2000" b="1" baseline="-25000" dirty="0">
                <a:latin typeface="Century Gothic" panose="020B0502020202020204" pitchFamily="34" charset="0"/>
              </a:rPr>
              <a:t>AXUV </a:t>
            </a:r>
            <a:r>
              <a:rPr lang="en-US" altLang="zh-CN" sz="2000" b="1" dirty="0">
                <a:latin typeface="Century Gothic" panose="020B0502020202020204" pitchFamily="34" charset="0"/>
              </a:rPr>
              <a:t> </a:t>
            </a:r>
            <a:r>
              <a:rPr lang="en-US" altLang="zh-CN" sz="2000" dirty="0">
                <a:latin typeface="Century Gothic" panose="020B0502020202020204" pitchFamily="34" charset="0"/>
              </a:rPr>
              <a:t>is modulated by the tearing mode.</a:t>
            </a:r>
          </a:p>
          <a:p>
            <a:pPr marL="285750" indent="-285750">
              <a:lnSpc>
                <a:spcPct val="150000"/>
              </a:lnSpc>
              <a:buFont typeface="Arial" panose="020B0604020202020204" pitchFamily="34" charset="0"/>
              <a:buChar char="•"/>
            </a:pPr>
            <a:r>
              <a:rPr lang="el-GR" altLang="zh-CN" sz="2000" b="1" dirty="0">
                <a:latin typeface="Century Gothic" panose="020B0502020202020204" pitchFamily="34" charset="0"/>
              </a:rPr>
              <a:t>Δ</a:t>
            </a:r>
            <a:r>
              <a:rPr lang="en-US" altLang="zh-CN" sz="2000" b="1" i="1" dirty="0">
                <a:latin typeface="Century Gothic" panose="020B0502020202020204" pitchFamily="34" charset="0"/>
              </a:rPr>
              <a:t>I</a:t>
            </a:r>
            <a:r>
              <a:rPr lang="en-US" altLang="zh-CN" sz="2000" b="1" baseline="-25000" dirty="0">
                <a:latin typeface="Century Gothic" panose="020B0502020202020204" pitchFamily="34" charset="0"/>
              </a:rPr>
              <a:t>AXUV </a:t>
            </a:r>
            <a:r>
              <a:rPr lang="en-US" altLang="zh-CN" sz="2000" b="1" dirty="0">
                <a:latin typeface="Century Gothic" panose="020B0502020202020204" pitchFamily="34" charset="0"/>
              </a:rPr>
              <a:t> </a:t>
            </a:r>
            <a:r>
              <a:rPr lang="en-US" altLang="zh-CN" sz="2000" dirty="0">
                <a:latin typeface="Century Gothic" panose="020B0502020202020204" pitchFamily="34" charset="0"/>
              </a:rPr>
              <a:t>and</a:t>
            </a:r>
            <a:r>
              <a:rPr lang="en-US" altLang="zh-CN" sz="2000" b="1" dirty="0">
                <a:latin typeface="Century Gothic" panose="020B0502020202020204" pitchFamily="34" charset="0"/>
              </a:rPr>
              <a:t> </a:t>
            </a:r>
            <a:r>
              <a:rPr lang="el-GR" altLang="zh-CN" sz="2000" b="1" dirty="0">
                <a:latin typeface="Century Gothic" panose="020B0502020202020204" pitchFamily="34" charset="0"/>
              </a:rPr>
              <a:t>Δ</a:t>
            </a:r>
            <a:r>
              <a:rPr lang="en-US" altLang="zh-CN" sz="2000" b="1" i="1" dirty="0">
                <a:latin typeface="Century Gothic" panose="020B0502020202020204" pitchFamily="34" charset="0"/>
              </a:rPr>
              <a:t>n</a:t>
            </a:r>
            <a:r>
              <a:rPr lang="en-US" altLang="zh-CN" sz="2000" b="1" i="1" baseline="-25000" dirty="0">
                <a:latin typeface="Century Gothic" panose="020B0502020202020204" pitchFamily="34" charset="0"/>
              </a:rPr>
              <a:t>e</a:t>
            </a:r>
            <a:r>
              <a:rPr lang="en-US" altLang="zh-CN" sz="2000" b="1" baseline="-25000" dirty="0">
                <a:latin typeface="Century Gothic" panose="020B0502020202020204" pitchFamily="34" charset="0"/>
              </a:rPr>
              <a:t> </a:t>
            </a:r>
            <a:r>
              <a:rPr lang="en-US" altLang="zh-CN" sz="2000" b="1" dirty="0">
                <a:latin typeface="Century Gothic" panose="020B0502020202020204" pitchFamily="34" charset="0"/>
              </a:rPr>
              <a:t> </a:t>
            </a:r>
            <a:r>
              <a:rPr lang="en-US" altLang="zh-CN" sz="2000" dirty="0">
                <a:latin typeface="Century Gothic" panose="020B0502020202020204" pitchFamily="34" charset="0"/>
              </a:rPr>
              <a:t>in the core come from </a:t>
            </a:r>
            <a:r>
              <a:rPr lang="en-US" altLang="zh-CN" sz="2000" b="1" dirty="0">
                <a:latin typeface="Century Gothic" panose="020B0502020202020204" pitchFamily="34" charset="0"/>
              </a:rPr>
              <a:t>edge energy deposition and inward transport </a:t>
            </a:r>
            <a:r>
              <a:rPr lang="en-US" altLang="zh-CN" sz="2000" b="1" dirty="0">
                <a:solidFill>
                  <a:srgbClr val="FF0000"/>
                </a:solidFill>
                <a:latin typeface="Century Gothic" panose="020B0502020202020204" pitchFamily="34" charset="0"/>
              </a:rPr>
              <a:t>instead of direct core heating</a:t>
            </a:r>
            <a:r>
              <a:rPr lang="en-US" altLang="zh-CN" sz="2000" b="1" dirty="0">
                <a:latin typeface="Century Gothic" panose="020B0502020202020204" pitchFamily="34" charset="0"/>
              </a:rPr>
              <a:t>.</a:t>
            </a:r>
            <a:endParaRPr lang="zh-CN" altLang="en-US" sz="2000" dirty="0">
              <a:latin typeface="Century Gothic" panose="020B0502020202020204" pitchFamily="34" charset="0"/>
            </a:endParaRPr>
          </a:p>
        </p:txBody>
      </p:sp>
    </p:spTree>
    <p:extLst>
      <p:ext uri="{BB962C8B-B14F-4D97-AF65-F5344CB8AC3E}">
        <p14:creationId xmlns:p14="http://schemas.microsoft.com/office/powerpoint/2010/main" val="2290506792"/>
      </p:ext>
    </p:extLst>
  </p:cSld>
  <p:clrMapOvr>
    <a:masterClrMapping/>
  </p:clrMapOvr>
  <mc:AlternateContent xmlns:mc="http://schemas.openxmlformats.org/markup-compatibility/2006">
    <mc:Choice xmlns:p14="http://schemas.microsoft.com/office/powerpoint/2010/main" Requires="p14">
      <p:transition spd="slow" p14:dur="2000" advTm="63168"/>
    </mc:Choice>
    <mc:Fallback>
      <p:transition spd="slow" advTm="63168"/>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屏幕剪辑">
            <a:extLst>
              <a:ext uri="{FF2B5EF4-FFF2-40B4-BE49-F238E27FC236}">
                <a16:creationId xmlns:a16="http://schemas.microsoft.com/office/drawing/2014/main" id="{E31D5BDD-5A31-4BFC-A345-94B0CD4D1C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920" y="2270667"/>
            <a:ext cx="3242310" cy="4210630"/>
          </a:xfrm>
          <a:prstGeom prst="rect">
            <a:avLst/>
          </a:prstGeom>
          <a:noFill/>
          <a:ln w="38100">
            <a:noFill/>
          </a:ln>
        </p:spPr>
      </p:pic>
      <p:sp>
        <p:nvSpPr>
          <p:cNvPr id="4" name="灯片编号占位符 3"/>
          <p:cNvSpPr>
            <a:spLocks noGrp="1"/>
          </p:cNvSpPr>
          <p:nvPr>
            <p:ph type="sldNum" sz="quarter" idx="12"/>
          </p:nvPr>
        </p:nvSpPr>
        <p:spPr/>
        <p:txBody>
          <a:bodyPr/>
          <a:lstStyle/>
          <a:p>
            <a:fld id="{633AA679-4BAC-4915-960F-90518BEA1765}" type="slidenum">
              <a:rPr lang="zh-CN" altLang="en-US" smtClean="0"/>
              <a:t>11</a:t>
            </a:fld>
            <a:endParaRPr lang="zh-CN" altLang="en-US"/>
          </a:p>
        </p:txBody>
      </p:sp>
      <p:sp>
        <p:nvSpPr>
          <p:cNvPr id="8" name="文本框 7">
            <a:extLst>
              <a:ext uri="{FF2B5EF4-FFF2-40B4-BE49-F238E27FC236}">
                <a16:creationId xmlns:a16="http://schemas.microsoft.com/office/drawing/2014/main" id="{9768129B-2722-4DBF-9034-73228A19FF59}"/>
              </a:ext>
            </a:extLst>
          </p:cNvPr>
          <p:cNvSpPr txBox="1"/>
          <p:nvPr/>
        </p:nvSpPr>
        <p:spPr>
          <a:xfrm>
            <a:off x="3920590" y="136525"/>
            <a:ext cx="4350871" cy="584775"/>
          </a:xfrm>
          <a:prstGeom prst="rect">
            <a:avLst/>
          </a:prstGeom>
          <a:noFill/>
        </p:spPr>
        <p:txBody>
          <a:bodyPr wrap="none" rtlCol="0">
            <a:spAutoFit/>
          </a:bodyPr>
          <a:lstStyle>
            <a:defPPr>
              <a:defRPr lang="en-US"/>
            </a:defPPr>
            <a:lvl1pPr>
              <a:defRPr sz="3200" b="1">
                <a:latin typeface="Century Gothic" panose="020B0502020202020204" pitchFamily="34" charset="0"/>
              </a:defRPr>
            </a:lvl1pPr>
          </a:lstStyle>
          <a:p>
            <a:pPr algn="ctr"/>
            <a:r>
              <a:rPr lang="en-US" altLang="zh-CN" dirty="0"/>
              <a:t>Compared with TST-2</a:t>
            </a:r>
            <a:endParaRPr lang="zh-CN" altLang="en-US" dirty="0"/>
          </a:p>
        </p:txBody>
      </p:sp>
      <p:sp>
        <p:nvSpPr>
          <p:cNvPr id="13" name="文本框 12">
            <a:extLst>
              <a:ext uri="{FF2B5EF4-FFF2-40B4-BE49-F238E27FC236}">
                <a16:creationId xmlns:a16="http://schemas.microsoft.com/office/drawing/2014/main" id="{64BCC3E4-4F77-43D1-8EC5-B911ECC5F550}"/>
              </a:ext>
            </a:extLst>
          </p:cNvPr>
          <p:cNvSpPr txBox="1"/>
          <p:nvPr/>
        </p:nvSpPr>
        <p:spPr>
          <a:xfrm>
            <a:off x="575343" y="843461"/>
            <a:ext cx="11665670" cy="141859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sz="2000" dirty="0">
                <a:latin typeface="Century Gothic" panose="020B0502020202020204" pitchFamily="34" charset="0"/>
              </a:rPr>
              <a:t>Heating experiment results in SUNIST are similar with TST-2 in 2006(AXUV, core n</a:t>
            </a:r>
            <a:r>
              <a:rPr lang="en-US" altLang="zh-CN" sz="2000" baseline="-25000" dirty="0">
                <a:latin typeface="Century Gothic" panose="020B0502020202020204" pitchFamily="34" charset="0"/>
              </a:rPr>
              <a:t>e </a:t>
            </a:r>
            <a:r>
              <a:rPr lang="en-US" altLang="zh-CN" sz="2000" dirty="0">
                <a:latin typeface="Century Gothic" panose="020B0502020202020204" pitchFamily="34" charset="0"/>
              </a:rPr>
              <a:t>, edge H</a:t>
            </a:r>
            <a:r>
              <a:rPr lang="el-GR" altLang="zh-CN" sz="2000" dirty="0">
                <a:latin typeface="Century Gothic" panose="020B0502020202020204" pitchFamily="34" charset="0"/>
              </a:rPr>
              <a:t>α</a:t>
            </a:r>
            <a:r>
              <a:rPr lang="en-US" altLang="zh-CN" sz="2000" dirty="0">
                <a:latin typeface="Century Gothic" panose="020B0502020202020204" pitchFamily="34" charset="0"/>
              </a:rPr>
              <a:t>).</a:t>
            </a:r>
          </a:p>
          <a:p>
            <a:pPr marL="285750" indent="-285750">
              <a:lnSpc>
                <a:spcPct val="150000"/>
              </a:lnSpc>
              <a:buFont typeface="Arial" panose="020B0604020202020204" pitchFamily="34" charset="0"/>
              <a:buChar char="•"/>
            </a:pPr>
            <a:r>
              <a:rPr lang="en-US" altLang="zh-CN" sz="2000" dirty="0">
                <a:latin typeface="Century Gothic" panose="020B0502020202020204" pitchFamily="34" charset="0"/>
              </a:rPr>
              <a:t>The heating effect in the core probably comes from </a:t>
            </a:r>
            <a:r>
              <a:rPr lang="en-US" altLang="zh-CN" sz="2000" b="1" dirty="0">
                <a:latin typeface="Century Gothic" panose="020B0502020202020204" pitchFamily="34" charset="0"/>
              </a:rPr>
              <a:t>PDI in the edge </a:t>
            </a:r>
            <a:r>
              <a:rPr lang="en-US" altLang="zh-CN" sz="2000" dirty="0">
                <a:latin typeface="Century Gothic" panose="020B0502020202020204" pitchFamily="34" charset="0"/>
              </a:rPr>
              <a:t>&amp; </a:t>
            </a:r>
            <a:r>
              <a:rPr lang="en-US" altLang="zh-CN" sz="2000" b="1" dirty="0">
                <a:latin typeface="Century Gothic" panose="020B0502020202020204" pitchFamily="34" charset="0"/>
              </a:rPr>
              <a:t>impurity accumulation process subsequently</a:t>
            </a:r>
            <a:r>
              <a:rPr lang="en-US" altLang="zh-CN" sz="2000" dirty="0">
                <a:latin typeface="Century Gothic" panose="020B0502020202020204" pitchFamily="34" charset="0"/>
              </a:rPr>
              <a:t>.</a:t>
            </a:r>
            <a:endParaRPr lang="zh-CN" altLang="en-US" sz="2000" dirty="0">
              <a:latin typeface="Century Gothic" panose="020B0502020202020204" pitchFamily="34" charset="0"/>
            </a:endParaRPr>
          </a:p>
        </p:txBody>
      </p:sp>
      <p:pic>
        <p:nvPicPr>
          <p:cNvPr id="11" name="图片 10">
            <a:extLst>
              <a:ext uri="{FF2B5EF4-FFF2-40B4-BE49-F238E27FC236}">
                <a16:creationId xmlns:a16="http://schemas.microsoft.com/office/drawing/2014/main" id="{CACE3B09-710D-4CDF-96B5-C371E34EDEF4}"/>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288561" y="2113711"/>
            <a:ext cx="3480295" cy="4465288"/>
          </a:xfrm>
          <a:prstGeom prst="rect">
            <a:avLst/>
          </a:prstGeom>
          <a:noFill/>
          <a:ln>
            <a:noFill/>
          </a:ln>
        </p:spPr>
      </p:pic>
      <p:cxnSp>
        <p:nvCxnSpPr>
          <p:cNvPr id="16" name="直接箭头连接符 15">
            <a:extLst>
              <a:ext uri="{FF2B5EF4-FFF2-40B4-BE49-F238E27FC236}">
                <a16:creationId xmlns:a16="http://schemas.microsoft.com/office/drawing/2014/main" id="{3687E37C-51B1-4641-B519-36EFC7226EC7}"/>
              </a:ext>
            </a:extLst>
          </p:cNvPr>
          <p:cNvCxnSpPr>
            <a:cxnSpLocks/>
          </p:cNvCxnSpPr>
          <p:nvPr/>
        </p:nvCxnSpPr>
        <p:spPr>
          <a:xfrm>
            <a:off x="3851470" y="4211318"/>
            <a:ext cx="1018064" cy="0"/>
          </a:xfrm>
          <a:prstGeom prst="straightConnector1">
            <a:avLst/>
          </a:prstGeom>
          <a:ln>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直接箭头连接符 16">
            <a:extLst>
              <a:ext uri="{FF2B5EF4-FFF2-40B4-BE49-F238E27FC236}">
                <a16:creationId xmlns:a16="http://schemas.microsoft.com/office/drawing/2014/main" id="{B3A820FF-6E21-486A-A7D3-10E83C384730}"/>
              </a:ext>
            </a:extLst>
          </p:cNvPr>
          <p:cNvCxnSpPr>
            <a:cxnSpLocks/>
          </p:cNvCxnSpPr>
          <p:nvPr/>
        </p:nvCxnSpPr>
        <p:spPr>
          <a:xfrm>
            <a:off x="3881198" y="4748297"/>
            <a:ext cx="1016247" cy="0"/>
          </a:xfrm>
          <a:prstGeom prst="straightConnector1">
            <a:avLst/>
          </a:prstGeom>
          <a:ln>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直接箭头连接符 17">
            <a:extLst>
              <a:ext uri="{FF2B5EF4-FFF2-40B4-BE49-F238E27FC236}">
                <a16:creationId xmlns:a16="http://schemas.microsoft.com/office/drawing/2014/main" id="{83C5CCAB-65FF-424A-9FE8-BB64B0A42862}"/>
              </a:ext>
            </a:extLst>
          </p:cNvPr>
          <p:cNvCxnSpPr>
            <a:cxnSpLocks/>
          </p:cNvCxnSpPr>
          <p:nvPr/>
        </p:nvCxnSpPr>
        <p:spPr>
          <a:xfrm flipV="1">
            <a:off x="3851471" y="3757753"/>
            <a:ext cx="1016247" cy="1560559"/>
          </a:xfrm>
          <a:prstGeom prst="straightConnector1">
            <a:avLst/>
          </a:prstGeom>
          <a:ln>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0" name="组合 19">
            <a:extLst>
              <a:ext uri="{FF2B5EF4-FFF2-40B4-BE49-F238E27FC236}">
                <a16:creationId xmlns:a16="http://schemas.microsoft.com/office/drawing/2014/main" id="{DB9BE6EA-1712-45E7-9647-7A539043DDCE}"/>
              </a:ext>
            </a:extLst>
          </p:cNvPr>
          <p:cNvGrpSpPr/>
          <p:nvPr/>
        </p:nvGrpSpPr>
        <p:grpSpPr>
          <a:xfrm>
            <a:off x="63454" y="6205879"/>
            <a:ext cx="2936686" cy="589148"/>
            <a:chOff x="-1836553" y="6235097"/>
            <a:chExt cx="3868697" cy="776125"/>
          </a:xfrm>
        </p:grpSpPr>
        <p:pic>
          <p:nvPicPr>
            <p:cNvPr id="21" name="图片 20">
              <a:extLst>
                <a:ext uri="{FF2B5EF4-FFF2-40B4-BE49-F238E27FC236}">
                  <a16:creationId xmlns:a16="http://schemas.microsoft.com/office/drawing/2014/main" id="{B5E9B843-8FDF-42C0-9914-AA0684B67E91}"/>
                </a:ext>
              </a:extLst>
            </p:cNvPr>
            <p:cNvPicPr>
              <a:picLocks noChangeAspect="1"/>
            </p:cNvPicPr>
            <p:nvPr/>
          </p:nvPicPr>
          <p:blipFill>
            <a:blip r:embed="rId5"/>
            <a:stretch>
              <a:fillRect/>
            </a:stretch>
          </p:blipFill>
          <p:spPr>
            <a:xfrm>
              <a:off x="-1836553" y="6330634"/>
              <a:ext cx="1348697" cy="396000"/>
            </a:xfrm>
            <a:prstGeom prst="rect">
              <a:avLst/>
            </a:prstGeom>
          </p:spPr>
        </p:pic>
        <p:pic>
          <p:nvPicPr>
            <p:cNvPr id="22" name="图片 21">
              <a:extLst>
                <a:ext uri="{FF2B5EF4-FFF2-40B4-BE49-F238E27FC236}">
                  <a16:creationId xmlns:a16="http://schemas.microsoft.com/office/drawing/2014/main" id="{D8694F1D-A44D-494B-89F1-5A0907B4111E}"/>
                </a:ext>
              </a:extLst>
            </p:cNvPr>
            <p:cNvPicPr>
              <a:picLocks noChangeAspect="1"/>
            </p:cNvPicPr>
            <p:nvPr/>
          </p:nvPicPr>
          <p:blipFill>
            <a:blip r:embed="rId6"/>
            <a:stretch>
              <a:fillRect/>
            </a:stretch>
          </p:blipFill>
          <p:spPr>
            <a:xfrm>
              <a:off x="-487856" y="6235097"/>
              <a:ext cx="2520000" cy="776125"/>
            </a:xfrm>
            <a:prstGeom prst="rect">
              <a:avLst/>
            </a:prstGeom>
          </p:spPr>
        </p:pic>
      </p:grpSp>
      <p:pic>
        <p:nvPicPr>
          <p:cNvPr id="23" name="图片 22">
            <a:extLst>
              <a:ext uri="{FF2B5EF4-FFF2-40B4-BE49-F238E27FC236}">
                <a16:creationId xmlns:a16="http://schemas.microsoft.com/office/drawing/2014/main" id="{DC53607B-10E3-4207-841D-FC4972C7746E}"/>
              </a:ext>
            </a:extLst>
          </p:cNvPr>
          <p:cNvPicPr>
            <a:picLocks noChangeAspect="1"/>
          </p:cNvPicPr>
          <p:nvPr/>
        </p:nvPicPr>
        <p:blipFill>
          <a:blip r:embed="rId7"/>
          <a:stretch>
            <a:fillRect/>
          </a:stretch>
        </p:blipFill>
        <p:spPr>
          <a:xfrm>
            <a:off x="7877245" y="2208615"/>
            <a:ext cx="4297156" cy="4331534"/>
          </a:xfrm>
          <a:prstGeom prst="rect">
            <a:avLst/>
          </a:prstGeom>
        </p:spPr>
      </p:pic>
      <p:grpSp>
        <p:nvGrpSpPr>
          <p:cNvPr id="24" name="组合 23">
            <a:extLst>
              <a:ext uri="{FF2B5EF4-FFF2-40B4-BE49-F238E27FC236}">
                <a16:creationId xmlns:a16="http://schemas.microsoft.com/office/drawing/2014/main" id="{7871E21D-B922-4A2C-A324-EE282D13D986}"/>
              </a:ext>
            </a:extLst>
          </p:cNvPr>
          <p:cNvGrpSpPr/>
          <p:nvPr/>
        </p:nvGrpSpPr>
        <p:grpSpPr>
          <a:xfrm>
            <a:off x="10452666" y="2473258"/>
            <a:ext cx="1274232" cy="791361"/>
            <a:chOff x="6899275" y="4531329"/>
            <a:chExt cx="1007464" cy="625685"/>
          </a:xfrm>
        </p:grpSpPr>
        <p:sp>
          <p:nvSpPr>
            <p:cNvPr id="25" name="圆角矩形 72">
              <a:extLst>
                <a:ext uri="{FF2B5EF4-FFF2-40B4-BE49-F238E27FC236}">
                  <a16:creationId xmlns:a16="http://schemas.microsoft.com/office/drawing/2014/main" id="{7D772840-EE94-449B-9DA6-D02E750171C6}"/>
                </a:ext>
              </a:extLst>
            </p:cNvPr>
            <p:cNvSpPr/>
            <p:nvPr/>
          </p:nvSpPr>
          <p:spPr>
            <a:xfrm>
              <a:off x="6899275" y="4531329"/>
              <a:ext cx="1007464" cy="625685"/>
            </a:xfrm>
            <a:prstGeom prst="roundRect">
              <a:avLst>
                <a:gd name="adj" fmla="val 23230"/>
              </a:avLst>
            </a:prstGeom>
            <a:ln w="38100">
              <a:solidFill>
                <a:schemeClr val="tx1"/>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400" dirty="0">
                <a:latin typeface="Times New Roman" panose="02020603050405020304" pitchFamily="18" charset="0"/>
                <a:cs typeface="Times New Roman" panose="02020603050405020304" pitchFamily="18" charset="0"/>
              </a:endParaRPr>
            </a:p>
          </p:txBody>
        </p:sp>
        <p:sp>
          <p:nvSpPr>
            <p:cNvPr id="26" name="椭圆 25">
              <a:extLst>
                <a:ext uri="{FF2B5EF4-FFF2-40B4-BE49-F238E27FC236}">
                  <a16:creationId xmlns:a16="http://schemas.microsoft.com/office/drawing/2014/main" id="{CD4E7B8B-6B7C-4180-ABDB-04CBE4F5BA44}"/>
                </a:ext>
              </a:extLst>
            </p:cNvPr>
            <p:cNvSpPr/>
            <p:nvPr/>
          </p:nvSpPr>
          <p:spPr>
            <a:xfrm>
              <a:off x="7030955" y="4655696"/>
              <a:ext cx="139864" cy="139864"/>
            </a:xfrm>
            <a:prstGeom prst="ellipse">
              <a:avLst/>
            </a:prstGeom>
            <a:ln w="19050">
              <a:solidFill>
                <a:schemeClr val="tx1"/>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400">
                <a:latin typeface="Times New Roman" panose="02020603050405020304" pitchFamily="18" charset="0"/>
                <a:cs typeface="Times New Roman" panose="02020603050405020304" pitchFamily="18" charset="0"/>
              </a:endParaRPr>
            </a:p>
          </p:txBody>
        </p:sp>
        <p:sp>
          <p:nvSpPr>
            <p:cNvPr id="27" name="文本框 26">
              <a:extLst>
                <a:ext uri="{FF2B5EF4-FFF2-40B4-BE49-F238E27FC236}">
                  <a16:creationId xmlns:a16="http://schemas.microsoft.com/office/drawing/2014/main" id="{E0F38489-99C3-4654-AF0E-61E408F1D7EB}"/>
                </a:ext>
              </a:extLst>
            </p:cNvPr>
            <p:cNvSpPr txBox="1"/>
            <p:nvPr/>
          </p:nvSpPr>
          <p:spPr>
            <a:xfrm>
              <a:off x="7222739" y="4593552"/>
              <a:ext cx="684000" cy="243342"/>
            </a:xfrm>
            <a:prstGeom prst="rect">
              <a:avLst/>
            </a:prstGeom>
            <a:noFill/>
          </p:spPr>
          <p:txBody>
            <a:bodyPr wrap="square" rtlCol="0">
              <a:spAutoFit/>
            </a:bodyPr>
            <a:lstStyle/>
            <a:p>
              <a:pPr algn="ctr"/>
              <a:r>
                <a:rPr lang="en-US" altLang="zh-CN" sz="1400" dirty="0">
                  <a:latin typeface="Times New Roman" panose="02020603050405020304" pitchFamily="18" charset="0"/>
                  <a:cs typeface="Times New Roman" panose="02020603050405020304" pitchFamily="18" charset="0"/>
                </a:rPr>
                <a:t>Start-up</a:t>
              </a:r>
              <a:endParaRPr lang="zh-CN" altLang="en-US" sz="1400" dirty="0">
                <a:latin typeface="Times New Roman" panose="02020603050405020304" pitchFamily="18" charset="0"/>
                <a:cs typeface="Times New Roman" panose="02020603050405020304" pitchFamily="18" charset="0"/>
              </a:endParaRPr>
            </a:p>
          </p:txBody>
        </p:sp>
        <p:sp>
          <p:nvSpPr>
            <p:cNvPr id="28" name="椭圆 27">
              <a:extLst>
                <a:ext uri="{FF2B5EF4-FFF2-40B4-BE49-F238E27FC236}">
                  <a16:creationId xmlns:a16="http://schemas.microsoft.com/office/drawing/2014/main" id="{F95F5B63-B0D7-4177-87F6-CD008289B1C4}"/>
                </a:ext>
              </a:extLst>
            </p:cNvPr>
            <p:cNvSpPr/>
            <p:nvPr/>
          </p:nvSpPr>
          <p:spPr>
            <a:xfrm>
              <a:off x="7030955" y="4920136"/>
              <a:ext cx="139864" cy="139864"/>
            </a:xfrm>
            <a:prstGeom prst="ellipse">
              <a:avLst/>
            </a:prstGeom>
            <a:pattFill prst="smCheck">
              <a:fgClr>
                <a:schemeClr val="tx1"/>
              </a:fgClr>
              <a:bgClr>
                <a:schemeClr val="bg1"/>
              </a:bgClr>
            </a:pattFill>
            <a:ln w="19050">
              <a:solidFill>
                <a:schemeClr val="tx1"/>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400">
                <a:latin typeface="Times New Roman" panose="02020603050405020304" pitchFamily="18" charset="0"/>
                <a:cs typeface="Times New Roman" panose="02020603050405020304" pitchFamily="18" charset="0"/>
              </a:endParaRPr>
            </a:p>
          </p:txBody>
        </p:sp>
        <p:sp>
          <p:nvSpPr>
            <p:cNvPr id="29" name="文本框 28">
              <a:extLst>
                <a:ext uri="{FF2B5EF4-FFF2-40B4-BE49-F238E27FC236}">
                  <a16:creationId xmlns:a16="http://schemas.microsoft.com/office/drawing/2014/main" id="{646DCF03-CFBC-409A-B64D-8F857CBAFBC3}"/>
                </a:ext>
              </a:extLst>
            </p:cNvPr>
            <p:cNvSpPr txBox="1"/>
            <p:nvPr/>
          </p:nvSpPr>
          <p:spPr>
            <a:xfrm>
              <a:off x="7222739" y="4859263"/>
              <a:ext cx="684000" cy="243342"/>
            </a:xfrm>
            <a:prstGeom prst="rect">
              <a:avLst/>
            </a:prstGeom>
            <a:noFill/>
          </p:spPr>
          <p:txBody>
            <a:bodyPr wrap="square" rtlCol="0">
              <a:spAutoFit/>
            </a:bodyPr>
            <a:lstStyle/>
            <a:p>
              <a:pPr algn="ctr"/>
              <a:r>
                <a:rPr lang="en-US" altLang="zh-CN" sz="1400" dirty="0">
                  <a:latin typeface="Times New Roman" panose="02020603050405020304" pitchFamily="18" charset="0"/>
                  <a:cs typeface="Times New Roman" panose="02020603050405020304" pitchFamily="18" charset="0"/>
                </a:rPr>
                <a:t>Heating</a:t>
              </a:r>
              <a:endParaRPr lang="zh-CN" altLang="en-US" sz="1400" dirty="0">
                <a:latin typeface="Times New Roman" panose="02020603050405020304" pitchFamily="18" charset="0"/>
                <a:cs typeface="Times New Roman" panose="02020603050405020304" pitchFamily="18" charset="0"/>
              </a:endParaRPr>
            </a:p>
          </p:txBody>
        </p:sp>
      </p:grpSp>
      <p:sp>
        <p:nvSpPr>
          <p:cNvPr id="30" name="文本框 29">
            <a:extLst>
              <a:ext uri="{FF2B5EF4-FFF2-40B4-BE49-F238E27FC236}">
                <a16:creationId xmlns:a16="http://schemas.microsoft.com/office/drawing/2014/main" id="{90D82F2F-1105-4872-B455-3F82FC79E208}"/>
              </a:ext>
            </a:extLst>
          </p:cNvPr>
          <p:cNvSpPr txBox="1"/>
          <p:nvPr/>
        </p:nvSpPr>
        <p:spPr>
          <a:xfrm>
            <a:off x="10126404" y="3343318"/>
            <a:ext cx="1976605" cy="738664"/>
          </a:xfrm>
          <a:prstGeom prst="rect">
            <a:avLst/>
          </a:prstGeom>
          <a:noFill/>
        </p:spPr>
        <p:txBody>
          <a:bodyPr wrap="square" rtlCol="0">
            <a:spAutoFit/>
          </a:bodyPr>
          <a:lstStyle/>
          <a:p>
            <a:r>
              <a:rPr lang="en-US" altLang="zh-CN" sz="1400" b="1" dirty="0">
                <a:solidFill>
                  <a:srgbClr val="FF0000"/>
                </a:solidFill>
                <a:latin typeface="Century Gothic" panose="020B0502020202020204" pitchFamily="34" charset="0"/>
              </a:rPr>
              <a:t>No successful core heating in highly </a:t>
            </a:r>
            <a:r>
              <a:rPr lang="en-US" altLang="zh-CN" sz="1400" b="1" dirty="0" err="1">
                <a:solidFill>
                  <a:srgbClr val="FF0000"/>
                </a:solidFill>
                <a:latin typeface="Century Gothic" panose="020B0502020202020204" pitchFamily="34" charset="0"/>
              </a:rPr>
              <a:t>overdense</a:t>
            </a:r>
            <a:r>
              <a:rPr lang="en-US" altLang="zh-CN" sz="1400" b="1" dirty="0">
                <a:solidFill>
                  <a:srgbClr val="FF0000"/>
                </a:solidFill>
                <a:latin typeface="Century Gothic" panose="020B0502020202020204" pitchFamily="34" charset="0"/>
              </a:rPr>
              <a:t> heating.</a:t>
            </a:r>
            <a:endParaRPr lang="zh-CN" altLang="en-US" sz="1400" b="1" dirty="0">
              <a:solidFill>
                <a:srgbClr val="FF0000"/>
              </a:solidFill>
              <a:latin typeface="Century Gothic" panose="020B0502020202020204" pitchFamily="34" charset="0"/>
            </a:endParaRPr>
          </a:p>
        </p:txBody>
      </p:sp>
      <p:cxnSp>
        <p:nvCxnSpPr>
          <p:cNvPr id="31" name="直接连接符 30">
            <a:extLst>
              <a:ext uri="{FF2B5EF4-FFF2-40B4-BE49-F238E27FC236}">
                <a16:creationId xmlns:a16="http://schemas.microsoft.com/office/drawing/2014/main" id="{F8E6A10C-4DA2-4D94-839A-28D42348CB22}"/>
              </a:ext>
            </a:extLst>
          </p:cNvPr>
          <p:cNvCxnSpPr>
            <a:cxnSpLocks/>
          </p:cNvCxnSpPr>
          <p:nvPr/>
        </p:nvCxnSpPr>
        <p:spPr>
          <a:xfrm flipV="1">
            <a:off x="8516573" y="4193618"/>
            <a:ext cx="1773661" cy="270992"/>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id="{304214E9-B05D-44EA-8BC5-459ACFC2F3DD}"/>
              </a:ext>
            </a:extLst>
          </p:cNvPr>
          <p:cNvCxnSpPr>
            <a:cxnSpLocks/>
          </p:cNvCxnSpPr>
          <p:nvPr/>
        </p:nvCxnSpPr>
        <p:spPr>
          <a:xfrm flipV="1">
            <a:off x="10126404" y="4135180"/>
            <a:ext cx="163830" cy="1819581"/>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0775450"/>
      </p:ext>
    </p:extLst>
  </p:cSld>
  <p:clrMapOvr>
    <a:masterClrMapping/>
  </p:clrMapOvr>
  <mc:AlternateContent xmlns:mc="http://schemas.openxmlformats.org/markup-compatibility/2006">
    <mc:Choice xmlns:p14="http://schemas.microsoft.com/office/powerpoint/2010/main" Requires="p14">
      <p:transition spd="slow" p14:dur="2000" advTm="50675"/>
    </mc:Choice>
    <mc:Fallback>
      <p:transition spd="slow" advTm="50675"/>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633AA679-4BAC-4915-960F-90518BEA1765}" type="slidenum">
              <a:rPr lang="zh-CN" altLang="en-US" smtClean="0"/>
              <a:t>12</a:t>
            </a:fld>
            <a:endParaRPr lang="zh-CN" altLang="en-US"/>
          </a:p>
        </p:txBody>
      </p:sp>
      <p:sp>
        <p:nvSpPr>
          <p:cNvPr id="8" name="文本框 7">
            <a:extLst>
              <a:ext uri="{FF2B5EF4-FFF2-40B4-BE49-F238E27FC236}">
                <a16:creationId xmlns:a16="http://schemas.microsoft.com/office/drawing/2014/main" id="{9768129B-2722-4DBF-9034-73228A19FF59}"/>
              </a:ext>
            </a:extLst>
          </p:cNvPr>
          <p:cNvSpPr txBox="1"/>
          <p:nvPr/>
        </p:nvSpPr>
        <p:spPr>
          <a:xfrm>
            <a:off x="2985247" y="136525"/>
            <a:ext cx="6221576" cy="584775"/>
          </a:xfrm>
          <a:prstGeom prst="rect">
            <a:avLst/>
          </a:prstGeom>
          <a:noFill/>
        </p:spPr>
        <p:txBody>
          <a:bodyPr wrap="none" rtlCol="0">
            <a:spAutoFit/>
          </a:bodyPr>
          <a:lstStyle>
            <a:defPPr>
              <a:defRPr lang="en-US"/>
            </a:defPPr>
            <a:lvl1pPr>
              <a:defRPr sz="3200" b="1">
                <a:latin typeface="Century Gothic" panose="020B0502020202020204" pitchFamily="34" charset="0"/>
              </a:defRPr>
            </a:lvl1pPr>
          </a:lstStyle>
          <a:p>
            <a:pPr algn="ctr"/>
            <a:r>
              <a:rPr lang="en-US" altLang="zh-CN" dirty="0"/>
              <a:t>Energetic Electrons Absorption</a:t>
            </a:r>
            <a:endParaRPr lang="zh-CN" altLang="en-US" dirty="0"/>
          </a:p>
        </p:txBody>
      </p:sp>
      <p:sp>
        <p:nvSpPr>
          <p:cNvPr id="13" name="文本框 12">
            <a:extLst>
              <a:ext uri="{FF2B5EF4-FFF2-40B4-BE49-F238E27FC236}">
                <a16:creationId xmlns:a16="http://schemas.microsoft.com/office/drawing/2014/main" id="{64BCC3E4-4F77-43D1-8EC5-B911ECC5F550}"/>
              </a:ext>
            </a:extLst>
          </p:cNvPr>
          <p:cNvSpPr txBox="1"/>
          <p:nvPr/>
        </p:nvSpPr>
        <p:spPr>
          <a:xfrm>
            <a:off x="575344" y="924951"/>
            <a:ext cx="10981018" cy="188025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sz="2000" dirty="0">
                <a:latin typeface="Century Gothic" panose="020B0502020202020204" pitchFamily="34" charset="0"/>
              </a:rPr>
              <a:t>The edge electron temperature(through </a:t>
            </a:r>
            <a:r>
              <a:rPr lang="en-US" altLang="zh-CN" sz="2000" b="1" dirty="0">
                <a:latin typeface="Century Gothic" panose="020B0502020202020204" pitchFamily="34" charset="0"/>
              </a:rPr>
              <a:t>Langmuir probe</a:t>
            </a:r>
            <a:r>
              <a:rPr lang="en-US" altLang="zh-CN" sz="2000" dirty="0">
                <a:latin typeface="Century Gothic" panose="020B0502020202020204" pitchFamily="34" charset="0"/>
              </a:rPr>
              <a:t>) decrease may be caused by the increased ratio of energetic electrons(Use -</a:t>
            </a:r>
            <a:r>
              <a:rPr lang="el-GR" altLang="zh-CN" sz="2000" b="1" dirty="0">
                <a:latin typeface="Century Gothic" panose="020B0502020202020204" pitchFamily="34" charset="0"/>
              </a:rPr>
              <a:t>Δ</a:t>
            </a:r>
            <a:r>
              <a:rPr lang="en-US" altLang="zh-CN" sz="2000" b="1" i="1" dirty="0" err="1">
                <a:latin typeface="Century Gothic" panose="020B0502020202020204" pitchFamily="34" charset="0"/>
              </a:rPr>
              <a:t>T</a:t>
            </a:r>
            <a:r>
              <a:rPr lang="en-US" altLang="zh-CN" sz="2000" b="1" i="1" baseline="-25000" dirty="0" err="1">
                <a:latin typeface="Century Gothic" panose="020B0502020202020204" pitchFamily="34" charset="0"/>
              </a:rPr>
              <a:t>e</a:t>
            </a:r>
            <a:r>
              <a:rPr lang="en-US" altLang="zh-CN" sz="2000" b="1" baseline="-25000" dirty="0">
                <a:latin typeface="Century Gothic" panose="020B0502020202020204" pitchFamily="34" charset="0"/>
              </a:rPr>
              <a:t>  </a:t>
            </a:r>
            <a:r>
              <a:rPr lang="en-US" altLang="zh-CN" sz="2000" dirty="0">
                <a:latin typeface="Century Gothic" panose="020B0502020202020204" pitchFamily="34" charset="0"/>
              </a:rPr>
              <a:t>as a representative).</a:t>
            </a:r>
          </a:p>
          <a:p>
            <a:pPr marL="285750" indent="-285750">
              <a:lnSpc>
                <a:spcPct val="150000"/>
              </a:lnSpc>
              <a:buFont typeface="Arial" panose="020B0604020202020204" pitchFamily="34" charset="0"/>
              <a:buChar char="•"/>
            </a:pPr>
            <a:r>
              <a:rPr lang="el-GR" altLang="zh-CN" sz="2000" b="1" dirty="0">
                <a:latin typeface="Century Gothic" panose="020B0502020202020204" pitchFamily="34" charset="0"/>
              </a:rPr>
              <a:t>Δ</a:t>
            </a:r>
            <a:r>
              <a:rPr lang="en-US" altLang="zh-CN" sz="2000" b="1" i="1" dirty="0">
                <a:latin typeface="Century Gothic" panose="020B0502020202020204" pitchFamily="34" charset="0"/>
              </a:rPr>
              <a:t>HXR</a:t>
            </a:r>
            <a:r>
              <a:rPr lang="en-US" altLang="zh-CN" sz="2000" b="1" baseline="-25000" dirty="0">
                <a:latin typeface="Century Gothic" panose="020B0502020202020204" pitchFamily="34" charset="0"/>
              </a:rPr>
              <a:t> </a:t>
            </a:r>
            <a:r>
              <a:rPr lang="en-US" altLang="zh-CN" sz="2000" b="1" dirty="0">
                <a:latin typeface="Century Gothic" panose="020B0502020202020204" pitchFamily="34" charset="0"/>
              </a:rPr>
              <a:t> </a:t>
            </a:r>
            <a:r>
              <a:rPr lang="en-US" altLang="zh-CN" sz="2000" dirty="0">
                <a:latin typeface="Century Gothic" panose="020B0502020202020204" pitchFamily="34" charset="0"/>
              </a:rPr>
              <a:t>in the late stage is proportional to -</a:t>
            </a:r>
            <a:r>
              <a:rPr lang="el-GR" altLang="zh-CN" sz="2000" b="1" dirty="0">
                <a:latin typeface="Century Gothic" panose="020B0502020202020204" pitchFamily="34" charset="0"/>
              </a:rPr>
              <a:t>Δ</a:t>
            </a:r>
            <a:r>
              <a:rPr lang="en-US" altLang="zh-CN" sz="2000" b="1" i="1" dirty="0" err="1">
                <a:latin typeface="Century Gothic" panose="020B0502020202020204" pitchFamily="34" charset="0"/>
              </a:rPr>
              <a:t>T</a:t>
            </a:r>
            <a:r>
              <a:rPr lang="en-US" altLang="zh-CN" sz="2000" b="1" i="1" baseline="-25000" dirty="0" err="1">
                <a:latin typeface="Century Gothic" panose="020B0502020202020204" pitchFamily="34" charset="0"/>
              </a:rPr>
              <a:t>e</a:t>
            </a:r>
            <a:r>
              <a:rPr lang="en-US" altLang="zh-CN" sz="2000" b="1" baseline="-25000" dirty="0">
                <a:latin typeface="Century Gothic" panose="020B0502020202020204" pitchFamily="34" charset="0"/>
              </a:rPr>
              <a:t> </a:t>
            </a:r>
            <a:r>
              <a:rPr lang="en-US" altLang="zh-CN" sz="2000" b="1" dirty="0">
                <a:latin typeface="Century Gothic" panose="020B0502020202020204" pitchFamily="34" charset="0"/>
              </a:rPr>
              <a:t> </a:t>
            </a:r>
            <a:r>
              <a:rPr lang="en-US" altLang="zh-CN" sz="2000" dirty="0">
                <a:latin typeface="Century Gothic" panose="020B0502020202020204" pitchFamily="34" charset="0"/>
              </a:rPr>
              <a:t>during RF injection</a:t>
            </a:r>
            <a:r>
              <a:rPr lang="zh-CN" altLang="en-US" sz="2000" dirty="0">
                <a:latin typeface="Century Gothic" panose="020B0502020202020204" pitchFamily="34" charset="0"/>
              </a:rPr>
              <a:t>，</a:t>
            </a:r>
            <a:r>
              <a:rPr lang="en-US" altLang="zh-CN" sz="2000" dirty="0">
                <a:latin typeface="Century Gothic" panose="020B0502020202020204" pitchFamily="34" charset="0"/>
              </a:rPr>
              <a:t>which suggests obvious energetic electrons absorption.</a:t>
            </a:r>
            <a:endParaRPr lang="zh-CN" altLang="en-US" sz="2000" dirty="0">
              <a:latin typeface="Century Gothic" panose="020B0502020202020204" pitchFamily="34" charset="0"/>
            </a:endParaRPr>
          </a:p>
        </p:txBody>
      </p:sp>
      <p:pic>
        <p:nvPicPr>
          <p:cNvPr id="19" name="图片 18">
            <a:extLst>
              <a:ext uri="{FF2B5EF4-FFF2-40B4-BE49-F238E27FC236}">
                <a16:creationId xmlns:a16="http://schemas.microsoft.com/office/drawing/2014/main" id="{42131D37-91C1-4FB4-BED9-E3955EDF53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034" y="3008860"/>
            <a:ext cx="4640764" cy="2944221"/>
          </a:xfrm>
          <a:prstGeom prst="rect">
            <a:avLst/>
          </a:prstGeom>
        </p:spPr>
      </p:pic>
      <p:sp>
        <p:nvSpPr>
          <p:cNvPr id="20" name="文本框 19">
            <a:extLst>
              <a:ext uri="{FF2B5EF4-FFF2-40B4-BE49-F238E27FC236}">
                <a16:creationId xmlns:a16="http://schemas.microsoft.com/office/drawing/2014/main" id="{73E56929-40A3-4E16-9ED5-AB396DA06709}"/>
              </a:ext>
            </a:extLst>
          </p:cNvPr>
          <p:cNvSpPr txBox="1"/>
          <p:nvPr/>
        </p:nvSpPr>
        <p:spPr>
          <a:xfrm>
            <a:off x="4675462" y="6112858"/>
            <a:ext cx="1863090" cy="369332"/>
          </a:xfrm>
          <a:prstGeom prst="rect">
            <a:avLst/>
          </a:prstGeom>
          <a:noFill/>
        </p:spPr>
        <p:txBody>
          <a:bodyPr wrap="square">
            <a:spAutoFit/>
          </a:bodyPr>
          <a:lstStyle/>
          <a:p>
            <a:r>
              <a:rPr lang="en-US" altLang="zh-CN" b="1" dirty="0">
                <a:latin typeface="Times New Roman" panose="02020603050405020304" pitchFamily="18" charset="0"/>
                <a:cs typeface="Times New Roman" panose="02020603050405020304" pitchFamily="18" charset="0"/>
              </a:rPr>
              <a:t>From S. Biswas</a:t>
            </a:r>
            <a:endParaRPr lang="zh-CN" altLang="en-US" dirty="0"/>
          </a:p>
        </p:txBody>
      </p:sp>
      <p:grpSp>
        <p:nvGrpSpPr>
          <p:cNvPr id="16" name="组合 15">
            <a:extLst>
              <a:ext uri="{FF2B5EF4-FFF2-40B4-BE49-F238E27FC236}">
                <a16:creationId xmlns:a16="http://schemas.microsoft.com/office/drawing/2014/main" id="{F3C8DDD8-2893-44F1-A1C1-2688B168E4FA}"/>
              </a:ext>
            </a:extLst>
          </p:cNvPr>
          <p:cNvGrpSpPr/>
          <p:nvPr/>
        </p:nvGrpSpPr>
        <p:grpSpPr>
          <a:xfrm>
            <a:off x="63454" y="6205879"/>
            <a:ext cx="2936686" cy="589148"/>
            <a:chOff x="-1836553" y="6235097"/>
            <a:chExt cx="3868697" cy="776125"/>
          </a:xfrm>
        </p:grpSpPr>
        <p:pic>
          <p:nvPicPr>
            <p:cNvPr id="17" name="图片 16">
              <a:extLst>
                <a:ext uri="{FF2B5EF4-FFF2-40B4-BE49-F238E27FC236}">
                  <a16:creationId xmlns:a16="http://schemas.microsoft.com/office/drawing/2014/main" id="{8DBA7084-8BA1-4005-AE4D-D4B1F586F50B}"/>
                </a:ext>
              </a:extLst>
            </p:cNvPr>
            <p:cNvPicPr>
              <a:picLocks noChangeAspect="1"/>
            </p:cNvPicPr>
            <p:nvPr/>
          </p:nvPicPr>
          <p:blipFill>
            <a:blip r:embed="rId3"/>
            <a:stretch>
              <a:fillRect/>
            </a:stretch>
          </p:blipFill>
          <p:spPr>
            <a:xfrm>
              <a:off x="-1836553" y="6330634"/>
              <a:ext cx="1348697" cy="396000"/>
            </a:xfrm>
            <a:prstGeom prst="rect">
              <a:avLst/>
            </a:prstGeom>
          </p:spPr>
        </p:pic>
        <p:pic>
          <p:nvPicPr>
            <p:cNvPr id="18" name="图片 17">
              <a:extLst>
                <a:ext uri="{FF2B5EF4-FFF2-40B4-BE49-F238E27FC236}">
                  <a16:creationId xmlns:a16="http://schemas.microsoft.com/office/drawing/2014/main" id="{C573AE35-7F10-4F1F-8707-530B779FB96C}"/>
                </a:ext>
              </a:extLst>
            </p:cNvPr>
            <p:cNvPicPr>
              <a:picLocks noChangeAspect="1"/>
            </p:cNvPicPr>
            <p:nvPr/>
          </p:nvPicPr>
          <p:blipFill>
            <a:blip r:embed="rId4"/>
            <a:stretch>
              <a:fillRect/>
            </a:stretch>
          </p:blipFill>
          <p:spPr>
            <a:xfrm>
              <a:off x="-487856" y="6235097"/>
              <a:ext cx="2520000" cy="776125"/>
            </a:xfrm>
            <a:prstGeom prst="rect">
              <a:avLst/>
            </a:prstGeom>
          </p:spPr>
        </p:pic>
      </p:grpSp>
      <p:sp>
        <p:nvSpPr>
          <p:cNvPr id="2" name="文本框 1">
            <a:extLst>
              <a:ext uri="{FF2B5EF4-FFF2-40B4-BE49-F238E27FC236}">
                <a16:creationId xmlns:a16="http://schemas.microsoft.com/office/drawing/2014/main" id="{2681FEB8-C58E-412B-B04C-93B97A3198C8}"/>
              </a:ext>
            </a:extLst>
          </p:cNvPr>
          <p:cNvSpPr txBox="1"/>
          <p:nvPr/>
        </p:nvSpPr>
        <p:spPr>
          <a:xfrm>
            <a:off x="3971482" y="5768415"/>
            <a:ext cx="2522643" cy="369332"/>
          </a:xfrm>
          <a:prstGeom prst="rect">
            <a:avLst/>
          </a:prstGeom>
          <a:noFill/>
        </p:spPr>
        <p:txBody>
          <a:bodyPr wrap="square" rtlCol="0">
            <a:spAutoFit/>
          </a:bodyPr>
          <a:lstStyle/>
          <a:p>
            <a:r>
              <a:rPr lang="en-US" altLang="zh-CN" dirty="0"/>
              <a:t>Energetic electrons ratio</a:t>
            </a:r>
            <a:endParaRPr lang="zh-CN" altLang="en-US" dirty="0"/>
          </a:p>
        </p:txBody>
      </p:sp>
      <p:pic>
        <p:nvPicPr>
          <p:cNvPr id="15" name="图片 14">
            <a:extLst>
              <a:ext uri="{FF2B5EF4-FFF2-40B4-BE49-F238E27FC236}">
                <a16:creationId xmlns:a16="http://schemas.microsoft.com/office/drawing/2014/main" id="{3A66BF83-C2D3-4927-8F42-E2192194CE08}"/>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6759111" y="3186985"/>
            <a:ext cx="4594689" cy="2358222"/>
          </a:xfrm>
          <a:prstGeom prst="rect">
            <a:avLst/>
          </a:prstGeom>
          <a:noFill/>
        </p:spPr>
      </p:pic>
    </p:spTree>
    <p:extLst>
      <p:ext uri="{BB962C8B-B14F-4D97-AF65-F5344CB8AC3E}">
        <p14:creationId xmlns:p14="http://schemas.microsoft.com/office/powerpoint/2010/main" val="2240664048"/>
      </p:ext>
    </p:extLst>
  </p:cSld>
  <p:clrMapOvr>
    <a:masterClrMapping/>
  </p:clrMapOvr>
  <mc:AlternateContent xmlns:mc="http://schemas.openxmlformats.org/markup-compatibility/2006">
    <mc:Choice xmlns:p14="http://schemas.microsoft.com/office/powerpoint/2010/main" Requires="p14">
      <p:transition spd="slow" p14:dur="2000" advTm="72549"/>
    </mc:Choice>
    <mc:Fallback>
      <p:transition spd="slow" advTm="72549"/>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a:extLst>
              <a:ext uri="{FF2B5EF4-FFF2-40B4-BE49-F238E27FC236}">
                <a16:creationId xmlns:a16="http://schemas.microsoft.com/office/drawing/2014/main" id="{426CE8FE-C032-4B03-8957-F53F30C5BD0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610600" y="1741265"/>
            <a:ext cx="3480295" cy="4465288"/>
          </a:xfrm>
          <a:prstGeom prst="rect">
            <a:avLst/>
          </a:prstGeom>
          <a:noFill/>
          <a:ln>
            <a:noFill/>
          </a:ln>
        </p:spPr>
      </p:pic>
      <p:sp>
        <p:nvSpPr>
          <p:cNvPr id="4" name="灯片编号占位符 3"/>
          <p:cNvSpPr>
            <a:spLocks noGrp="1"/>
          </p:cNvSpPr>
          <p:nvPr>
            <p:ph type="sldNum" sz="quarter" idx="12"/>
          </p:nvPr>
        </p:nvSpPr>
        <p:spPr/>
        <p:txBody>
          <a:bodyPr/>
          <a:lstStyle/>
          <a:p>
            <a:fld id="{633AA679-4BAC-4915-960F-90518BEA1765}" type="slidenum">
              <a:rPr lang="zh-CN" altLang="en-US" smtClean="0"/>
              <a:t>13</a:t>
            </a:fld>
            <a:endParaRPr lang="zh-CN" altLang="en-US"/>
          </a:p>
        </p:txBody>
      </p:sp>
      <p:sp>
        <p:nvSpPr>
          <p:cNvPr id="23" name="文本框 22"/>
          <p:cNvSpPr txBox="1"/>
          <p:nvPr/>
        </p:nvSpPr>
        <p:spPr>
          <a:xfrm>
            <a:off x="5093369" y="131962"/>
            <a:ext cx="2058577" cy="584775"/>
          </a:xfrm>
          <a:prstGeom prst="rect">
            <a:avLst/>
          </a:prstGeom>
          <a:noFill/>
        </p:spPr>
        <p:txBody>
          <a:bodyPr wrap="none" rtlCol="0">
            <a:spAutoFit/>
          </a:bodyPr>
          <a:lstStyle/>
          <a:p>
            <a:r>
              <a:rPr lang="en-US" altLang="zh-CN" sz="3200" b="1" dirty="0">
                <a:latin typeface="Century Gothic" panose="020B0502020202020204" pitchFamily="34" charset="0"/>
              </a:rPr>
              <a:t>Summary</a:t>
            </a:r>
            <a:endParaRPr lang="zh-CN" altLang="en-US" sz="3200" b="1" dirty="0">
              <a:latin typeface="Century Gothic" panose="020B0502020202020204" pitchFamily="34" charset="0"/>
            </a:endParaRPr>
          </a:p>
        </p:txBody>
      </p:sp>
      <p:sp>
        <p:nvSpPr>
          <p:cNvPr id="2" name="矩形: 圆角 1">
            <a:extLst>
              <a:ext uri="{FF2B5EF4-FFF2-40B4-BE49-F238E27FC236}">
                <a16:creationId xmlns:a16="http://schemas.microsoft.com/office/drawing/2014/main" id="{5022946C-3B1E-457B-9A43-FB0927287E55}"/>
              </a:ext>
            </a:extLst>
          </p:cNvPr>
          <p:cNvSpPr/>
          <p:nvPr/>
        </p:nvSpPr>
        <p:spPr>
          <a:xfrm>
            <a:off x="63454" y="2135285"/>
            <a:ext cx="2027793" cy="447913"/>
          </a:xfrm>
          <a:prstGeom prst="roundRect">
            <a:avLst>
              <a:gd name="adj" fmla="val 30653"/>
            </a:avLst>
          </a:prstGeom>
          <a:solidFill>
            <a:schemeClr val="bg2"/>
          </a:solidFill>
        </p:spPr>
        <p:txBody>
          <a:bodyPr wrap="square" rtlCol="0" anchor="ctr">
            <a:spAutoFit/>
          </a:bodyPr>
          <a:lstStyle/>
          <a:p>
            <a:pPr algn="ctr"/>
            <a:r>
              <a:rPr lang="en-US" altLang="zh-CN" b="1" dirty="0">
                <a:latin typeface="Century Gothic" panose="020B0502020202020204" pitchFamily="34" charset="0"/>
              </a:rPr>
              <a:t>RF injection</a:t>
            </a:r>
            <a:endParaRPr lang="zh-CN" altLang="en-US" b="1" dirty="0" err="1">
              <a:latin typeface="Century Gothic" panose="020B0502020202020204" pitchFamily="34" charset="0"/>
            </a:endParaRPr>
          </a:p>
        </p:txBody>
      </p:sp>
      <p:sp>
        <p:nvSpPr>
          <p:cNvPr id="25" name="矩形: 圆角 24">
            <a:extLst>
              <a:ext uri="{FF2B5EF4-FFF2-40B4-BE49-F238E27FC236}">
                <a16:creationId xmlns:a16="http://schemas.microsoft.com/office/drawing/2014/main" id="{8D23C33B-C45A-4B8E-8849-A5F976E47016}"/>
              </a:ext>
            </a:extLst>
          </p:cNvPr>
          <p:cNvSpPr/>
          <p:nvPr/>
        </p:nvSpPr>
        <p:spPr>
          <a:xfrm>
            <a:off x="63454" y="2743308"/>
            <a:ext cx="2027793" cy="1119783"/>
          </a:xfrm>
          <a:prstGeom prst="roundRect">
            <a:avLst>
              <a:gd name="adj" fmla="val 30653"/>
            </a:avLst>
          </a:prstGeom>
          <a:solidFill>
            <a:schemeClr val="bg2"/>
          </a:solidFill>
        </p:spPr>
        <p:txBody>
          <a:bodyPr wrap="square" rtlCol="0" anchor="ctr">
            <a:spAutoFit/>
          </a:bodyPr>
          <a:lstStyle/>
          <a:p>
            <a:pPr algn="ctr"/>
            <a:r>
              <a:rPr lang="en-US" altLang="zh-CN" b="1" dirty="0">
                <a:latin typeface="Century Gothic" panose="020B0502020202020204" pitchFamily="34" charset="0"/>
              </a:rPr>
              <a:t>Mode conversion</a:t>
            </a:r>
          </a:p>
          <a:p>
            <a:pPr algn="ctr"/>
            <a:r>
              <a:rPr lang="en-US" altLang="zh-CN" b="1" dirty="0">
                <a:latin typeface="Century Gothic" panose="020B0502020202020204" pitchFamily="34" charset="0"/>
              </a:rPr>
              <a:t>(60% in SUNIST)</a:t>
            </a:r>
            <a:endParaRPr lang="zh-CN" altLang="en-US" b="1" dirty="0" err="1">
              <a:latin typeface="Century Gothic" panose="020B0502020202020204" pitchFamily="34" charset="0"/>
            </a:endParaRPr>
          </a:p>
        </p:txBody>
      </p:sp>
      <p:cxnSp>
        <p:nvCxnSpPr>
          <p:cNvPr id="8" name="直接箭头连接符 7">
            <a:extLst>
              <a:ext uri="{FF2B5EF4-FFF2-40B4-BE49-F238E27FC236}">
                <a16:creationId xmlns:a16="http://schemas.microsoft.com/office/drawing/2014/main" id="{FA84F6B7-9362-407B-AA7A-9B7473D11142}"/>
              </a:ext>
            </a:extLst>
          </p:cNvPr>
          <p:cNvCxnSpPr>
            <a:cxnSpLocks/>
            <a:stCxn id="2" idx="2"/>
            <a:endCxn id="25" idx="0"/>
          </p:cNvCxnSpPr>
          <p:nvPr/>
        </p:nvCxnSpPr>
        <p:spPr>
          <a:xfrm>
            <a:off x="1077350" y="2583197"/>
            <a:ext cx="0" cy="16011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矩形: 圆角 25">
            <a:extLst>
              <a:ext uri="{FF2B5EF4-FFF2-40B4-BE49-F238E27FC236}">
                <a16:creationId xmlns:a16="http://schemas.microsoft.com/office/drawing/2014/main" id="{8071C249-1E46-4E68-8771-A84116D37BDB}"/>
              </a:ext>
            </a:extLst>
          </p:cNvPr>
          <p:cNvSpPr/>
          <p:nvPr/>
        </p:nvSpPr>
        <p:spPr>
          <a:xfrm>
            <a:off x="63454" y="4023201"/>
            <a:ext cx="2027793" cy="447913"/>
          </a:xfrm>
          <a:prstGeom prst="roundRect">
            <a:avLst>
              <a:gd name="adj" fmla="val 30653"/>
            </a:avLst>
          </a:prstGeom>
          <a:solidFill>
            <a:schemeClr val="bg2"/>
          </a:solidFill>
        </p:spPr>
        <p:txBody>
          <a:bodyPr wrap="square" rtlCol="0" anchor="ctr">
            <a:spAutoFit/>
          </a:bodyPr>
          <a:lstStyle/>
          <a:p>
            <a:pPr algn="ctr"/>
            <a:r>
              <a:rPr lang="en-US" altLang="zh-CN" b="1" dirty="0">
                <a:latin typeface="Century Gothic" panose="020B0502020202020204" pitchFamily="34" charset="0"/>
              </a:rPr>
              <a:t>EBW</a:t>
            </a:r>
            <a:endParaRPr lang="zh-CN" altLang="en-US" b="1" dirty="0" err="1">
              <a:latin typeface="Century Gothic" panose="020B0502020202020204" pitchFamily="34" charset="0"/>
            </a:endParaRPr>
          </a:p>
        </p:txBody>
      </p:sp>
      <p:cxnSp>
        <p:nvCxnSpPr>
          <p:cNvPr id="30" name="直接箭头连接符 29">
            <a:extLst>
              <a:ext uri="{FF2B5EF4-FFF2-40B4-BE49-F238E27FC236}">
                <a16:creationId xmlns:a16="http://schemas.microsoft.com/office/drawing/2014/main" id="{5783FBA9-7B24-49F8-B51C-DDE4D0F3CA00}"/>
              </a:ext>
            </a:extLst>
          </p:cNvPr>
          <p:cNvCxnSpPr>
            <a:cxnSpLocks/>
            <a:stCxn id="25" idx="2"/>
            <a:endCxn id="26" idx="0"/>
          </p:cNvCxnSpPr>
          <p:nvPr/>
        </p:nvCxnSpPr>
        <p:spPr>
          <a:xfrm>
            <a:off x="1077350" y="3863090"/>
            <a:ext cx="0" cy="16011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矩形: 圆角 33">
            <a:extLst>
              <a:ext uri="{FF2B5EF4-FFF2-40B4-BE49-F238E27FC236}">
                <a16:creationId xmlns:a16="http://schemas.microsoft.com/office/drawing/2014/main" id="{1E930389-22D5-4CBE-BAFB-EB5181DE473C}"/>
              </a:ext>
            </a:extLst>
          </p:cNvPr>
          <p:cNvSpPr/>
          <p:nvPr/>
        </p:nvSpPr>
        <p:spPr>
          <a:xfrm>
            <a:off x="2606466" y="3028791"/>
            <a:ext cx="1802130" cy="447913"/>
          </a:xfrm>
          <a:prstGeom prst="roundRect">
            <a:avLst>
              <a:gd name="adj" fmla="val 30653"/>
            </a:avLst>
          </a:prstGeom>
          <a:solidFill>
            <a:schemeClr val="bg2"/>
          </a:solidFill>
        </p:spPr>
        <p:txBody>
          <a:bodyPr rtlCol="0" anchor="ctr">
            <a:spAutoFit/>
          </a:bodyPr>
          <a:lstStyle/>
          <a:p>
            <a:pPr algn="ctr"/>
            <a:r>
              <a:rPr lang="en-US" altLang="zh-CN" b="1" dirty="0">
                <a:latin typeface="Century Gothic" panose="020B0502020202020204" pitchFamily="34" charset="0"/>
              </a:rPr>
              <a:t>PDI process</a:t>
            </a:r>
            <a:endParaRPr lang="zh-CN" altLang="en-US" b="1" dirty="0" err="1">
              <a:latin typeface="Century Gothic" panose="020B0502020202020204" pitchFamily="34" charset="0"/>
            </a:endParaRPr>
          </a:p>
        </p:txBody>
      </p:sp>
      <p:sp>
        <p:nvSpPr>
          <p:cNvPr id="35" name="矩形: 圆角 34">
            <a:extLst>
              <a:ext uri="{FF2B5EF4-FFF2-40B4-BE49-F238E27FC236}">
                <a16:creationId xmlns:a16="http://schemas.microsoft.com/office/drawing/2014/main" id="{ADD1904E-B714-4736-B8DA-A96F3D8A08B1}"/>
              </a:ext>
            </a:extLst>
          </p:cNvPr>
          <p:cNvSpPr/>
          <p:nvPr/>
        </p:nvSpPr>
        <p:spPr>
          <a:xfrm>
            <a:off x="2606466" y="3685985"/>
            <a:ext cx="1802130" cy="1119783"/>
          </a:xfrm>
          <a:prstGeom prst="roundRect">
            <a:avLst>
              <a:gd name="adj" fmla="val 30653"/>
            </a:avLst>
          </a:prstGeom>
          <a:solidFill>
            <a:schemeClr val="bg2"/>
          </a:solidFill>
        </p:spPr>
        <p:txBody>
          <a:bodyPr rtlCol="0" anchor="ctr">
            <a:spAutoFit/>
          </a:bodyPr>
          <a:lstStyle/>
          <a:p>
            <a:pPr algn="ctr"/>
            <a:r>
              <a:rPr lang="en-US" altLang="zh-CN" b="1" dirty="0">
                <a:latin typeface="Century Gothic" panose="020B0502020202020204" pitchFamily="34" charset="0"/>
              </a:rPr>
              <a:t>Energetic electrons damping</a:t>
            </a:r>
            <a:endParaRPr lang="zh-CN" altLang="en-US" b="1" dirty="0" err="1">
              <a:latin typeface="Century Gothic" panose="020B0502020202020204" pitchFamily="34" charset="0"/>
            </a:endParaRPr>
          </a:p>
        </p:txBody>
      </p:sp>
      <p:sp>
        <p:nvSpPr>
          <p:cNvPr id="36" name="矩形: 圆角 35">
            <a:extLst>
              <a:ext uri="{FF2B5EF4-FFF2-40B4-BE49-F238E27FC236}">
                <a16:creationId xmlns:a16="http://schemas.microsoft.com/office/drawing/2014/main" id="{D9BF6808-F06A-4587-BC71-F3465C08E4AC}"/>
              </a:ext>
            </a:extLst>
          </p:cNvPr>
          <p:cNvSpPr/>
          <p:nvPr/>
        </p:nvSpPr>
        <p:spPr>
          <a:xfrm>
            <a:off x="2606466" y="5337852"/>
            <a:ext cx="1802130" cy="447913"/>
          </a:xfrm>
          <a:prstGeom prst="roundRect">
            <a:avLst>
              <a:gd name="adj" fmla="val 30653"/>
            </a:avLst>
          </a:prstGeom>
          <a:solidFill>
            <a:schemeClr val="bg2"/>
          </a:solidFill>
        </p:spPr>
        <p:txBody>
          <a:bodyPr wrap="square" rtlCol="0" anchor="ctr">
            <a:spAutoFit/>
          </a:bodyPr>
          <a:lstStyle/>
          <a:p>
            <a:pPr algn="ctr"/>
            <a:r>
              <a:rPr lang="en-US" altLang="zh-CN" b="1" dirty="0">
                <a:latin typeface="Century Gothic" panose="020B0502020202020204" pitchFamily="34" charset="0"/>
              </a:rPr>
              <a:t>Others…</a:t>
            </a:r>
          </a:p>
        </p:txBody>
      </p:sp>
      <p:cxnSp>
        <p:nvCxnSpPr>
          <p:cNvPr id="38" name="连接符: 肘形 37">
            <a:extLst>
              <a:ext uri="{FF2B5EF4-FFF2-40B4-BE49-F238E27FC236}">
                <a16:creationId xmlns:a16="http://schemas.microsoft.com/office/drawing/2014/main" id="{3F2C1F3E-9969-4D83-B5D3-1D42F1595515}"/>
              </a:ext>
            </a:extLst>
          </p:cNvPr>
          <p:cNvCxnSpPr>
            <a:cxnSpLocks/>
            <a:stCxn id="26" idx="3"/>
            <a:endCxn id="34" idx="1"/>
          </p:cNvCxnSpPr>
          <p:nvPr/>
        </p:nvCxnSpPr>
        <p:spPr>
          <a:xfrm flipV="1">
            <a:off x="2091246" y="3252747"/>
            <a:ext cx="515220" cy="994410"/>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连接符: 肘形 39">
            <a:extLst>
              <a:ext uri="{FF2B5EF4-FFF2-40B4-BE49-F238E27FC236}">
                <a16:creationId xmlns:a16="http://schemas.microsoft.com/office/drawing/2014/main" id="{FB0DFC71-FB63-4086-AAAE-C1E73FE670CC}"/>
              </a:ext>
            </a:extLst>
          </p:cNvPr>
          <p:cNvCxnSpPr>
            <a:cxnSpLocks/>
            <a:stCxn id="26" idx="3"/>
            <a:endCxn id="36" idx="1"/>
          </p:cNvCxnSpPr>
          <p:nvPr/>
        </p:nvCxnSpPr>
        <p:spPr>
          <a:xfrm>
            <a:off x="2091247" y="4247158"/>
            <a:ext cx="515219" cy="1314651"/>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直接箭头连接符 41">
            <a:extLst>
              <a:ext uri="{FF2B5EF4-FFF2-40B4-BE49-F238E27FC236}">
                <a16:creationId xmlns:a16="http://schemas.microsoft.com/office/drawing/2014/main" id="{4E9F1BF9-9CC7-4BCD-A277-303F4E023399}"/>
              </a:ext>
            </a:extLst>
          </p:cNvPr>
          <p:cNvCxnSpPr>
            <a:cxnSpLocks/>
            <a:stCxn id="26" idx="3"/>
            <a:endCxn id="35" idx="1"/>
          </p:cNvCxnSpPr>
          <p:nvPr/>
        </p:nvCxnSpPr>
        <p:spPr>
          <a:xfrm flipV="1">
            <a:off x="2091246" y="4245877"/>
            <a:ext cx="515220" cy="128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矩形: 圆角 42">
            <a:extLst>
              <a:ext uri="{FF2B5EF4-FFF2-40B4-BE49-F238E27FC236}">
                <a16:creationId xmlns:a16="http://schemas.microsoft.com/office/drawing/2014/main" id="{1EA00EE3-4DCC-4F91-A136-ACA4CA3C067F}"/>
              </a:ext>
            </a:extLst>
          </p:cNvPr>
          <p:cNvSpPr/>
          <p:nvPr/>
        </p:nvSpPr>
        <p:spPr>
          <a:xfrm>
            <a:off x="4593238" y="2860822"/>
            <a:ext cx="1997471" cy="783848"/>
          </a:xfrm>
          <a:prstGeom prst="roundRect">
            <a:avLst>
              <a:gd name="adj" fmla="val 30653"/>
            </a:avLst>
          </a:prstGeom>
          <a:solidFill>
            <a:schemeClr val="bg2"/>
          </a:solidFill>
        </p:spPr>
        <p:txBody>
          <a:bodyPr wrap="square" rtlCol="0" anchor="ctr">
            <a:spAutoFit/>
          </a:bodyPr>
          <a:lstStyle/>
          <a:p>
            <a:pPr algn="ctr"/>
            <a:r>
              <a:rPr lang="en-US" altLang="zh-CN" b="1" dirty="0">
                <a:latin typeface="Century Gothic" panose="020B0502020202020204" pitchFamily="34" charset="0"/>
              </a:rPr>
              <a:t>Impurity accumulation</a:t>
            </a:r>
            <a:endParaRPr lang="zh-CN" altLang="en-US" b="1" dirty="0" err="1">
              <a:latin typeface="Century Gothic" panose="020B0502020202020204" pitchFamily="34" charset="0"/>
            </a:endParaRPr>
          </a:p>
        </p:txBody>
      </p:sp>
      <p:sp>
        <p:nvSpPr>
          <p:cNvPr id="44" name="矩形: 圆角 43">
            <a:extLst>
              <a:ext uri="{FF2B5EF4-FFF2-40B4-BE49-F238E27FC236}">
                <a16:creationId xmlns:a16="http://schemas.microsoft.com/office/drawing/2014/main" id="{6C586791-1C32-410E-A3E9-24BB19D17AB8}"/>
              </a:ext>
            </a:extLst>
          </p:cNvPr>
          <p:cNvSpPr/>
          <p:nvPr/>
        </p:nvSpPr>
        <p:spPr>
          <a:xfrm>
            <a:off x="6775352" y="2860822"/>
            <a:ext cx="1723157" cy="783848"/>
          </a:xfrm>
          <a:prstGeom prst="roundRect">
            <a:avLst>
              <a:gd name="adj" fmla="val 30653"/>
            </a:avLst>
          </a:prstGeom>
          <a:solidFill>
            <a:schemeClr val="bg2"/>
          </a:solidFill>
        </p:spPr>
        <p:txBody>
          <a:bodyPr wrap="square" rtlCol="0" anchor="ctr">
            <a:spAutoFit/>
          </a:bodyPr>
          <a:lstStyle/>
          <a:p>
            <a:pPr algn="ctr"/>
            <a:r>
              <a:rPr lang="en-US" altLang="zh-CN" b="1" dirty="0">
                <a:latin typeface="Century Gothic" panose="020B0502020202020204" pitchFamily="34" charset="0"/>
              </a:rPr>
              <a:t>Core AXUV increment</a:t>
            </a:r>
            <a:endParaRPr lang="zh-CN" altLang="en-US" b="1" dirty="0" err="1">
              <a:latin typeface="Century Gothic" panose="020B0502020202020204" pitchFamily="34" charset="0"/>
            </a:endParaRPr>
          </a:p>
        </p:txBody>
      </p:sp>
      <p:cxnSp>
        <p:nvCxnSpPr>
          <p:cNvPr id="46" name="直接箭头连接符 45">
            <a:extLst>
              <a:ext uri="{FF2B5EF4-FFF2-40B4-BE49-F238E27FC236}">
                <a16:creationId xmlns:a16="http://schemas.microsoft.com/office/drawing/2014/main" id="{319BBA0C-75DF-4910-AAE1-544AB535D669}"/>
              </a:ext>
            </a:extLst>
          </p:cNvPr>
          <p:cNvCxnSpPr>
            <a:stCxn id="34" idx="3"/>
            <a:endCxn id="43" idx="1"/>
          </p:cNvCxnSpPr>
          <p:nvPr/>
        </p:nvCxnSpPr>
        <p:spPr>
          <a:xfrm flipV="1">
            <a:off x="4408596" y="3252746"/>
            <a:ext cx="184642" cy="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直接箭头连接符 48">
            <a:extLst>
              <a:ext uri="{FF2B5EF4-FFF2-40B4-BE49-F238E27FC236}">
                <a16:creationId xmlns:a16="http://schemas.microsoft.com/office/drawing/2014/main" id="{FAD9DBB4-A652-4124-BE62-85521931CFD1}"/>
              </a:ext>
            </a:extLst>
          </p:cNvPr>
          <p:cNvCxnSpPr>
            <a:cxnSpLocks/>
            <a:stCxn id="43" idx="3"/>
            <a:endCxn id="44" idx="1"/>
          </p:cNvCxnSpPr>
          <p:nvPr/>
        </p:nvCxnSpPr>
        <p:spPr>
          <a:xfrm>
            <a:off x="6590709" y="3252746"/>
            <a:ext cx="184643"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矩形: 圆角 51">
            <a:extLst>
              <a:ext uri="{FF2B5EF4-FFF2-40B4-BE49-F238E27FC236}">
                <a16:creationId xmlns:a16="http://schemas.microsoft.com/office/drawing/2014/main" id="{A639EA46-BDD1-4783-A8C1-E4F73A7634D2}"/>
              </a:ext>
            </a:extLst>
          </p:cNvPr>
          <p:cNvSpPr/>
          <p:nvPr/>
        </p:nvSpPr>
        <p:spPr>
          <a:xfrm>
            <a:off x="4895771" y="3863090"/>
            <a:ext cx="3584080" cy="783848"/>
          </a:xfrm>
          <a:prstGeom prst="roundRect">
            <a:avLst>
              <a:gd name="adj" fmla="val 30653"/>
            </a:avLst>
          </a:prstGeom>
          <a:solidFill>
            <a:schemeClr val="bg2"/>
          </a:solidFill>
        </p:spPr>
        <p:txBody>
          <a:bodyPr wrap="square" rtlCol="0" anchor="ctr">
            <a:spAutoFit/>
          </a:bodyPr>
          <a:lstStyle/>
          <a:p>
            <a:pPr algn="ctr"/>
            <a:r>
              <a:rPr lang="en-US" altLang="zh-CN" b="1" dirty="0">
                <a:latin typeface="Century Gothic" panose="020B0502020202020204" pitchFamily="34" charset="0"/>
              </a:rPr>
              <a:t>Energetic electrons increase</a:t>
            </a:r>
          </a:p>
          <a:p>
            <a:pPr algn="ctr"/>
            <a:r>
              <a:rPr lang="en-US" altLang="zh-CN" b="1" i="1" dirty="0" err="1">
                <a:latin typeface="Century Gothic" panose="020B0502020202020204" pitchFamily="34" charset="0"/>
              </a:rPr>
              <a:t>T</a:t>
            </a:r>
            <a:r>
              <a:rPr lang="en-US" altLang="zh-CN" b="1" baseline="-25000" dirty="0" err="1">
                <a:latin typeface="Century Gothic" panose="020B0502020202020204" pitchFamily="34" charset="0"/>
              </a:rPr>
              <a:t>e</a:t>
            </a:r>
            <a:r>
              <a:rPr lang="zh-CN" altLang="en-US" b="1" dirty="0">
                <a:latin typeface="Century Gothic" panose="020B0502020202020204" pitchFamily="34" charset="0"/>
              </a:rPr>
              <a:t>（</a:t>
            </a:r>
            <a:r>
              <a:rPr lang="en-US" altLang="zh-CN" b="1" dirty="0">
                <a:latin typeface="Century Gothic" panose="020B0502020202020204" pitchFamily="34" charset="0"/>
              </a:rPr>
              <a:t>Probe</a:t>
            </a:r>
            <a:r>
              <a:rPr lang="zh-CN" altLang="en-US" b="1" dirty="0">
                <a:latin typeface="Century Gothic" panose="020B0502020202020204" pitchFamily="34" charset="0"/>
              </a:rPr>
              <a:t>）</a:t>
            </a:r>
            <a:r>
              <a:rPr lang="en-US" altLang="zh-CN" b="1" dirty="0">
                <a:latin typeface="Century Gothic" panose="020B0502020202020204" pitchFamily="34" charset="0"/>
              </a:rPr>
              <a:t>decrease</a:t>
            </a:r>
            <a:endParaRPr lang="zh-CN" altLang="en-US" b="1" dirty="0" err="1">
              <a:latin typeface="Century Gothic" panose="020B0502020202020204" pitchFamily="34" charset="0"/>
            </a:endParaRPr>
          </a:p>
        </p:txBody>
      </p:sp>
      <p:cxnSp>
        <p:nvCxnSpPr>
          <p:cNvPr id="54" name="直接箭头连接符 53">
            <a:extLst>
              <a:ext uri="{FF2B5EF4-FFF2-40B4-BE49-F238E27FC236}">
                <a16:creationId xmlns:a16="http://schemas.microsoft.com/office/drawing/2014/main" id="{883CF5E2-4186-44B6-ACC3-212DD0F1EFD6}"/>
              </a:ext>
            </a:extLst>
          </p:cNvPr>
          <p:cNvCxnSpPr>
            <a:cxnSpLocks/>
            <a:stCxn id="35" idx="3"/>
            <a:endCxn id="52" idx="1"/>
          </p:cNvCxnSpPr>
          <p:nvPr/>
        </p:nvCxnSpPr>
        <p:spPr>
          <a:xfrm>
            <a:off x="4408596" y="4245877"/>
            <a:ext cx="487175" cy="913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文本框 56">
            <a:extLst>
              <a:ext uri="{FF2B5EF4-FFF2-40B4-BE49-F238E27FC236}">
                <a16:creationId xmlns:a16="http://schemas.microsoft.com/office/drawing/2014/main" id="{EF1ABFAA-EC32-4AC1-91AF-054D31EB0CB6}"/>
              </a:ext>
            </a:extLst>
          </p:cNvPr>
          <p:cNvSpPr txBox="1"/>
          <p:nvPr/>
        </p:nvSpPr>
        <p:spPr>
          <a:xfrm>
            <a:off x="575344" y="926018"/>
            <a:ext cx="8577379" cy="95692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sz="2000" dirty="0">
                <a:latin typeface="Century Gothic" panose="020B0502020202020204" pitchFamily="34" charset="0"/>
              </a:rPr>
              <a:t>There are many </a:t>
            </a:r>
            <a:r>
              <a:rPr lang="en-US" altLang="zh-CN" sz="2000" b="1" dirty="0">
                <a:latin typeface="Century Gothic" panose="020B0502020202020204" pitchFamily="34" charset="0"/>
              </a:rPr>
              <a:t>edge energy deposition </a:t>
            </a:r>
            <a:r>
              <a:rPr lang="en-US" altLang="zh-CN" sz="2000" dirty="0">
                <a:latin typeface="Century Gothic" panose="020B0502020202020204" pitchFamily="34" charset="0"/>
              </a:rPr>
              <a:t>mechanisms for EBW.</a:t>
            </a:r>
          </a:p>
          <a:p>
            <a:pPr marL="285750" indent="-285750">
              <a:lnSpc>
                <a:spcPct val="150000"/>
              </a:lnSpc>
              <a:buFont typeface="Arial" panose="020B0604020202020204" pitchFamily="34" charset="0"/>
              <a:buChar char="•"/>
            </a:pPr>
            <a:r>
              <a:rPr lang="en-US" altLang="zh-CN" sz="2000" dirty="0">
                <a:latin typeface="Century Gothic" panose="020B0502020202020204" pitchFamily="34" charset="0"/>
              </a:rPr>
              <a:t>Core EBW heating in the highly dense plasma is difficult</a:t>
            </a:r>
            <a:r>
              <a:rPr lang="en-US" altLang="zh-CN" sz="2000" b="1" dirty="0">
                <a:latin typeface="Century Gothic" panose="020B0502020202020204" pitchFamily="34" charset="0"/>
              </a:rPr>
              <a:t>.</a:t>
            </a:r>
          </a:p>
        </p:txBody>
      </p:sp>
      <p:grpSp>
        <p:nvGrpSpPr>
          <p:cNvPr id="31" name="组合 30">
            <a:extLst>
              <a:ext uri="{FF2B5EF4-FFF2-40B4-BE49-F238E27FC236}">
                <a16:creationId xmlns:a16="http://schemas.microsoft.com/office/drawing/2014/main" id="{351216CA-401D-492F-A6BE-395CF057907F}"/>
              </a:ext>
            </a:extLst>
          </p:cNvPr>
          <p:cNvGrpSpPr/>
          <p:nvPr/>
        </p:nvGrpSpPr>
        <p:grpSpPr>
          <a:xfrm>
            <a:off x="63454" y="6205879"/>
            <a:ext cx="2936686" cy="589148"/>
            <a:chOff x="-1836553" y="6235097"/>
            <a:chExt cx="3868697" cy="776125"/>
          </a:xfrm>
        </p:grpSpPr>
        <p:pic>
          <p:nvPicPr>
            <p:cNvPr id="32" name="图片 31">
              <a:extLst>
                <a:ext uri="{FF2B5EF4-FFF2-40B4-BE49-F238E27FC236}">
                  <a16:creationId xmlns:a16="http://schemas.microsoft.com/office/drawing/2014/main" id="{880F363C-E299-4CC3-9C08-E4932F352AC7}"/>
                </a:ext>
              </a:extLst>
            </p:cNvPr>
            <p:cNvPicPr>
              <a:picLocks noChangeAspect="1"/>
            </p:cNvPicPr>
            <p:nvPr/>
          </p:nvPicPr>
          <p:blipFill>
            <a:blip r:embed="rId4"/>
            <a:stretch>
              <a:fillRect/>
            </a:stretch>
          </p:blipFill>
          <p:spPr>
            <a:xfrm>
              <a:off x="-1836553" y="6330634"/>
              <a:ext cx="1348697" cy="396000"/>
            </a:xfrm>
            <a:prstGeom prst="rect">
              <a:avLst/>
            </a:prstGeom>
          </p:spPr>
        </p:pic>
        <p:pic>
          <p:nvPicPr>
            <p:cNvPr id="33" name="图片 32">
              <a:extLst>
                <a:ext uri="{FF2B5EF4-FFF2-40B4-BE49-F238E27FC236}">
                  <a16:creationId xmlns:a16="http://schemas.microsoft.com/office/drawing/2014/main" id="{5AA968E1-68E9-46D1-B6C1-4B386B212347}"/>
                </a:ext>
              </a:extLst>
            </p:cNvPr>
            <p:cNvPicPr>
              <a:picLocks noChangeAspect="1"/>
            </p:cNvPicPr>
            <p:nvPr/>
          </p:nvPicPr>
          <p:blipFill>
            <a:blip r:embed="rId5"/>
            <a:stretch>
              <a:fillRect/>
            </a:stretch>
          </p:blipFill>
          <p:spPr>
            <a:xfrm>
              <a:off x="-487856" y="6235097"/>
              <a:ext cx="2520000" cy="776125"/>
            </a:xfrm>
            <a:prstGeom prst="rect">
              <a:avLst/>
            </a:prstGeom>
          </p:spPr>
        </p:pic>
      </p:grpSp>
      <p:cxnSp>
        <p:nvCxnSpPr>
          <p:cNvPr id="14" name="直接箭头连接符 13">
            <a:extLst>
              <a:ext uri="{FF2B5EF4-FFF2-40B4-BE49-F238E27FC236}">
                <a16:creationId xmlns:a16="http://schemas.microsoft.com/office/drawing/2014/main" id="{C8E40ED7-A4C1-4323-AEB6-866D5AE34AFB}"/>
              </a:ext>
            </a:extLst>
          </p:cNvPr>
          <p:cNvCxnSpPr>
            <a:cxnSpLocks/>
            <a:stCxn id="52" idx="3"/>
          </p:cNvCxnSpPr>
          <p:nvPr/>
        </p:nvCxnSpPr>
        <p:spPr>
          <a:xfrm>
            <a:off x="8479851" y="4255014"/>
            <a:ext cx="672872" cy="62753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a:extLst>
              <a:ext uri="{FF2B5EF4-FFF2-40B4-BE49-F238E27FC236}">
                <a16:creationId xmlns:a16="http://schemas.microsoft.com/office/drawing/2014/main" id="{B5092D75-B090-4C4A-A3F5-C5C04AD8BCF3}"/>
              </a:ext>
            </a:extLst>
          </p:cNvPr>
          <p:cNvCxnSpPr>
            <a:cxnSpLocks/>
            <a:stCxn id="44" idx="3"/>
          </p:cNvCxnSpPr>
          <p:nvPr/>
        </p:nvCxnSpPr>
        <p:spPr>
          <a:xfrm>
            <a:off x="8498509" y="3252746"/>
            <a:ext cx="679467" cy="8320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a:extLst>
              <a:ext uri="{FF2B5EF4-FFF2-40B4-BE49-F238E27FC236}">
                <a16:creationId xmlns:a16="http://schemas.microsoft.com/office/drawing/2014/main" id="{7A7DBBF4-63FC-4A6A-B004-A2F194C9D1FB}"/>
              </a:ext>
            </a:extLst>
          </p:cNvPr>
          <p:cNvCxnSpPr>
            <a:cxnSpLocks/>
            <a:stCxn id="44" idx="3"/>
          </p:cNvCxnSpPr>
          <p:nvPr/>
        </p:nvCxnSpPr>
        <p:spPr>
          <a:xfrm>
            <a:off x="8498509" y="3252746"/>
            <a:ext cx="679467" cy="58575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a:extLst>
              <a:ext uri="{FF2B5EF4-FFF2-40B4-BE49-F238E27FC236}">
                <a16:creationId xmlns:a16="http://schemas.microsoft.com/office/drawing/2014/main" id="{1054545A-98D6-4FFB-82C9-9AF617E10758}"/>
              </a:ext>
            </a:extLst>
          </p:cNvPr>
          <p:cNvCxnSpPr>
            <a:cxnSpLocks/>
            <a:stCxn id="34" idx="2"/>
          </p:cNvCxnSpPr>
          <p:nvPr/>
        </p:nvCxnSpPr>
        <p:spPr>
          <a:xfrm>
            <a:off x="3507531" y="3476704"/>
            <a:ext cx="5645192" cy="90132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 name="文本框 66">
            <a:extLst>
              <a:ext uri="{FF2B5EF4-FFF2-40B4-BE49-F238E27FC236}">
                <a16:creationId xmlns:a16="http://schemas.microsoft.com/office/drawing/2014/main" id="{6766B09C-04A8-4192-B678-A04F2A558243}"/>
              </a:ext>
            </a:extLst>
          </p:cNvPr>
          <p:cNvSpPr txBox="1"/>
          <p:nvPr/>
        </p:nvSpPr>
        <p:spPr>
          <a:xfrm>
            <a:off x="2169944" y="2148669"/>
            <a:ext cx="2981022" cy="369332"/>
          </a:xfrm>
          <a:prstGeom prst="rect">
            <a:avLst/>
          </a:prstGeom>
          <a:noFill/>
        </p:spPr>
        <p:txBody>
          <a:bodyPr wrap="square" rtlCol="0">
            <a:spAutoFit/>
          </a:bodyPr>
          <a:lstStyle/>
          <a:p>
            <a:r>
              <a:rPr lang="en-US" altLang="zh-CN" dirty="0"/>
              <a:t>SUNIST EBW heating process</a:t>
            </a:r>
            <a:endParaRPr lang="zh-CN" altLang="en-US" dirty="0"/>
          </a:p>
        </p:txBody>
      </p:sp>
    </p:spTree>
    <p:extLst>
      <p:ext uri="{BB962C8B-B14F-4D97-AF65-F5344CB8AC3E}">
        <p14:creationId xmlns:p14="http://schemas.microsoft.com/office/powerpoint/2010/main" val="2974570508"/>
      </p:ext>
    </p:extLst>
  </p:cSld>
  <p:clrMapOvr>
    <a:masterClrMapping/>
  </p:clrMapOvr>
  <mc:AlternateContent xmlns:mc="http://schemas.openxmlformats.org/markup-compatibility/2006">
    <mc:Choice xmlns:p14="http://schemas.microsoft.com/office/powerpoint/2010/main" Requires="p14">
      <p:transition spd="slow" p14:dur="2000" advTm="110797"/>
    </mc:Choice>
    <mc:Fallback>
      <p:transition spd="slow" advTm="110797"/>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7DD958EE-F586-46A9-B7F2-E6208C6A0E7B}"/>
              </a:ext>
            </a:extLst>
          </p:cNvPr>
          <p:cNvSpPr>
            <a:spLocks noGrp="1"/>
          </p:cNvSpPr>
          <p:nvPr>
            <p:ph type="sldNum" sz="quarter" idx="12"/>
          </p:nvPr>
        </p:nvSpPr>
        <p:spPr/>
        <p:txBody>
          <a:bodyPr/>
          <a:lstStyle/>
          <a:p>
            <a:fld id="{633AA679-4BAC-4915-960F-90518BEA1765}" type="slidenum">
              <a:rPr lang="zh-CN" altLang="en-US" smtClean="0"/>
              <a:t>14</a:t>
            </a:fld>
            <a:endParaRPr lang="zh-CN" altLang="en-US"/>
          </a:p>
        </p:txBody>
      </p:sp>
      <p:pic>
        <p:nvPicPr>
          <p:cNvPr id="5" name="图片 4">
            <a:extLst>
              <a:ext uri="{FF2B5EF4-FFF2-40B4-BE49-F238E27FC236}">
                <a16:creationId xmlns:a16="http://schemas.microsoft.com/office/drawing/2014/main" id="{55FA4F06-8449-4CB3-990C-4B953E3C59C1}"/>
              </a:ext>
            </a:extLst>
          </p:cNvPr>
          <p:cNvPicPr>
            <a:picLocks noChangeAspect="1"/>
          </p:cNvPicPr>
          <p:nvPr/>
        </p:nvPicPr>
        <p:blipFill>
          <a:blip r:embed="rId2"/>
          <a:stretch>
            <a:fillRect/>
          </a:stretch>
        </p:blipFill>
        <p:spPr>
          <a:xfrm>
            <a:off x="5325510" y="1982530"/>
            <a:ext cx="5465057" cy="3627933"/>
          </a:xfrm>
          <a:prstGeom prst="rect">
            <a:avLst/>
          </a:prstGeom>
        </p:spPr>
      </p:pic>
      <p:sp>
        <p:nvSpPr>
          <p:cNvPr id="7" name="文本框 6">
            <a:extLst>
              <a:ext uri="{FF2B5EF4-FFF2-40B4-BE49-F238E27FC236}">
                <a16:creationId xmlns:a16="http://schemas.microsoft.com/office/drawing/2014/main" id="{D17748FC-4C7A-434E-A276-3B5B9F77A989}"/>
              </a:ext>
            </a:extLst>
          </p:cNvPr>
          <p:cNvSpPr txBox="1"/>
          <p:nvPr/>
        </p:nvSpPr>
        <p:spPr>
          <a:xfrm>
            <a:off x="4257195" y="117432"/>
            <a:ext cx="3677610" cy="584775"/>
          </a:xfrm>
          <a:prstGeom prst="rect">
            <a:avLst/>
          </a:prstGeom>
          <a:noFill/>
        </p:spPr>
        <p:txBody>
          <a:bodyPr wrap="none" rtlCol="0">
            <a:spAutoFit/>
          </a:bodyPr>
          <a:lstStyle/>
          <a:p>
            <a:r>
              <a:rPr lang="en-US" altLang="zh-CN" sz="3200" b="1" dirty="0">
                <a:latin typeface="Century Gothic" panose="020B0502020202020204" pitchFamily="34" charset="0"/>
              </a:rPr>
              <a:t>Raytracing results</a:t>
            </a:r>
            <a:endParaRPr lang="zh-CN" altLang="en-US" sz="3200" b="1" dirty="0">
              <a:latin typeface="Century Gothic" panose="020B0502020202020204" pitchFamily="34" charset="0"/>
            </a:endParaRPr>
          </a:p>
        </p:txBody>
      </p:sp>
      <p:pic>
        <p:nvPicPr>
          <p:cNvPr id="8" name="图片 7">
            <a:extLst>
              <a:ext uri="{FF2B5EF4-FFF2-40B4-BE49-F238E27FC236}">
                <a16:creationId xmlns:a16="http://schemas.microsoft.com/office/drawing/2014/main" id="{15C822C6-5E8B-41C9-9F48-397DF8E9B275}"/>
              </a:ext>
            </a:extLst>
          </p:cNvPr>
          <p:cNvPicPr>
            <a:picLocks noChangeAspect="1"/>
          </p:cNvPicPr>
          <p:nvPr/>
        </p:nvPicPr>
        <p:blipFill>
          <a:blip r:embed="rId3"/>
          <a:stretch>
            <a:fillRect/>
          </a:stretch>
        </p:blipFill>
        <p:spPr>
          <a:xfrm>
            <a:off x="559501" y="839704"/>
            <a:ext cx="4614441" cy="5325281"/>
          </a:xfrm>
          <a:prstGeom prst="rect">
            <a:avLst/>
          </a:prstGeom>
        </p:spPr>
      </p:pic>
      <p:sp>
        <p:nvSpPr>
          <p:cNvPr id="9" name="文本框 8">
            <a:extLst>
              <a:ext uri="{FF2B5EF4-FFF2-40B4-BE49-F238E27FC236}">
                <a16:creationId xmlns:a16="http://schemas.microsoft.com/office/drawing/2014/main" id="{983C901C-691B-4A47-B378-BCAEC0CB5507}"/>
              </a:ext>
            </a:extLst>
          </p:cNvPr>
          <p:cNvSpPr txBox="1"/>
          <p:nvPr/>
        </p:nvSpPr>
        <p:spPr>
          <a:xfrm>
            <a:off x="4939597" y="1149484"/>
            <a:ext cx="2830504" cy="646331"/>
          </a:xfrm>
          <a:prstGeom prst="rect">
            <a:avLst/>
          </a:prstGeom>
          <a:noFill/>
        </p:spPr>
        <p:txBody>
          <a:bodyPr wrap="square" rtlCol="0">
            <a:spAutoFit/>
          </a:bodyPr>
          <a:lstStyle/>
          <a:p>
            <a:r>
              <a:rPr lang="en-US" altLang="zh-CN" b="1" dirty="0">
                <a:solidFill>
                  <a:srgbClr val="0000FF"/>
                </a:solidFill>
              </a:rPr>
              <a:t>Raytracing with energetic electrons(500eV 8e17m</a:t>
            </a:r>
            <a:r>
              <a:rPr lang="en-US" altLang="zh-CN" b="1" baseline="30000" dirty="0">
                <a:solidFill>
                  <a:srgbClr val="0000FF"/>
                </a:solidFill>
              </a:rPr>
              <a:t>-3</a:t>
            </a:r>
            <a:r>
              <a:rPr lang="en-US" altLang="zh-CN" b="1" dirty="0">
                <a:solidFill>
                  <a:srgbClr val="0000FF"/>
                </a:solidFill>
              </a:rPr>
              <a:t>)</a:t>
            </a:r>
            <a:endParaRPr lang="zh-CN" altLang="en-US" b="1" dirty="0">
              <a:solidFill>
                <a:srgbClr val="0000FF"/>
              </a:solidFill>
            </a:endParaRPr>
          </a:p>
        </p:txBody>
      </p:sp>
    </p:spTree>
    <p:extLst>
      <p:ext uri="{BB962C8B-B14F-4D97-AF65-F5344CB8AC3E}">
        <p14:creationId xmlns:p14="http://schemas.microsoft.com/office/powerpoint/2010/main" val="3250466073"/>
      </p:ext>
    </p:extLst>
  </p:cSld>
  <p:clrMapOvr>
    <a:masterClrMapping/>
  </p:clrMapOvr>
  <mc:AlternateContent xmlns:mc="http://schemas.openxmlformats.org/markup-compatibility/2006">
    <mc:Choice xmlns:p14="http://schemas.microsoft.com/office/powerpoint/2010/main" Requires="p14">
      <p:transition spd="slow" p14:dur="2000" advTm="2158"/>
    </mc:Choice>
    <mc:Fallback>
      <p:transition spd="slow" advTm="2158"/>
    </mc:Fallback>
  </mc:AlternateContent>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14292</TotalTime>
  <Words>851</Words>
  <Application>Microsoft Office PowerPoint</Application>
  <PresentationFormat>宽屏</PresentationFormat>
  <Paragraphs>139</Paragraphs>
  <Slides>14</Slides>
  <Notes>10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14</vt:i4>
      </vt:variant>
    </vt:vector>
  </HeadingPairs>
  <TitlesOfParts>
    <vt:vector size="23" baseType="lpstr">
      <vt:lpstr>等线</vt:lpstr>
      <vt:lpstr>Arial</vt:lpstr>
      <vt:lpstr>Calibri</vt:lpstr>
      <vt:lpstr>Calibri Light</vt:lpstr>
      <vt:lpstr>Cambria Math</vt:lpstr>
      <vt:lpstr>Century</vt:lpstr>
      <vt:lpstr>Century Gothic</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spj18@mails.tsinghua.edu.cn</dc:creator>
  <cp:lastModifiedBy>王 首智</cp:lastModifiedBy>
  <cp:revision>809</cp:revision>
  <dcterms:created xsi:type="dcterms:W3CDTF">2022-09-21T11:45:54Z</dcterms:created>
  <dcterms:modified xsi:type="dcterms:W3CDTF">2022-11-02T16:05:31Z</dcterms:modified>
</cp:coreProperties>
</file>