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7" r:id="rId2"/>
    <p:sldId id="259" r:id="rId3"/>
    <p:sldId id="264" r:id="rId4"/>
    <p:sldId id="265" r:id="rId5"/>
    <p:sldId id="275" r:id="rId6"/>
    <p:sldId id="270" r:id="rId7"/>
    <p:sldId id="258" r:id="rId8"/>
    <p:sldId id="273" r:id="rId9"/>
    <p:sldId id="304" r:id="rId10"/>
    <p:sldId id="305" r:id="rId11"/>
    <p:sldId id="274" r:id="rId12"/>
    <p:sldId id="277" r:id="rId13"/>
    <p:sldId id="313" r:id="rId14"/>
    <p:sldId id="271" r:id="rId15"/>
    <p:sldId id="261" r:id="rId16"/>
    <p:sldId id="262" r:id="rId17"/>
    <p:sldId id="263" r:id="rId18"/>
    <p:sldId id="323" r:id="rId19"/>
    <p:sldId id="283" r:id="rId20"/>
    <p:sldId id="284" r:id="rId21"/>
    <p:sldId id="290" r:id="rId22"/>
    <p:sldId id="281" r:id="rId23"/>
    <p:sldId id="299" r:id="rId24"/>
    <p:sldId id="286" r:id="rId25"/>
    <p:sldId id="319" r:id="rId26"/>
    <p:sldId id="320" r:id="rId27"/>
    <p:sldId id="324" r:id="rId28"/>
    <p:sldId id="322" r:id="rId29"/>
    <p:sldId id="316" r:id="rId30"/>
    <p:sldId id="317" r:id="rId31"/>
    <p:sldId id="314" r:id="rId32"/>
    <p:sldId id="315" r:id="rId33"/>
    <p:sldId id="321" r:id="rId3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4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6400" autoAdjust="0"/>
  </p:normalViewPr>
  <p:slideViewPr>
    <p:cSldViewPr snapToGrid="0" showGuides="1">
      <p:cViewPr varScale="1">
        <p:scale>
          <a:sx n="107" d="100"/>
          <a:sy n="107" d="100"/>
        </p:scale>
        <p:origin x="1698" y="114"/>
      </p:cViewPr>
      <p:guideLst>
        <p:guide orient="horz" pos="2024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5B461A-35DA-45A3-B1AE-515D39B0DC61}" type="datetimeFigureOut">
              <a:rPr lang="ko-KR" altLang="en-US" smtClean="0"/>
              <a:t>2022-11-08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1BDF65-66E9-45C7-B9EC-21E0ACD642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6132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69BD-06B6-4607-BD6B-BAB0338FDD9F}" type="datetimeFigureOut">
              <a:rPr lang="ko-KR" altLang="en-US" smtClean="0"/>
              <a:t>2022-11-08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AB67-F972-408B-8EDD-44E44E7EDE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5177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69BD-06B6-4607-BD6B-BAB0338FDD9F}" type="datetimeFigureOut">
              <a:rPr lang="ko-KR" altLang="en-US" smtClean="0"/>
              <a:t>2022-11-08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AB67-F972-408B-8EDD-44E44E7EDE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1452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69BD-06B6-4607-BD6B-BAB0338FDD9F}" type="datetimeFigureOut">
              <a:rPr lang="ko-KR" altLang="en-US" smtClean="0"/>
              <a:t>2022-11-08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AB67-F972-408B-8EDD-44E44E7EDE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8998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69BD-06B6-4607-BD6B-BAB0338FDD9F}" type="datetimeFigureOut">
              <a:rPr lang="ko-KR" altLang="en-US" smtClean="0"/>
              <a:t>2022-11-08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AB67-F972-408B-8EDD-44E44E7EDE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046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69BD-06B6-4607-BD6B-BAB0338FDD9F}" type="datetimeFigureOut">
              <a:rPr lang="ko-KR" altLang="en-US" smtClean="0"/>
              <a:t>2022-11-08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AB67-F972-408B-8EDD-44E44E7EDE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160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69BD-06B6-4607-BD6B-BAB0338FDD9F}" type="datetimeFigureOut">
              <a:rPr lang="ko-KR" altLang="en-US" smtClean="0"/>
              <a:t>2022-11-08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AB67-F972-408B-8EDD-44E44E7EDE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1096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69BD-06B6-4607-BD6B-BAB0338FDD9F}" type="datetimeFigureOut">
              <a:rPr lang="ko-KR" altLang="en-US" smtClean="0"/>
              <a:t>2022-11-08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AB67-F972-408B-8EDD-44E44E7EDE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2188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69BD-06B6-4607-BD6B-BAB0338FDD9F}" type="datetimeFigureOut">
              <a:rPr lang="ko-KR" altLang="en-US" smtClean="0"/>
              <a:t>2022-11-08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AB67-F972-408B-8EDD-44E44E7EDE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831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69BD-06B6-4607-BD6B-BAB0338FDD9F}" type="datetimeFigureOut">
              <a:rPr lang="ko-KR" altLang="en-US" smtClean="0"/>
              <a:t>2022-11-08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AB67-F972-408B-8EDD-44E44E7EDE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132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69BD-06B6-4607-BD6B-BAB0338FDD9F}" type="datetimeFigureOut">
              <a:rPr lang="ko-KR" altLang="en-US" smtClean="0"/>
              <a:t>2022-11-08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AB67-F972-408B-8EDD-44E44E7EDE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2204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69BD-06B6-4607-BD6B-BAB0338FDD9F}" type="datetimeFigureOut">
              <a:rPr lang="ko-KR" altLang="en-US" smtClean="0"/>
              <a:t>2022-11-08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4AB67-F972-408B-8EDD-44E44E7EDE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1459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E69BD-06B6-4607-BD6B-BAB0338FDD9F}" type="datetimeFigureOut">
              <a:rPr lang="ko-KR" altLang="en-US" smtClean="0"/>
              <a:t>2022-11-08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4AB67-F972-408B-8EDD-44E44E7EDE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2573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0.emf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emf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2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3.emf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28.png"/><Relationship Id="rId7" Type="http://schemas.openxmlformats.org/officeDocument/2006/relationships/image" Target="../media/image25.em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image" Target="../media/image30.png"/><Relationship Id="rId10" Type="http://schemas.openxmlformats.org/officeDocument/2006/relationships/image" Target="../media/image28.jpeg"/><Relationship Id="rId4" Type="http://schemas.openxmlformats.org/officeDocument/2006/relationships/image" Target="../media/image29.png"/><Relationship Id="rId9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gif"/><Relationship Id="rId7" Type="http://schemas.openxmlformats.org/officeDocument/2006/relationships/image" Target="../media/image33.emf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microsoft.com/office/2007/relationships/media" Target="../media/media2.gif"/><Relationship Id="rId7" Type="http://schemas.openxmlformats.org/officeDocument/2006/relationships/image" Target="../media/image32.png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6" Type="http://schemas.openxmlformats.org/officeDocument/2006/relationships/image" Target="../media/image35.emf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emf"/><Relationship Id="rId4" Type="http://schemas.openxmlformats.org/officeDocument/2006/relationships/image" Target="../media/image57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577789"/>
            <a:ext cx="9144000" cy="18512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97180" y="1773396"/>
            <a:ext cx="8549640" cy="1480364"/>
          </a:xfrm>
        </p:spPr>
        <p:txBody>
          <a:bodyPr>
            <a:noAutofit/>
          </a:bodyPr>
          <a:lstStyle/>
          <a:p>
            <a:r>
              <a:rPr lang="en-US" altLang="ko-KR" sz="3000" b="1" dirty="0" smtClean="0">
                <a:solidFill>
                  <a:schemeClr val="bg1"/>
                </a:solidFill>
                <a:latin typeface="+mn-lt"/>
              </a:rPr>
              <a:t>Development of full electromagnetic plasma start-up model for analysis and prediction of </a:t>
            </a:r>
            <a:r>
              <a:rPr lang="en-US" altLang="ko-KR" sz="3000" b="1" dirty="0" err="1" smtClean="0">
                <a:solidFill>
                  <a:schemeClr val="bg1"/>
                </a:solidFill>
                <a:latin typeface="+mn-lt"/>
              </a:rPr>
              <a:t>Ohmic</a:t>
            </a:r>
            <a:r>
              <a:rPr lang="en-US" altLang="ko-KR" sz="3000" b="1" dirty="0" smtClean="0">
                <a:solidFill>
                  <a:schemeClr val="bg1"/>
                </a:solidFill>
                <a:latin typeface="+mn-lt"/>
              </a:rPr>
              <a:t> discharges in Versatile Experiment Spherical Torus</a:t>
            </a:r>
            <a:endParaRPr lang="ko-KR" altLang="en-US" sz="3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13645" y="3779992"/>
            <a:ext cx="8827805" cy="2851544"/>
          </a:xfrm>
        </p:spPr>
        <p:txBody>
          <a:bodyPr>
            <a:normAutofit/>
          </a:bodyPr>
          <a:lstStyle/>
          <a:p>
            <a:r>
              <a:rPr lang="en-US" altLang="ko-KR" sz="2800" b="1" u="sng" dirty="0" err="1"/>
              <a:t>Seongcheol</a:t>
            </a:r>
            <a:r>
              <a:rPr lang="en-US" altLang="ko-KR" sz="2800" b="1" u="sng" dirty="0"/>
              <a:t> </a:t>
            </a:r>
            <a:r>
              <a:rPr lang="en-US" altLang="ko-KR" sz="2800" b="1" u="sng" dirty="0" smtClean="0"/>
              <a:t>Kim</a:t>
            </a:r>
            <a:r>
              <a:rPr lang="en-US" altLang="ko-KR" sz="2800" b="1" u="sng" baseline="30000" dirty="0" smtClean="0"/>
              <a:t>1</a:t>
            </a:r>
            <a:r>
              <a:rPr lang="en-US" altLang="ko-KR" sz="2800" b="1" u="sng" dirty="0" smtClean="0"/>
              <a:t>, </a:t>
            </a:r>
            <a:r>
              <a:rPr lang="en-US" altLang="ko-KR" sz="2800" b="1" u="sng" dirty="0" err="1" smtClean="0"/>
              <a:t>Hongsik</a:t>
            </a:r>
            <a:r>
              <a:rPr lang="en-US" altLang="ko-KR" sz="2800" b="1" u="sng" dirty="0" smtClean="0"/>
              <a:t> Yun</a:t>
            </a:r>
            <a:r>
              <a:rPr lang="en-US" altLang="ko-KR" sz="2800" b="1" u="sng" baseline="30000" dirty="0" smtClean="0"/>
              <a:t>1</a:t>
            </a:r>
            <a:r>
              <a:rPr lang="en-US" altLang="ko-KR" sz="2800" b="1" u="sng" dirty="0" smtClean="0"/>
              <a:t>, Hyun-Tae Kim</a:t>
            </a:r>
            <a:r>
              <a:rPr lang="en-US" altLang="ko-KR" sz="2800" b="1" u="sng" baseline="30000" dirty="0" smtClean="0"/>
              <a:t>2</a:t>
            </a:r>
            <a:r>
              <a:rPr lang="en-US" altLang="ko-KR" sz="2800" b="1" u="sng" dirty="0" smtClean="0"/>
              <a:t>, Jae Young Jang</a:t>
            </a:r>
            <a:r>
              <a:rPr lang="en-US" altLang="ko-KR" sz="2800" b="1" u="sng" baseline="30000" dirty="0" smtClean="0"/>
              <a:t>1,3</a:t>
            </a:r>
            <a:r>
              <a:rPr lang="en-US" altLang="ko-KR" sz="2800" b="1" u="sng" dirty="0" smtClean="0"/>
              <a:t>, Jung-</a:t>
            </a:r>
            <a:r>
              <a:rPr lang="en-US" altLang="ko-KR" sz="2800" b="1" u="sng" dirty="0" err="1" smtClean="0"/>
              <a:t>Hwa</a:t>
            </a:r>
            <a:r>
              <a:rPr lang="en-US" altLang="ko-KR" sz="2800" b="1" u="sng" dirty="0" smtClean="0"/>
              <a:t> Kim</a:t>
            </a:r>
            <a:r>
              <a:rPr lang="en-US" altLang="ko-KR" sz="2800" b="1" u="sng" baseline="30000" dirty="0" smtClean="0"/>
              <a:t>1</a:t>
            </a:r>
            <a:r>
              <a:rPr lang="en-US" altLang="ko-KR" sz="2800" b="1" u="sng" dirty="0" smtClean="0"/>
              <a:t>, </a:t>
            </a:r>
            <a:r>
              <a:rPr lang="en-US" altLang="ko-KR" sz="2800" b="1" u="sng" dirty="0" err="1" smtClean="0"/>
              <a:t>TaeHee</a:t>
            </a:r>
            <a:r>
              <a:rPr lang="en-US" altLang="ko-KR" sz="2800" b="1" u="sng" dirty="0" smtClean="0"/>
              <a:t> Eom</a:t>
            </a:r>
            <a:r>
              <a:rPr lang="en-US" altLang="ko-KR" sz="2800" b="1" u="sng" baseline="30000" dirty="0"/>
              <a:t>1</a:t>
            </a:r>
            <a:r>
              <a:rPr lang="en-US" altLang="ko-KR" sz="2800" b="1" u="sng" dirty="0" smtClean="0"/>
              <a:t> and Y. S. Hwang</a:t>
            </a:r>
            <a:r>
              <a:rPr lang="en-US" altLang="ko-KR" sz="2800" b="1" u="sng" baseline="30000" dirty="0" smtClean="0"/>
              <a:t>1</a:t>
            </a:r>
          </a:p>
          <a:p>
            <a:endParaRPr lang="en-US" altLang="ko-KR" sz="2800" b="1" u="sng" baseline="30000" dirty="0"/>
          </a:p>
          <a:p>
            <a:pPr algn="l"/>
            <a:r>
              <a:rPr lang="en-US" altLang="ko-KR" sz="2200" b="1" i="1" baseline="30000" dirty="0" smtClean="0"/>
              <a:t>1</a:t>
            </a:r>
            <a:r>
              <a:rPr lang="en-US" altLang="ko-KR" sz="2200" b="1" i="1" dirty="0" smtClean="0"/>
              <a:t>Department of Nuclear Engineering, Seoul National University, Korea</a:t>
            </a:r>
          </a:p>
          <a:p>
            <a:pPr algn="l"/>
            <a:r>
              <a:rPr lang="en-US" altLang="ko-KR" sz="2200" b="1" i="1" baseline="30000" dirty="0" smtClean="0"/>
              <a:t>2</a:t>
            </a:r>
            <a:r>
              <a:rPr lang="en-US" altLang="ko-KR" sz="2200" b="1" i="1" dirty="0" smtClean="0"/>
              <a:t>United Kingdom Atomic Energy Authority, </a:t>
            </a:r>
            <a:r>
              <a:rPr lang="en-US" altLang="ko-KR" sz="2200" b="1" i="1" dirty="0" err="1" smtClean="0"/>
              <a:t>Culham</a:t>
            </a:r>
            <a:r>
              <a:rPr lang="en-US" altLang="ko-KR" sz="2200" b="1" i="1" dirty="0" smtClean="0"/>
              <a:t> Science Centre, United Kingdom of Great Britain and Northern Ireland</a:t>
            </a:r>
          </a:p>
          <a:p>
            <a:pPr algn="l"/>
            <a:r>
              <a:rPr lang="en-US" altLang="ko-KR" sz="2200" b="1" i="1" baseline="30000" dirty="0" smtClean="0"/>
              <a:t>3</a:t>
            </a:r>
            <a:r>
              <a:rPr lang="en-US" altLang="ko-KR" sz="2200" b="1" i="1" dirty="0" smtClean="0"/>
              <a:t>Korea Institute of Fusion Energy, Daejeon, Korea</a:t>
            </a:r>
            <a:endParaRPr lang="ko-KR" altLang="en-US" sz="2200" b="1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450771" y="333526"/>
            <a:ext cx="6251980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400" b="1" dirty="0" smtClean="0">
                <a:ea typeface="+mj-ea"/>
              </a:rPr>
              <a:t>ISTW 2022 (Monday, Oct. 31 – Friday, Nov. 4)</a:t>
            </a:r>
            <a:endParaRPr lang="en-US" altLang="ko-KR" sz="2400" b="1" dirty="0"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400" b="1" dirty="0" smtClean="0">
                <a:ea typeface="+mj-ea"/>
              </a:rPr>
              <a:t>The 21</a:t>
            </a:r>
            <a:r>
              <a:rPr lang="en-US" altLang="ko-KR" sz="2400" b="1" baseline="30000" dirty="0" smtClean="0">
                <a:ea typeface="+mj-ea"/>
              </a:rPr>
              <a:t>st</a:t>
            </a:r>
            <a:r>
              <a:rPr lang="en-US" altLang="ko-KR" sz="2400" b="1" dirty="0" smtClean="0">
                <a:ea typeface="+mj-ea"/>
              </a:rPr>
              <a:t> International Spherical Torus Workshop</a:t>
            </a:r>
            <a:endParaRPr lang="ko-KR" altLang="en-US" sz="2400" b="1" dirty="0">
              <a:ea typeface="+mj-ea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0" y="3330672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0" y="1672201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397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9976" y="1452282"/>
            <a:ext cx="8686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Introduction</a:t>
            </a:r>
          </a:p>
          <a:p>
            <a:pPr marL="457200" indent="-457200">
              <a:spcBef>
                <a:spcPts val="600"/>
              </a:spcBef>
              <a:buAutoNum type="arabicPeriod"/>
            </a:pPr>
            <a:endParaRPr lang="en-US" altLang="ko-K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Plasma current ramp-up phase</a:t>
            </a:r>
          </a:p>
          <a:p>
            <a:pPr>
              <a:spcBef>
                <a:spcPts val="600"/>
              </a:spcBef>
            </a:pPr>
            <a:endParaRPr lang="en-US" altLang="ko-K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Plasma </a:t>
            </a: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burn-through phase</a:t>
            </a:r>
          </a:p>
          <a:p>
            <a:pPr>
              <a:spcBef>
                <a:spcPts val="600"/>
              </a:spcBef>
            </a:pPr>
            <a:endParaRPr lang="en-US" altLang="ko-K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8775" indent="-358775">
              <a:spcBef>
                <a:spcPts val="600"/>
              </a:spcBef>
            </a:pP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Reproduction of two </a:t>
            </a:r>
            <a:r>
              <a:rPr lang="en-US" altLang="ko-KR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discharges with different loop voltage using reduced start-up model</a:t>
            </a:r>
          </a:p>
          <a:p>
            <a:pPr>
              <a:spcBef>
                <a:spcPts val="600"/>
              </a:spcBef>
            </a:pPr>
            <a:endParaRPr lang="en-US" altLang="ko-K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5. Summary and Future works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1365" y="116540"/>
            <a:ext cx="87854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endParaRPr lang="ko-KR" alt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75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577789"/>
            <a:ext cx="9144000" cy="18512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297180" y="1640544"/>
            <a:ext cx="8549640" cy="1690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3800" b="1" dirty="0">
                <a:solidFill>
                  <a:schemeClr val="bg1"/>
                </a:solidFill>
                <a:latin typeface="+mn-lt"/>
              </a:rPr>
              <a:t>1. Introduction</a:t>
            </a:r>
            <a:endParaRPr lang="ko-KR" altLang="en-US" sz="3800" b="1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0" y="3330672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>
            <a:off x="0" y="1672201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34471" y="4061010"/>
            <a:ext cx="891091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1.1. Background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&amp; Motivation</a:t>
            </a:r>
          </a:p>
          <a:p>
            <a:pPr>
              <a:spcBef>
                <a:spcPts val="600"/>
              </a:spcBef>
            </a:pP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1.2. Research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</p:txBody>
      </p:sp>
    </p:spTree>
    <p:extLst>
      <p:ext uri="{BB962C8B-B14F-4D97-AF65-F5344CB8AC3E}">
        <p14:creationId xmlns:p14="http://schemas.microsoft.com/office/powerpoint/2010/main" val="89733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직사각형 76"/>
          <p:cNvSpPr/>
          <p:nvPr/>
        </p:nvSpPr>
        <p:spPr>
          <a:xfrm>
            <a:off x="2889743" y="1810519"/>
            <a:ext cx="1240845" cy="1798444"/>
          </a:xfrm>
          <a:prstGeom prst="rect">
            <a:avLst/>
          </a:prstGeom>
          <a:solidFill>
            <a:srgbClr val="00B05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/>
          <p:cNvSpPr/>
          <p:nvPr/>
        </p:nvSpPr>
        <p:spPr>
          <a:xfrm>
            <a:off x="1769429" y="1829147"/>
            <a:ext cx="1120117" cy="1798444"/>
          </a:xfrm>
          <a:prstGeom prst="rect">
            <a:avLst/>
          </a:prstGeom>
          <a:solidFill>
            <a:srgbClr val="FF00FF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" name="직사각형 66"/>
          <p:cNvSpPr/>
          <p:nvPr/>
        </p:nvSpPr>
        <p:spPr>
          <a:xfrm>
            <a:off x="1195754" y="1814300"/>
            <a:ext cx="573675" cy="1798444"/>
          </a:xfrm>
          <a:prstGeom prst="rect">
            <a:avLst/>
          </a:prstGeom>
          <a:solidFill>
            <a:srgbClr val="0000FF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61365" y="8963"/>
            <a:ext cx="8785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Introduction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1.1. Background </a:t>
            </a:r>
            <a:r>
              <a:rPr lang="en-US" altLang="ko-KR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Motivation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343722" y="1814300"/>
            <a:ext cx="3862698" cy="1820911"/>
          </a:xfrm>
          <a:prstGeom prst="rect">
            <a:avLst/>
          </a:prstGeom>
          <a:noFill/>
          <a:ln w="2159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직선 연결선 20"/>
          <p:cNvCxnSpPr/>
          <p:nvPr/>
        </p:nvCxnSpPr>
        <p:spPr>
          <a:xfrm>
            <a:off x="343722" y="3617627"/>
            <a:ext cx="122130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 flipV="1">
            <a:off x="1565031" y="3401340"/>
            <a:ext cx="1019908" cy="216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 flipV="1">
            <a:off x="2584939" y="1990146"/>
            <a:ext cx="1621481" cy="141119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 flipV="1">
            <a:off x="718642" y="2207554"/>
            <a:ext cx="922685" cy="140011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1641327" y="2206432"/>
            <a:ext cx="2565093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 flipV="1">
            <a:off x="1275813" y="2826298"/>
            <a:ext cx="731029" cy="8010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730892" y="3126964"/>
            <a:ext cx="1503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Hydrogen-</a:t>
            </a:r>
            <a:r>
              <a:rPr lang="el-GR" altLang="ko-KR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ko-KR" altLang="en-US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01376" y="1817905"/>
            <a:ext cx="1929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Plasma current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975154" y="3627324"/>
            <a:ext cx="29645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2006842" y="2826298"/>
            <a:ext cx="891447" cy="80891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2898289" y="3612744"/>
            <a:ext cx="130813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343722" y="3591252"/>
            <a:ext cx="411183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78435" y="3675322"/>
            <a:ext cx="2902103" cy="370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Tokamak start-up diagram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36236" y="2088282"/>
            <a:ext cx="10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Loop </a:t>
            </a:r>
          </a:p>
          <a:p>
            <a:pPr algn="ctr"/>
            <a:r>
              <a:rPr lang="en-US" altLang="ko-KR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</a:t>
            </a:r>
            <a:endParaRPr lang="ko-KR" alt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23988" y="1307500"/>
            <a:ext cx="1085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Plasma </a:t>
            </a:r>
          </a:p>
          <a:p>
            <a:pPr algn="ctr"/>
            <a:r>
              <a:rPr lang="en-US" altLang="ko-KR" sz="14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breakdown</a:t>
            </a:r>
            <a:endParaRPr lang="ko-KR" altLang="en-US" sz="14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497252" y="1307500"/>
            <a:ext cx="13809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Plasma </a:t>
            </a:r>
          </a:p>
          <a:p>
            <a:pPr algn="ctr"/>
            <a:r>
              <a:rPr lang="en-US" altLang="ko-KR" sz="1400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ko-KR" sz="1400" dirty="0" smtClean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urn-through</a:t>
            </a:r>
            <a:endParaRPr lang="ko-KR" altLang="en-US" sz="1400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655972" y="1415222"/>
            <a:ext cx="10875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sz="1400" baseline="-250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1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ramp-up</a:t>
            </a:r>
            <a:endParaRPr lang="ko-KR" altLang="en-US" sz="1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4440745" y="1290408"/>
                <a:ext cx="4506031" cy="25006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lvl="2">
                  <a:spcBef>
                    <a:spcPts val="300"/>
                  </a:spcBef>
                </a:pPr>
                <a:r>
                  <a:rPr lang="en-US" altLang="ko-KR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1) Classical Townsend breakdown</a:t>
                </a:r>
              </a:p>
              <a:p>
                <a:pPr marL="265113" lvl="2" indent="-179388">
                  <a:spcBef>
                    <a:spcPts val="300"/>
                  </a:spcBef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4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𝐸</m:t>
                        </m:r>
                      </m:e>
                      <m:sub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𝑚𝑖𝑛</m:t>
                        </m:r>
                      </m:sub>
                    </m:sSub>
                    <m:r>
                      <a:rPr lang="en-US" altLang="ko-KR" sz="1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altLang="ko-KR" sz="14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𝑉</m:t>
                        </m:r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/</m:t>
                        </m:r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</m:t>
                        </m:r>
                      </m:e>
                    </m:d>
                    <m:r>
                      <a:rPr lang="en-US" altLang="ko-KR" sz="1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altLang="ko-KR" sz="14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1.25</m:t>
                        </m:r>
                        <m:r>
                          <a:rPr lang="en-US" altLang="ko-KR" sz="1400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  <m:sSup>
                          <m:sSupPr>
                            <m:ctrlPr>
                              <a:rPr lang="en-US" altLang="ko-KR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ko-K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altLang="ko-K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4</m:t>
                            </m:r>
                          </m:sup>
                        </m:sSup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[</m:t>
                        </m:r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𝑇𝑜𝑟𝑟</m:t>
                        </m:r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]</m:t>
                        </m:r>
                      </m:num>
                      <m:den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𝑙𝑛</m:t>
                        </m:r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(510</m:t>
                        </m:r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ko-KR" sz="14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ko-KR" sz="14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𝑇𝑜𝑟𝑟</m:t>
                            </m:r>
                          </m:e>
                        </m:d>
                        <m:sSub>
                          <m:sSubPr>
                            <m:ctrlPr>
                              <a:rPr lang="en-US" altLang="ko-KR" sz="140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sz="14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altLang="ko-KR" sz="14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𝑓</m:t>
                            </m:r>
                          </m:sub>
                        </m:sSub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[</m:t>
                        </m:r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</m:t>
                        </m:r>
                        <m:r>
                          <a:rPr lang="en-US" altLang="ko-KR" sz="1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])</m:t>
                        </m:r>
                      </m:den>
                    </m:f>
                  </m:oMath>
                </a14:m>
                <a:endParaRPr lang="en-US" altLang="ko-KR" sz="14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lvl="1">
                  <a:spcBef>
                    <a:spcPts val="300"/>
                  </a:spcBef>
                </a:pPr>
                <a:r>
                  <a:rPr lang="en-US" altLang="ko-KR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2) Plasma burn-through</a:t>
                </a:r>
              </a:p>
              <a:p>
                <a:pPr marL="447675" lvl="2" indent="-180975">
                  <a:spcBef>
                    <a:spcPts val="3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Full ionization of Hydrogen and low-Z impurities (Carbon and Oxygen)</a:t>
                </a:r>
              </a:p>
              <a:p>
                <a:pPr marL="447675" lvl="2" indent="-180975">
                  <a:spcBef>
                    <a:spcPts val="3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Ionization and radiation losses</a:t>
                </a:r>
              </a:p>
              <a:p>
                <a:pPr marL="447675" lvl="2" indent="-180975">
                  <a:spcBef>
                    <a:spcPts val="3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Necessary to heat the plasma for I</a:t>
                </a:r>
                <a:r>
                  <a:rPr lang="en-US" altLang="ko-KR" sz="1400" baseline="-25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en-US" altLang="ko-KR" sz="1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ramp-up</a:t>
                </a:r>
              </a:p>
              <a:p>
                <a:pPr marL="0" lvl="1">
                  <a:spcBef>
                    <a:spcPts val="300"/>
                  </a:spcBef>
                </a:pPr>
                <a:r>
                  <a:rPr lang="en-US" altLang="ko-KR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3) </a:t>
                </a:r>
                <a:r>
                  <a:rPr lang="en-US" altLang="ko-KR" sz="14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Subsequent </a:t>
                </a:r>
                <a:r>
                  <a:rPr lang="en-US" altLang="ko-KR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current rise of I</a:t>
                </a:r>
                <a:r>
                  <a:rPr lang="en-US" altLang="ko-KR" sz="1400" b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</a:p>
              <a:p>
                <a:pPr marL="447675" lvl="2" indent="-180975">
                  <a:spcBef>
                    <a:spcPts val="3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Increasing </a:t>
                </a:r>
                <a:r>
                  <a:rPr lang="en-US" altLang="ko-KR" sz="14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altLang="ko-KR" sz="1400" baseline="-25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r>
                  <a:rPr lang="en-US" altLang="ko-KR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for I</a:t>
                </a:r>
                <a:r>
                  <a:rPr lang="en-US" altLang="ko-KR" sz="14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:r>
                  <a:rPr lang="en-US" altLang="ko-KR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ramp-up due to R</a:t>
                </a:r>
                <a:r>
                  <a:rPr lang="en-US" altLang="ko-KR" sz="14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P</a:t>
                </a:r>
                <a14:m>
                  <m:oMath xmlns:m="http://schemas.openxmlformats.org/officeDocument/2006/math">
                    <m:r>
                      <a:rPr lang="en-US" altLang="ko-KR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∝</m:t>
                    </m:r>
                  </m:oMath>
                </a14:m>
                <a:r>
                  <a:rPr lang="en-US" altLang="ko-KR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altLang="ko-KR" sz="1400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r>
                  <a:rPr lang="en-US" altLang="ko-KR" sz="1400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-1.5</a:t>
                </a:r>
                <a:r>
                  <a:rPr lang="en-US" altLang="ko-KR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745" y="1290408"/>
                <a:ext cx="4506031" cy="2500685"/>
              </a:xfrm>
              <a:prstGeom prst="rect">
                <a:avLst/>
              </a:prstGeom>
              <a:blipFill>
                <a:blip r:embed="rId2"/>
                <a:stretch>
                  <a:fillRect l="-676" t="-488" b="-170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직선 화살표 연결선 85"/>
          <p:cNvCxnSpPr/>
          <p:nvPr/>
        </p:nvCxnSpPr>
        <p:spPr>
          <a:xfrm>
            <a:off x="343722" y="1564120"/>
            <a:ext cx="0" cy="24716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87"/>
          <p:cNvCxnSpPr/>
          <p:nvPr/>
        </p:nvCxnSpPr>
        <p:spPr>
          <a:xfrm>
            <a:off x="4130588" y="1564120"/>
            <a:ext cx="0" cy="24716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57342" y="1019005"/>
            <a:ext cx="25275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Prefill neutral pressure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278955" y="1019005"/>
            <a:ext cx="1082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Feedback control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3"/>
          <a:srcRect l="9896" r="10172"/>
          <a:stretch/>
        </p:blipFill>
        <p:spPr>
          <a:xfrm>
            <a:off x="362095" y="4102035"/>
            <a:ext cx="2093720" cy="1743075"/>
          </a:xfrm>
          <a:prstGeom prst="rect">
            <a:avLst/>
          </a:prstGeom>
        </p:spPr>
      </p:pic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4"/>
          <a:srcRect l="16899" r="15821"/>
          <a:stretch/>
        </p:blipFill>
        <p:spPr>
          <a:xfrm>
            <a:off x="2543828" y="4091872"/>
            <a:ext cx="2085174" cy="1740691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>
          <a:xfrm>
            <a:off x="2615164" y="4176675"/>
            <a:ext cx="1928380" cy="248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https://step.ukaea.uk/</a:t>
            </a:r>
            <a:endParaRPr lang="ko-KR" alt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39672" y="4182198"/>
            <a:ext cx="1910375" cy="248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https://www.iter.org/</a:t>
            </a:r>
            <a:endParaRPr lang="ko-KR" altLang="en-US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17015" y="4306227"/>
            <a:ext cx="4294094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se of superconducting magnets for PF coils</a:t>
            </a:r>
          </a:p>
          <a:p>
            <a:pPr>
              <a:spcBef>
                <a:spcPts val="300"/>
              </a:spcBef>
            </a:pP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2) Thick vacuum vessel</a:t>
            </a:r>
          </a:p>
          <a:p>
            <a:pPr>
              <a:spcBef>
                <a:spcPts val="300"/>
              </a:spcBef>
            </a:pPr>
            <a:r>
              <a:rPr lang="en-US" altLang="ko-K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Limited toroidal electric field ~0.3 V/m</a:t>
            </a:r>
          </a:p>
          <a:p>
            <a:pPr>
              <a:spcBef>
                <a:spcPts val="300"/>
              </a:spcBef>
            </a:pP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Fusion reactor based on spherical tokamak</a:t>
            </a:r>
          </a:p>
          <a:p>
            <a:pPr>
              <a:spcBef>
                <a:spcPts val="300"/>
              </a:spcBef>
            </a:pPr>
            <a:r>
              <a:rPr lang="en-US" altLang="ko-K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Restriction of central solenoid coil space in center stack</a:t>
            </a:r>
            <a:endParaRPr lang="ko-KR" altLang="en-US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39672" y="5530697"/>
            <a:ext cx="664160" cy="248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ITER</a:t>
            </a:r>
            <a:endParaRPr lang="ko-KR" alt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직사각형 49"/>
          <p:cNvSpPr/>
          <p:nvPr/>
        </p:nvSpPr>
        <p:spPr>
          <a:xfrm>
            <a:off x="2616589" y="5535651"/>
            <a:ext cx="664160" cy="248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  <a:endParaRPr lang="ko-KR" alt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00338" y="3962346"/>
            <a:ext cx="40082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Start-up issues in future fusion devices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68892" y="6003335"/>
            <a:ext cx="3175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Necessity of reliable tokamak start-up modelling</a:t>
            </a:r>
            <a:endParaRPr lang="ko-KR" alt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4120863" y="6037422"/>
            <a:ext cx="4954771" cy="27426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 scenarios for successful start-up</a:t>
            </a:r>
            <a:endParaRPr lang="ko-KR" alt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4120863" y="6392963"/>
            <a:ext cx="4054658" cy="27434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parameters in a new device</a:t>
            </a:r>
            <a:endParaRPr lang="ko-KR" alt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화살표: 갈매기형 수장 10">
            <a:extLst>
              <a:ext uri="{FF2B5EF4-FFF2-40B4-BE49-F238E27FC236}">
                <a16:creationId xmlns:a16="http://schemas.microsoft.com/office/drawing/2014/main" id="{11ADED0B-96E5-4694-9360-57D9C432B00F}"/>
              </a:ext>
            </a:extLst>
          </p:cNvPr>
          <p:cNvSpPr/>
          <p:nvPr/>
        </p:nvSpPr>
        <p:spPr>
          <a:xfrm>
            <a:off x="3465386" y="6150756"/>
            <a:ext cx="278116" cy="385526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6" name="화살표: 갈매기형 수장 11">
            <a:extLst>
              <a:ext uri="{FF2B5EF4-FFF2-40B4-BE49-F238E27FC236}">
                <a16:creationId xmlns:a16="http://schemas.microsoft.com/office/drawing/2014/main" id="{8EE7CB9F-941F-4580-AA32-ACAE11DFD74D}"/>
              </a:ext>
            </a:extLst>
          </p:cNvPr>
          <p:cNvSpPr/>
          <p:nvPr/>
        </p:nvSpPr>
        <p:spPr>
          <a:xfrm>
            <a:off x="3692548" y="6150756"/>
            <a:ext cx="278116" cy="385526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266328" y="1002706"/>
            <a:ext cx="2680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altLang="ko-K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Fusion </a:t>
            </a:r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39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(1999) 2577]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72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2"/>
          <a:srcRect l="-473"/>
          <a:stretch/>
        </p:blipFill>
        <p:spPr>
          <a:xfrm>
            <a:off x="2716071" y="3683910"/>
            <a:ext cx="1823874" cy="219101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1365" y="8963"/>
            <a:ext cx="8785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Introduction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1.2. Research </a:t>
            </a:r>
            <a:r>
              <a:rPr lang="en-US" altLang="ko-KR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>
            <a:extLst>
              <a:ext uri="{FF2B5EF4-FFF2-40B4-BE49-F238E27FC236}">
                <a16:creationId xmlns:a16="http://schemas.microsoft.com/office/drawing/2014/main" id="{A424D3C8-BD19-4F59-BFD9-9450CADCC03C}"/>
              </a:ext>
            </a:extLst>
          </p:cNvPr>
          <p:cNvSpPr/>
          <p:nvPr/>
        </p:nvSpPr>
        <p:spPr>
          <a:xfrm>
            <a:off x="2840751" y="3565254"/>
            <a:ext cx="967049" cy="36326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</a:t>
            </a:r>
            <a:endParaRPr lang="ko-KR" altLang="en-US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949B199-2335-4494-93D8-811EF477EDB7}"/>
              </a:ext>
            </a:extLst>
          </p:cNvPr>
          <p:cNvSpPr/>
          <p:nvPr/>
        </p:nvSpPr>
        <p:spPr>
          <a:xfrm>
            <a:off x="684769" y="1489821"/>
            <a:ext cx="3454362" cy="66543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of start-up model with </a:t>
            </a:r>
            <a:r>
              <a:rPr lang="en-US" altLang="ko-KR" sz="2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DYON</a:t>
            </a:r>
            <a:endParaRPr lang="ko-KR" altLang="en-US" sz="2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D38F88-A39B-4B7F-9283-72709D8D80D9}"/>
              </a:ext>
            </a:extLst>
          </p:cNvPr>
          <p:cNvSpPr txBox="1"/>
          <p:nvPr/>
        </p:nvSpPr>
        <p:spPr>
          <a:xfrm>
            <a:off x="261357" y="3564405"/>
            <a:ext cx="2471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Compact ST devices</a:t>
            </a:r>
            <a:endParaRPr lang="ko-KR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0A77F7-BC11-48D0-816D-31D7E9C93B69}"/>
              </a:ext>
            </a:extLst>
          </p:cNvPr>
          <p:cNvSpPr txBox="1"/>
          <p:nvPr/>
        </p:nvSpPr>
        <p:spPr>
          <a:xfrm>
            <a:off x="160496" y="3861491"/>
            <a:ext cx="26601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Spherical torus plasma</a:t>
            </a:r>
          </a:p>
          <a:p>
            <a:pPr marL="180975" indent="-180975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 pulse discharges (&lt; 30ms)</a:t>
            </a:r>
          </a:p>
          <a:p>
            <a:pPr marL="180975" indent="-180975">
              <a:buFont typeface="Wingdings" panose="05000000000000000000" pitchFamily="2" charset="2"/>
              <a:buChar char="§"/>
            </a:pPr>
            <a:r>
              <a:rPr lang="en-US" altLang="ko-KR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Validation </a:t>
            </a:r>
            <a:r>
              <a:rPr lang="en-US" altLang="ko-KR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diagnostics targeted to relatively low performance plasmas</a:t>
            </a:r>
            <a:endParaRPr lang="ko-KR" alt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187BE1F-2C16-4C5F-B8A1-3301BA07B9AD}"/>
              </a:ext>
            </a:extLst>
          </p:cNvPr>
          <p:cNvSpPr/>
          <p:nvPr/>
        </p:nvSpPr>
        <p:spPr>
          <a:xfrm>
            <a:off x="267961" y="6030901"/>
            <a:ext cx="3646014" cy="5770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Reproduction </a:t>
            </a:r>
            <a:r>
              <a:rPr lang="en-US" altLang="ko-K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analysis of start-up in VEST discharges</a:t>
            </a:r>
            <a:endParaRPr lang="ko-KR" alt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화살표: 갈매기형 수장 33">
            <a:extLst>
              <a:ext uri="{FF2B5EF4-FFF2-40B4-BE49-F238E27FC236}">
                <a16:creationId xmlns:a16="http://schemas.microsoft.com/office/drawing/2014/main" id="{63468639-7F03-4356-A9AE-42634B7C0699}"/>
              </a:ext>
            </a:extLst>
          </p:cNvPr>
          <p:cNvSpPr/>
          <p:nvPr/>
        </p:nvSpPr>
        <p:spPr>
          <a:xfrm>
            <a:off x="4139131" y="6080667"/>
            <a:ext cx="292195" cy="493666"/>
          </a:xfrm>
          <a:prstGeom prst="chevron">
            <a:avLst/>
          </a:prstGeom>
          <a:solidFill>
            <a:srgbClr val="FF00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화살표: 갈매기형 수장 34">
            <a:extLst>
              <a:ext uri="{FF2B5EF4-FFF2-40B4-BE49-F238E27FC236}">
                <a16:creationId xmlns:a16="http://schemas.microsoft.com/office/drawing/2014/main" id="{7FA88F17-EE47-40AA-B797-10F4B484D1D3}"/>
              </a:ext>
            </a:extLst>
          </p:cNvPr>
          <p:cNvSpPr/>
          <p:nvPr/>
        </p:nvSpPr>
        <p:spPr>
          <a:xfrm>
            <a:off x="4362499" y="6080667"/>
            <a:ext cx="292195" cy="493666"/>
          </a:xfrm>
          <a:prstGeom prst="chevron">
            <a:avLst/>
          </a:prstGeom>
          <a:solidFill>
            <a:srgbClr val="FF00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6430FE2C-2B88-4055-B071-4ED3E1EBAB21}"/>
              </a:ext>
            </a:extLst>
          </p:cNvPr>
          <p:cNvSpPr/>
          <p:nvPr/>
        </p:nvSpPr>
        <p:spPr>
          <a:xfrm>
            <a:off x="4792287" y="6030901"/>
            <a:ext cx="3894492" cy="558744"/>
          </a:xfrm>
          <a:prstGeom prst="rect">
            <a:avLst/>
          </a:prstGeom>
          <a:solidFill>
            <a:srgbClr val="FF00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to the</a:t>
            </a:r>
          </a:p>
          <a:p>
            <a:pPr algn="ctr"/>
            <a:r>
              <a:rPr lang="en-US" altLang="ko-KR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VEST-U for ~300 kA OH discharge</a:t>
            </a:r>
            <a:endParaRPr lang="ko-KR" alt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1366" y="1084485"/>
            <a:ext cx="4680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altLang="ko-KR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Research objectives: overall structure</a:t>
            </a:r>
            <a:endParaRPr lang="en-US" altLang="ko-KR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67961" y="5662957"/>
            <a:ext cx="1701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Interpretative</a:t>
            </a:r>
            <a:endParaRPr lang="ko-KR" altLang="en-US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09379" y="5657306"/>
            <a:ext cx="1701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Predictive</a:t>
            </a:r>
            <a:endParaRPr lang="ko-KR" altLang="en-US" b="1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118" y="1029397"/>
            <a:ext cx="3477937" cy="248635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61365" y="2099788"/>
            <a:ext cx="457586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DYON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n-US" altLang="ko-KR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altLang="ko-KR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 dimensional burn-through simulator (particle + power balance &amp; circuit model)</a:t>
            </a: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n-US" altLang="ko-KR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Dedicated physical model (atomic, confinement, PSI, ECH models)</a:t>
            </a:r>
            <a:endParaRPr lang="en-US" altLang="ko-KR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9388" indent="-179388">
              <a:buFont typeface="Wingdings" panose="05000000000000000000" pitchFamily="2" charset="2"/>
              <a:buChar char="§"/>
            </a:pPr>
            <a:r>
              <a:rPr lang="en-US" altLang="ko-KR" sz="1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Experimentally validated at several machines (JET &amp; MAST)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621444" y="4057389"/>
                <a:ext cx="4317220" cy="830997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600" b="1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Electromagnetic effect </a:t>
                </a:r>
                <a14:m>
                  <m:oMath xmlns:m="http://schemas.openxmlformats.org/officeDocument/2006/math">
                    <m:r>
                      <a:rPr lang="en-US" altLang="ko-KR" sz="16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&gt;&gt;</m:t>
                    </m:r>
                  </m:oMath>
                </a14:m>
                <a:r>
                  <a:rPr lang="en-US" altLang="ko-KR" sz="1600" b="1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 transport effect </a:t>
                </a:r>
              </a:p>
              <a:p>
                <a:r>
                  <a:rPr lang="en-US" altLang="ko-KR" sz="1600" b="1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  Utilization of DYON to whole discharge model in VEST</a:t>
                </a:r>
                <a:endParaRPr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1444" y="4057389"/>
                <a:ext cx="4317220" cy="830997"/>
              </a:xfrm>
              <a:prstGeom prst="rect">
                <a:avLst/>
              </a:prstGeom>
              <a:blipFill>
                <a:blip r:embed="rId4"/>
                <a:stretch>
                  <a:fillRect l="-706" t="-2206" r="-1271" b="-882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4621444" y="3667752"/>
            <a:ext cx="4317220" cy="33855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Model development for extension of utility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화살표: 갈매기형 수장 33">
            <a:extLst>
              <a:ext uri="{FF2B5EF4-FFF2-40B4-BE49-F238E27FC236}">
                <a16:creationId xmlns:a16="http://schemas.microsoft.com/office/drawing/2014/main" id="{63468639-7F03-4356-A9AE-42634B7C0699}"/>
              </a:ext>
            </a:extLst>
          </p:cNvPr>
          <p:cNvSpPr/>
          <p:nvPr/>
        </p:nvSpPr>
        <p:spPr>
          <a:xfrm rot="5400000">
            <a:off x="785504" y="5128305"/>
            <a:ext cx="292195" cy="493666"/>
          </a:xfrm>
          <a:prstGeom prst="chevron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2" name="화살표: 갈매기형 수장 34">
            <a:extLst>
              <a:ext uri="{FF2B5EF4-FFF2-40B4-BE49-F238E27FC236}">
                <a16:creationId xmlns:a16="http://schemas.microsoft.com/office/drawing/2014/main" id="{7FA88F17-EE47-40AA-B797-10F4B484D1D3}"/>
              </a:ext>
            </a:extLst>
          </p:cNvPr>
          <p:cNvSpPr/>
          <p:nvPr/>
        </p:nvSpPr>
        <p:spPr>
          <a:xfrm rot="5400000">
            <a:off x="785504" y="5351136"/>
            <a:ext cx="292195" cy="493666"/>
          </a:xfrm>
          <a:prstGeom prst="chevron">
            <a:avLst/>
          </a:prstGeom>
          <a:solidFill>
            <a:srgbClr val="FFC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160496" y="1084485"/>
            <a:ext cx="0" cy="5615418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/>
          <p:cNvCxnSpPr/>
          <p:nvPr/>
        </p:nvCxnSpPr>
        <p:spPr>
          <a:xfrm>
            <a:off x="4737234" y="1086622"/>
            <a:ext cx="0" cy="2453624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47"/>
          <p:cNvCxnSpPr/>
          <p:nvPr/>
        </p:nvCxnSpPr>
        <p:spPr>
          <a:xfrm>
            <a:off x="9020164" y="3514608"/>
            <a:ext cx="0" cy="3185295"/>
          </a:xfrm>
          <a:prstGeom prst="line">
            <a:avLst/>
          </a:prstGeom>
          <a:ln w="381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>
            <a:off x="160496" y="1095168"/>
            <a:ext cx="45767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연결선 51"/>
          <p:cNvCxnSpPr/>
          <p:nvPr/>
        </p:nvCxnSpPr>
        <p:spPr>
          <a:xfrm>
            <a:off x="4728688" y="3531700"/>
            <a:ext cx="429147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151950" y="6691357"/>
            <a:ext cx="886821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615388" y="4946183"/>
            <a:ext cx="431722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Focus on the plasma burn-through and current ramp-up phases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21507" y="176643"/>
            <a:ext cx="2707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Fusion </a:t>
            </a:r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</a:t>
            </a:r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(2012) 103016</a:t>
            </a:r>
          </a:p>
          <a:p>
            <a:r>
              <a:rPr lang="en-US" altLang="ko-KR" sz="1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Fusion </a:t>
            </a:r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</a:t>
            </a:r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(2013) </a:t>
            </a:r>
            <a:r>
              <a:rPr lang="en-US" altLang="ko-KR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083024</a:t>
            </a:r>
            <a:endParaRPr lang="en-US" altLang="ko-KR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80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577789"/>
            <a:ext cx="9144000" cy="18512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297180" y="1640544"/>
            <a:ext cx="8549640" cy="1690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3800" b="1" dirty="0" smtClean="0">
                <a:solidFill>
                  <a:schemeClr val="bg1"/>
                </a:solidFill>
                <a:latin typeface="+mn-lt"/>
              </a:rPr>
              <a:t>2. Plasma current ramp-up phases</a:t>
            </a:r>
            <a:endParaRPr lang="ko-KR" altLang="en-US" sz="3800" b="1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0" y="3330672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>
            <a:off x="0" y="1672201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34471" y="4061010"/>
            <a:ext cx="900952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2.1. Magnetic equilibrium reconstruction</a:t>
            </a:r>
            <a:endParaRPr lang="en-US" altLang="ko-K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2.2. Electric circuit parameters in circuit model</a:t>
            </a:r>
          </a:p>
          <a:p>
            <a:pPr>
              <a:spcBef>
                <a:spcPts val="600"/>
              </a:spcBef>
            </a:pP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2.3. Target discharge and simulation results</a:t>
            </a:r>
            <a:endParaRPr lang="en-US" altLang="ko-K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873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1365" y="8963"/>
            <a:ext cx="8785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Plasma current ramp-up phases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2.1. Magnetic equilibrium reconstruction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1365" y="995079"/>
                <a:ext cx="8854447" cy="19386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altLang="ko-KR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Evolution of plasma current</a:t>
                </a:r>
              </a:p>
              <a:p>
                <a:pPr marL="717550" lvl="1" indent="-260350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Circuit model: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𝑑𝐼</m:t>
                            </m:r>
                          </m:e>
                          <m:sub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r>
                          <a:rPr lang="en-US" altLang="ko-K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𝑑𝑡</m:t>
                        </m:r>
                      </m:den>
                    </m:f>
                    <m:r>
                      <a:rPr lang="en-US" altLang="ko-KR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altLang="ko-K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𝑙𝑜𝑜𝑝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r>
                      <a:rPr lang="en-US" altLang="ko-KR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−(</m:t>
                    </m:r>
                    <m:f>
                      <m:fPr>
                        <m:ctrlP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𝑑𝐿</m:t>
                            </m:r>
                          </m:e>
                          <m:sub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𝑒</m:t>
                            </m:r>
                          </m:sub>
                        </m:sSub>
                      </m:num>
                      <m:den>
                        <m: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𝑑𝑡</m:t>
                        </m:r>
                      </m:den>
                    </m:f>
                    <m:r>
                      <a:rPr lang="en-US" altLang="ko-KR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𝑑𝐿</m:t>
                            </m:r>
                          </m:e>
                          <m:sub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𝑑𝑡</m:t>
                        </m:r>
                      </m:den>
                    </m:f>
                    <m:r>
                      <a:rPr lang="en-US" altLang="ko-KR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𝑅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</m:sub>
                    </m:sSub>
                    <m:r>
                      <a:rPr lang="en-US" altLang="ko-KR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  <m:f>
                      <m:fPr>
                        <m:ctrlP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𝑝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</m:oMath>
                </a14:m>
                <a:endParaRPr lang="en-US" altLang="ko-KR" i="1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717550" lvl="1" indent="-260350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Prescribed circuit parameters: external inductance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𝐿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), internal inductance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𝐿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), plasma resistance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𝑅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  Largely dependent on plasma shapes</a:t>
                </a:r>
              </a:p>
              <a:p>
                <a:pPr marL="717550" lvl="1" indent="-260350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Important for reliable plasma shape from equilibrium reconstruction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65" y="995079"/>
                <a:ext cx="8854447" cy="1938672"/>
              </a:xfrm>
              <a:prstGeom prst="rect">
                <a:avLst/>
              </a:prstGeom>
              <a:blipFill>
                <a:blip r:embed="rId2"/>
                <a:stretch>
                  <a:fillRect l="-619" t="-1258" b="-4088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61365" y="2901568"/>
            <a:ext cx="88544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ko-KR" b="1" dirty="0" smtClean="0">
                <a:latin typeface="Arial" panose="020B0604020202020204" pitchFamily="34" charset="0"/>
                <a:cs typeface="Arial" panose="020B0604020202020204" pitchFamily="34" charset="0"/>
              </a:rPr>
              <a:t>Equilibrium reconstruction in VEST</a:t>
            </a:r>
            <a:endParaRPr lang="en-US" altLang="ko-KR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2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Typical EFIT-like Grad-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Shafranov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solver with external magnetics constraints</a:t>
            </a:r>
          </a:p>
          <a:p>
            <a:pPr marL="742950" lvl="2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Eddy current model with effective wall resistance compensation</a:t>
            </a: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/>
          <a:srcRect l="35597" t="8024" r="37549" b="50477"/>
          <a:stretch/>
        </p:blipFill>
        <p:spPr>
          <a:xfrm>
            <a:off x="2277053" y="4582250"/>
            <a:ext cx="1999114" cy="1962773"/>
          </a:xfrm>
          <a:prstGeom prst="rect">
            <a:avLst/>
          </a:prstGeom>
        </p:spPr>
      </p:pic>
      <p:pic>
        <p:nvPicPr>
          <p:cNvPr id="21" name="그림 20"/>
          <p:cNvPicPr>
            <a:picLocks noChangeAspect="1"/>
          </p:cNvPicPr>
          <p:nvPr/>
        </p:nvPicPr>
        <p:blipFill rotWithShape="1">
          <a:blip r:embed="rId3"/>
          <a:srcRect l="35597" t="49161" r="37549" b="9592"/>
          <a:stretch/>
        </p:blipFill>
        <p:spPr>
          <a:xfrm>
            <a:off x="4276167" y="4620310"/>
            <a:ext cx="1964597" cy="195081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92192" y="3925734"/>
            <a:ext cx="3657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Measurements</a:t>
            </a:r>
          </a:p>
          <a:p>
            <a:r>
              <a:rPr lang="en-US" altLang="ko-KR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Synthetic (before </a:t>
            </a:r>
            <a:r>
              <a:rPr lang="en-US" altLang="ko-KR" sz="1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r>
              <a:rPr lang="en-US" altLang="ko-KR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b="1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</a:t>
            </a:r>
            <a:r>
              <a:rPr lang="en-US" altLang="ko-KR" sz="14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</a:p>
          <a:p>
            <a:r>
              <a:rPr lang="en-US" altLang="ko-K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Synthetic </a:t>
            </a:r>
            <a:r>
              <a:rPr lang="en-US" altLang="ko-K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(after </a:t>
            </a:r>
            <a:r>
              <a:rPr lang="en-US" altLang="ko-KR" sz="1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r>
              <a:rPr lang="en-US" altLang="ko-KR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compens</a:t>
            </a:r>
            <a:r>
              <a:rPr lang="en-US" altLang="ko-KR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ko-KR" altLang="en-US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38286" y="6479703"/>
            <a:ext cx="1201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Time (</a:t>
            </a:r>
            <a:r>
              <a:rPr lang="en-US" altLang="ko-K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16200000">
            <a:off x="1551966" y="5311093"/>
            <a:ext cx="1201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altLang="ko-KR" sz="16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ko-K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</a:t>
            </a: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2" t="6144" r="28431" b="1046"/>
          <a:stretch/>
        </p:blipFill>
        <p:spPr>
          <a:xfrm>
            <a:off x="104087" y="3969254"/>
            <a:ext cx="1884867" cy="2753615"/>
          </a:xfrm>
          <a:prstGeom prst="rect">
            <a:avLst/>
          </a:prstGeom>
        </p:spPr>
      </p:pic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5"/>
          <a:srcRect t="3344" r="7650"/>
          <a:stretch/>
        </p:blipFill>
        <p:spPr>
          <a:xfrm>
            <a:off x="6211312" y="3930288"/>
            <a:ext cx="2740065" cy="286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10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61365" y="8963"/>
            <a:ext cx="8785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Plasma current ramp-up phases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2.2. Electric circuit parameters in circuit model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61365" y="995079"/>
            <a:ext cx="8570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Plasma external inductance model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851029" y="3792881"/>
            <a:ext cx="563317" cy="2088420"/>
          </a:xfrm>
          <a:prstGeom prst="rect">
            <a:avLst/>
          </a:prstGeom>
          <a:solidFill>
            <a:srgbClr val="FF00FF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406055" y="5487590"/>
            <a:ext cx="20367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Typical </a:t>
            </a:r>
            <a:r>
              <a:rPr lang="en-US" altLang="ko-KR" sz="1400" b="1" i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ko-KR" sz="14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range in ST</a:t>
            </a:r>
            <a:endParaRPr lang="ko-KR" altLang="en-US" sz="1400" b="1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0035" y="6281139"/>
            <a:ext cx="3655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Comparison of plasma external inductance with A between two models 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5194" y="3353018"/>
            <a:ext cx="29113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High-</a:t>
            </a:r>
            <a:r>
              <a:rPr lang="en-US" altLang="ko-KR" sz="1400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ko-KR" alt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49644" y="1384117"/>
            <a:ext cx="2949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High aspect ratio </a:t>
            </a:r>
            <a:r>
              <a:rPr lang="en-US" altLang="ko-K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ko-KR" sz="16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model (previous DYON model)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06813" y="2721688"/>
                <a:ext cx="38286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 </a:t>
                </a: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Dependent of plasma shape parameters (</a:t>
                </a:r>
                <a14:m>
                  <m:oMath xmlns:m="http://schemas.openxmlformats.org/officeDocument/2006/math">
                    <m:r>
                      <a:rPr lang="ko-KR" altLang="en-US" b="1" i="1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altLang="ko-KR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altLang="ko-KR" b="1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altLang="ko-K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altLang="ko-KR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 </a:t>
                </a:r>
                <a:endParaRPr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813" y="2721688"/>
                <a:ext cx="3828676" cy="646331"/>
              </a:xfrm>
              <a:prstGeom prst="rect">
                <a:avLst/>
              </a:prstGeom>
              <a:blipFill>
                <a:blip r:embed="rId2"/>
                <a:stretch>
                  <a:fillRect l="-1433" t="-4717" b="-1415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3"/>
          <a:srcRect l="6430" t="8923" r="11661" b="3726"/>
          <a:stretch/>
        </p:blipFill>
        <p:spPr>
          <a:xfrm>
            <a:off x="4681328" y="3781181"/>
            <a:ext cx="3997230" cy="29949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714563" y="3865973"/>
                <a:ext cx="1828800" cy="427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b="1" i="1" smtClean="0">
                              <a:latin typeface="Cambria Math" panose="02040503050406030204" pitchFamily="18" charset="0"/>
                            </a:rPr>
                            <m:t>𝝍</m:t>
                          </m:r>
                        </m:e>
                        <m:sub>
                          <m:sSub>
                            <m:sSub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2000" b="1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sub>
                      </m:sSub>
                      <m:r>
                        <a:rPr lang="en-US" altLang="ko-KR" sz="2000" b="1" i="1" smtClean="0">
                          <a:latin typeface="Cambria Math" panose="02040503050406030204" pitchFamily="18" charset="0"/>
                        </a:rPr>
                        <m:t>/(</m:t>
                      </m:r>
                      <m:sSub>
                        <m:sSubPr>
                          <m:ctrlPr>
                            <a:rPr lang="en-US" altLang="ko-KR" sz="20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b="1" i="1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altLang="ko-KR" sz="20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sSub>
                        <m:sSub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sub>
                      </m:sSub>
                      <m:sSub>
                        <m:sSubPr>
                          <m:ctrlPr>
                            <a:rPr lang="en-US" altLang="ko-KR" sz="20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000" b="1" i="1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altLang="ko-KR" sz="20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altLang="ko-KR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ko-KR" altLang="en-US" sz="2000" b="1" i="1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563" y="3865973"/>
                <a:ext cx="1828800" cy="427746"/>
              </a:xfrm>
              <a:prstGeom prst="rect">
                <a:avLst/>
              </a:prstGeom>
              <a:blipFill>
                <a:blip r:embed="rId4"/>
                <a:stretch>
                  <a:fillRect l="-1333" b="-1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5"/>
          <a:srcRect l="6847" t="8447" r="12325" b="3332"/>
          <a:stretch/>
        </p:blipFill>
        <p:spPr>
          <a:xfrm>
            <a:off x="215154" y="3702423"/>
            <a:ext cx="3944471" cy="25908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06813" y="1999257"/>
                <a:ext cx="3614563" cy="645048"/>
              </a:xfrm>
              <a:prstGeom prst="rect">
                <a:avLst/>
              </a:prstGeom>
              <a:noFill/>
              <a:ln w="25400">
                <a:solidFill>
                  <a:schemeClr val="tx1">
                    <a:alpha val="75000"/>
                  </a:schemeClr>
                </a:solidFill>
                <a:prstDash val="solid"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ko-KR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𝑳</m:t>
                        </m:r>
                      </m:e>
                      <m:sub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𝒆</m:t>
                        </m:r>
                      </m:sub>
                    </m:sSub>
                    <m:r>
                      <a:rPr lang="en-US" altLang="ko-KR" sz="2400" b="1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b>
                      <m:sSubPr>
                        <m:ctrlP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ko-KR" altLang="en-US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𝝁</m:t>
                        </m:r>
                      </m:e>
                      <m:sub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sSub>
                      <m:sSubPr>
                        <m:ctrlP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𝑹</m:t>
                        </m:r>
                      </m:e>
                      <m:sub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d>
                      <m:dPr>
                        <m:begChr m:val="{"/>
                        <m:endChr m:val="}"/>
                        <m:ctrlP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ko-KR" sz="2400" b="1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a:rPr lang="en-US" altLang="ko-KR" sz="2400" b="1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𝒍𝒏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ko-KR" sz="2400" b="1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ko-KR" sz="2400" b="1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2400" b="1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lang="ko-KR" altLang="en-US" sz="2400" b="1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𝝐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e>
                    </m:d>
                  </m:oMath>
                </a14:m>
                <a:endParaRPr lang="ko-KR" altLang="en-US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813" y="1999257"/>
                <a:ext cx="3614563" cy="6450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>
                    <a:alpha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직선 화살표 연결선 39"/>
          <p:cNvCxnSpPr/>
          <p:nvPr/>
        </p:nvCxnSpPr>
        <p:spPr>
          <a:xfrm>
            <a:off x="851029" y="5172635"/>
            <a:ext cx="0" cy="20618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19410" y="4875430"/>
            <a:ext cx="844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Pegasus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직선 화살표 연결선 42"/>
          <p:cNvCxnSpPr/>
          <p:nvPr/>
        </p:nvCxnSpPr>
        <p:spPr>
          <a:xfrm>
            <a:off x="1218581" y="4923235"/>
            <a:ext cx="0" cy="4496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949644" y="4655022"/>
            <a:ext cx="6053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VEST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46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61365" y="8963"/>
            <a:ext cx="8785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Plasma current ramp-up phases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2.2. Electric circuit parameters in circuit model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61365" y="995079"/>
            <a:ext cx="8570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Plasma external inductance model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5189" y="3353018"/>
            <a:ext cx="29113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High-</a:t>
            </a:r>
            <a:r>
              <a:rPr lang="en-US" altLang="ko-KR" sz="1400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 model vs </a:t>
            </a:r>
            <a:r>
              <a:rPr lang="en-US" altLang="ko-KR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Hirshman</a:t>
            </a:r>
            <a:r>
              <a:rPr lang="en-US" altLang="ko-KR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ko-KR" alt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49644" y="1384117"/>
            <a:ext cx="2949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High aspect ratio </a:t>
            </a:r>
            <a:r>
              <a:rPr lang="en-US" altLang="ko-K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ko-KR" sz="16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model (previous DYON model)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49058" y="1384117"/>
            <a:ext cx="2949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aspect ratio </a:t>
            </a:r>
            <a:r>
              <a:rPr lang="en-US" altLang="ko-KR" sz="16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ko-KR" sz="1600" i="1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ko-K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model derived by </a:t>
            </a:r>
            <a:r>
              <a:rPr lang="en-US" altLang="ko-KR" sz="16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Hirshman</a:t>
            </a:r>
            <a:r>
              <a:rPr lang="en-US" altLang="ko-K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[Ref]</a:t>
            </a:r>
            <a:endParaRPr lang="ko-KR" alt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06813" y="2721688"/>
                <a:ext cx="38286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 </a:t>
                </a: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Dependent of plasma shape parameters (</a:t>
                </a:r>
                <a14:m>
                  <m:oMath xmlns:m="http://schemas.openxmlformats.org/officeDocument/2006/math">
                    <m:r>
                      <a:rPr lang="ko-KR" altLang="en-US" b="1" i="1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altLang="ko-KR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altLang="ko-KR" b="1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altLang="ko-K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altLang="ko-KR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ko-KR" altLang="en-US" b="1" i="1">
                        <a:latin typeface="Cambria Math" panose="02040503050406030204" pitchFamily="18" charset="0"/>
                      </a:rPr>
                      <m:t>𝜿</m:t>
                    </m:r>
                  </m:oMath>
                </a14:m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 </a:t>
                </a:r>
                <a:endParaRPr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813" y="2721688"/>
                <a:ext cx="3828676" cy="646331"/>
              </a:xfrm>
              <a:prstGeom prst="rect">
                <a:avLst/>
              </a:prstGeom>
              <a:blipFill>
                <a:blip r:embed="rId2"/>
                <a:stretch>
                  <a:fillRect l="-1433" t="-4717" b="-1415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직선 화살표 연결선 21"/>
          <p:cNvCxnSpPr/>
          <p:nvPr/>
        </p:nvCxnSpPr>
        <p:spPr>
          <a:xfrm flipV="1">
            <a:off x="4123765" y="2796989"/>
            <a:ext cx="402365" cy="143435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/>
          <p:cNvSpPr/>
          <p:nvPr/>
        </p:nvSpPr>
        <p:spPr>
          <a:xfrm>
            <a:off x="851029" y="3792881"/>
            <a:ext cx="563317" cy="2088420"/>
          </a:xfrm>
          <a:prstGeom prst="rect">
            <a:avLst/>
          </a:prstGeom>
          <a:solidFill>
            <a:srgbClr val="FF00FF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1406055" y="5487590"/>
            <a:ext cx="20367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Typical </a:t>
            </a:r>
            <a:r>
              <a:rPr lang="en-US" altLang="ko-KR" sz="1400" b="1" i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ko-KR" sz="14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range in ST</a:t>
            </a:r>
            <a:endParaRPr lang="ko-KR" altLang="en-US" sz="1400" b="1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0035" y="6281139"/>
            <a:ext cx="3655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Comparison of plasma external inductance with A between two models 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3"/>
          <a:srcRect l="6180" t="8545" r="12156" b="3061"/>
          <a:stretch/>
        </p:blipFill>
        <p:spPr>
          <a:xfrm>
            <a:off x="4674810" y="3764660"/>
            <a:ext cx="3985296" cy="30307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714563" y="3865973"/>
                <a:ext cx="1828800" cy="427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b="1" i="1" smtClean="0">
                              <a:latin typeface="Cambria Math" panose="02040503050406030204" pitchFamily="18" charset="0"/>
                            </a:rPr>
                            <m:t>𝝍</m:t>
                          </m:r>
                        </m:e>
                        <m:sub>
                          <m:sSub>
                            <m:sSub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2000" b="1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sub>
                      </m:sSub>
                      <m:r>
                        <a:rPr lang="en-US" altLang="ko-KR" sz="2000" b="1" i="1" smtClean="0">
                          <a:latin typeface="Cambria Math" panose="02040503050406030204" pitchFamily="18" charset="0"/>
                        </a:rPr>
                        <m:t>/(</m:t>
                      </m:r>
                      <m:sSub>
                        <m:sSubPr>
                          <m:ctrlPr>
                            <a:rPr lang="en-US" altLang="ko-KR" sz="20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b="1" i="1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altLang="ko-KR" sz="20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sSub>
                        <m:sSub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sub>
                      </m:sSub>
                      <m:sSub>
                        <m:sSubPr>
                          <m:ctrlPr>
                            <a:rPr lang="en-US" altLang="ko-KR" sz="20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000" b="1" i="1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altLang="ko-KR" sz="20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altLang="ko-KR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ko-KR" altLang="en-US" sz="2000" b="1" i="1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563" y="3865973"/>
                <a:ext cx="1828800" cy="427746"/>
              </a:xfrm>
              <a:prstGeom prst="rect">
                <a:avLst/>
              </a:prstGeom>
              <a:blipFill>
                <a:blip r:embed="rId4"/>
                <a:stretch>
                  <a:fillRect l="-1333" b="-1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/>
          <a:srcRect l="6798" t="8652" r="12026" b="2367"/>
          <a:stretch/>
        </p:blipFill>
        <p:spPr>
          <a:xfrm>
            <a:off x="215018" y="3713656"/>
            <a:ext cx="3961431" cy="26131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06813" y="1999257"/>
                <a:ext cx="3614563" cy="645048"/>
              </a:xfrm>
              <a:prstGeom prst="rect">
                <a:avLst/>
              </a:prstGeom>
              <a:noFill/>
              <a:ln w="25400">
                <a:solidFill>
                  <a:schemeClr val="tx1">
                    <a:alpha val="75000"/>
                  </a:schemeClr>
                </a:solidFill>
                <a:prstDash val="solid"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ko-KR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𝑳</m:t>
                        </m:r>
                      </m:e>
                      <m:sub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𝒆</m:t>
                        </m:r>
                      </m:sub>
                    </m:sSub>
                    <m:r>
                      <a:rPr lang="en-US" altLang="ko-KR" sz="2400" b="1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b>
                      <m:sSubPr>
                        <m:ctrlP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ko-KR" altLang="en-US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𝝁</m:t>
                        </m:r>
                      </m:e>
                      <m:sub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sSub>
                      <m:sSubPr>
                        <m:ctrlP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𝑹</m:t>
                        </m:r>
                      </m:e>
                      <m:sub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d>
                      <m:dPr>
                        <m:begChr m:val="{"/>
                        <m:endChr m:val="}"/>
                        <m:ctrlP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ko-KR" sz="2400" b="1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a:rPr lang="en-US" altLang="ko-KR" sz="2400" b="1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𝒍𝒏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ko-KR" sz="2400" b="1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ko-KR" sz="2400" b="1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2400" b="1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lang="ko-KR" altLang="en-US" sz="2400" b="1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𝝐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e>
                    </m:d>
                  </m:oMath>
                </a14:m>
                <a:endParaRPr lang="ko-KR" altLang="en-US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813" y="1999257"/>
                <a:ext cx="3614563" cy="64504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>
                    <a:alpha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712992" y="1994215"/>
                <a:ext cx="4288431" cy="1200357"/>
              </a:xfrm>
              <a:prstGeom prst="rect">
                <a:avLst/>
              </a:prstGeom>
              <a:noFill/>
              <a:ln w="25400">
                <a:solidFill>
                  <a:srgbClr val="FF0000">
                    <a:alpha val="75000"/>
                  </a:srgbClr>
                </a:solidFill>
                <a:prstDash val="solid"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sz="1600" b="1" i="1" smtClean="0"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sSub>
                          <m:sSubPr>
                            <m:ctrlP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ko-KR" altLang="en-US" sz="1600" b="1" i="1">
                            <a:latin typeface="Cambria Math" panose="02040503050406030204" pitchFamily="18" charset="0"/>
                          </a:rPr>
                          <m:t>𝝐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ko-KR" altLang="en-US" sz="1600" b="1" i="1">
                            <a:latin typeface="Cambria Math" panose="02040503050406030204" pitchFamily="18" charset="0"/>
                          </a:rPr>
                          <m:t>𝝐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ko-KR" altLang="en-US" sz="1600" b="1" i="1" smtClean="0">
                            <a:latin typeface="Cambria Math" panose="02040503050406030204" pitchFamily="18" charset="0"/>
                          </a:rPr>
                          <m:t>𝝐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ko-KR" altLang="en-US" sz="1600" b="1" i="1">
                            <a:latin typeface="Cambria Math" panose="02040503050406030204" pitchFamily="18" charset="0"/>
                          </a:rPr>
                          <m:t>𝝐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ko-KR" altLang="en-US" sz="1600" b="1" i="1" smtClean="0">
                            <a:latin typeface="Cambria Math" panose="02040503050406030204" pitchFamily="18" charset="0"/>
                          </a:rPr>
                          <m:t>𝜿</m:t>
                        </m:r>
                      </m:den>
                    </m:f>
                    <m:r>
                      <a:rPr lang="en-US" altLang="ko-KR" sz="1600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altLang="ko-KR" sz="1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𝒂</m:t>
                    </m:r>
                    <m:d>
                      <m:dPr>
                        <m:ctrlPr>
                          <a:rPr lang="en-US" altLang="ko-KR" sz="16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ko-KR" altLang="en-US" sz="1600" b="1" i="1">
                            <a:latin typeface="Cambria Math" panose="02040503050406030204" pitchFamily="18" charset="0"/>
                          </a:rPr>
                          <m:t>𝝐</m:t>
                        </m:r>
                      </m:e>
                    </m:d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𝟖𝟏</m:t>
                        </m:r>
                        <m:rad>
                          <m:radPr>
                            <m:degHide m:val="on"/>
                            <m:ctrlP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ko-KR" altLang="en-US" sz="1600" b="1" i="1"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</m:rad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𝟎𝟓</m:t>
                        </m:r>
                        <m:r>
                          <a:rPr lang="ko-KR" altLang="en-US" sz="1600" b="1" i="1">
                            <a:latin typeface="Cambria Math" panose="02040503050406030204" pitchFamily="18" charset="0"/>
                          </a:rPr>
                          <m:t>𝝐</m:t>
                        </m:r>
                      </m:e>
                    </m:d>
                    <m:func>
                      <m:funcPr>
                        <m:ctrlP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ko-KR" sz="1600" b="1" i="0" smtClean="0">
                            <a:latin typeface="Cambria Math" panose="02040503050406030204" pitchFamily="18" charset="0"/>
                          </a:rPr>
                          <m:t>𝐥𝐧</m:t>
                        </m:r>
                      </m:fName>
                      <m:e>
                        <m:d>
                          <m:dPr>
                            <m:ctrlP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ko-KR" sz="1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ko-KR" sz="1600" b="1" i="1" smtClean="0"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num>
                              <m:den>
                                <m:r>
                                  <a:rPr lang="ko-KR" altLang="en-US" sz="1600" b="1" i="1">
                                    <a:latin typeface="Cambria Math" panose="02040503050406030204" pitchFamily="18" charset="0"/>
                                  </a:rPr>
                                  <m:t>𝝐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−(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𝟐𝟓</m:t>
                    </m:r>
                    <m:rad>
                      <m:radPr>
                        <m:degHide m:val="on"/>
                        <m:ctrlP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ko-KR" altLang="en-US" sz="1600" b="1" i="1">
                            <a:latin typeface="Cambria Math" panose="02040503050406030204" pitchFamily="18" charset="0"/>
                          </a:rPr>
                          <m:t>𝝐</m:t>
                        </m:r>
                      </m:e>
                    </m:rad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𝟐𝟏</m:t>
                    </m:r>
                    <m:r>
                      <a:rPr lang="ko-KR" altLang="en-US" sz="1600" b="1" i="1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</a:p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6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𝒃</m:t>
                      </m:r>
                      <m:d>
                        <m:dPr>
                          <m:ctrlPr>
                            <a:rPr lang="en-US" altLang="ko-KR" sz="16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ko-KR" altLang="en-US" sz="1600" b="1" i="1"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</m:d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𝟕𝟑</m:t>
                      </m:r>
                      <m:rad>
                        <m:radPr>
                          <m:degHide m:val="on"/>
                          <m:ctrlPr>
                            <a:rPr lang="en-US" altLang="ko-KR" sz="16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ko-KR" altLang="en-US" sz="1600" b="1" i="1"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</m:rad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US" altLang="ko-KR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sz="1600" b="1" i="1"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  <m:sup>
                          <m:r>
                            <a:rPr lang="en-US" altLang="ko-KR" sz="16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en-US" altLang="ko-KR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sz="1600" b="1" i="1"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  <m:sup>
                          <m:r>
                            <a:rPr lang="en-US" altLang="ko-KR" sz="16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𝟕</m:t>
                      </m:r>
                      <m:sSup>
                        <m:sSupPr>
                          <m:ctrlPr>
                            <a:rPr lang="en-US" altLang="ko-KR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sz="1600" b="1" i="1"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  <m:sup>
                          <m:r>
                            <a:rPr lang="en-US" altLang="ko-KR" sz="16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2992" y="1994215"/>
                <a:ext cx="4288431" cy="1200357"/>
              </a:xfrm>
              <a:prstGeom prst="rect">
                <a:avLst/>
              </a:prstGeom>
              <a:blipFill>
                <a:blip r:embed="rId7"/>
                <a:stretch>
                  <a:fillRect t="-38806" b="-32836"/>
                </a:stretch>
              </a:blipFill>
              <a:ln w="25400">
                <a:solidFill>
                  <a:srgbClr val="FF0000">
                    <a:alpha val="75000"/>
                  </a:srgbClr>
                </a:solidFill>
                <a:prstDash val="solid"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직선 화살표 연결선 31"/>
          <p:cNvCxnSpPr/>
          <p:nvPr/>
        </p:nvCxnSpPr>
        <p:spPr>
          <a:xfrm>
            <a:off x="851029" y="5172635"/>
            <a:ext cx="0" cy="20618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19410" y="4875430"/>
            <a:ext cx="844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Pegasus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직선 화살표 연결선 33"/>
          <p:cNvCxnSpPr/>
          <p:nvPr/>
        </p:nvCxnSpPr>
        <p:spPr>
          <a:xfrm>
            <a:off x="1218581" y="4923235"/>
            <a:ext cx="0" cy="4496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49644" y="4655022"/>
            <a:ext cx="6053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VEST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364940" y="1047531"/>
            <a:ext cx="26364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[Phys. of Fluids </a:t>
            </a:r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(1986) 790]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17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61365" y="8963"/>
            <a:ext cx="8785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Plasma current ramp-up phases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2.2. Electric circuit parameters in circuit model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61365" y="995079"/>
            <a:ext cx="85702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Plasma external inductance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712992" y="1994215"/>
                <a:ext cx="4288431" cy="1200357"/>
              </a:xfrm>
              <a:prstGeom prst="rect">
                <a:avLst/>
              </a:prstGeom>
              <a:noFill/>
              <a:ln w="25400">
                <a:solidFill>
                  <a:srgbClr val="FF0000">
                    <a:alpha val="75000"/>
                  </a:srgbClr>
                </a:solidFill>
                <a:prstDash val="solid"/>
              </a:ln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ko-KR" altLang="en-US" sz="1600" b="1" i="1" smtClean="0"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b>
                            <m: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sSub>
                          <m:sSubPr>
                            <m:ctrlP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ko-KR" altLang="en-US" sz="1600" b="1" i="1">
                            <a:latin typeface="Cambria Math" panose="02040503050406030204" pitchFamily="18" charset="0"/>
                          </a:rPr>
                          <m:t>𝝐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ko-KR" altLang="en-US" sz="1600" b="1" i="1">
                            <a:latin typeface="Cambria Math" panose="02040503050406030204" pitchFamily="18" charset="0"/>
                          </a:rPr>
                          <m:t>𝝐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ko-KR" altLang="en-US" sz="1600" b="1" i="1" smtClean="0">
                            <a:latin typeface="Cambria Math" panose="02040503050406030204" pitchFamily="18" charset="0"/>
                          </a:rPr>
                          <m:t>𝝐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𝒃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ko-KR" altLang="en-US" sz="1600" b="1" i="1">
                            <a:latin typeface="Cambria Math" panose="02040503050406030204" pitchFamily="18" charset="0"/>
                          </a:rPr>
                          <m:t>𝝐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ko-KR" altLang="en-US" sz="1600" b="1" i="1" smtClean="0">
                            <a:latin typeface="Cambria Math" panose="02040503050406030204" pitchFamily="18" charset="0"/>
                          </a:rPr>
                          <m:t>𝜿</m:t>
                        </m:r>
                      </m:den>
                    </m:f>
                    <m:r>
                      <a:rPr lang="en-US" altLang="ko-KR" sz="1600" b="1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altLang="ko-KR" sz="1600" b="1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𝒂</m:t>
                    </m:r>
                    <m:d>
                      <m:dPr>
                        <m:ctrlPr>
                          <a:rPr lang="en-US" altLang="ko-KR" sz="1600" b="1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ko-KR" altLang="en-US" sz="1600" b="1" i="1">
                            <a:latin typeface="Cambria Math" panose="02040503050406030204" pitchFamily="18" charset="0"/>
                          </a:rPr>
                          <m:t>𝝐</m:t>
                        </m:r>
                      </m:e>
                    </m:d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𝟖𝟏</m:t>
                        </m:r>
                        <m:rad>
                          <m:radPr>
                            <m:degHide m:val="on"/>
                            <m:ctrlP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ko-KR" altLang="en-US" sz="1600" b="1" i="1">
                                <a:latin typeface="Cambria Math" panose="02040503050406030204" pitchFamily="18" charset="0"/>
                              </a:rPr>
                              <m:t>𝝐</m:t>
                            </m:r>
                          </m:e>
                        </m:rad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  <m:t>𝟎𝟓</m:t>
                        </m:r>
                        <m:r>
                          <a:rPr lang="ko-KR" altLang="en-US" sz="1600" b="1" i="1">
                            <a:latin typeface="Cambria Math" panose="02040503050406030204" pitchFamily="18" charset="0"/>
                          </a:rPr>
                          <m:t>𝝐</m:t>
                        </m:r>
                      </m:e>
                    </m:d>
                    <m:func>
                      <m:funcPr>
                        <m:ctrlP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altLang="ko-KR" sz="1600" b="1" i="0" smtClean="0">
                            <a:latin typeface="Cambria Math" panose="02040503050406030204" pitchFamily="18" charset="0"/>
                          </a:rPr>
                          <m:t>𝐥𝐧</m:t>
                        </m:r>
                      </m:fName>
                      <m:e>
                        <m:d>
                          <m:dPr>
                            <m:ctrlPr>
                              <a:rPr lang="en-US" altLang="ko-KR" sz="16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ko-KR" sz="1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ko-KR" sz="1600" b="1" i="1" smtClean="0"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num>
                              <m:den>
                                <m:r>
                                  <a:rPr lang="ko-KR" altLang="en-US" sz="1600" b="1" i="1">
                                    <a:latin typeface="Cambria Math" panose="02040503050406030204" pitchFamily="18" charset="0"/>
                                  </a:rPr>
                                  <m:t>𝝐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−(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𝟗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𝟐𝟓</m:t>
                    </m:r>
                    <m:rad>
                      <m:radPr>
                        <m:degHide m:val="on"/>
                        <m:ctrlPr>
                          <a:rPr lang="en-US" altLang="ko-KR" sz="1600" b="1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ko-KR" altLang="en-US" sz="1600" b="1" i="1">
                            <a:latin typeface="Cambria Math" panose="02040503050406030204" pitchFamily="18" charset="0"/>
                          </a:rPr>
                          <m:t>𝝐</m:t>
                        </m:r>
                      </m:e>
                    </m:rad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𝟐𝟏</m:t>
                    </m:r>
                    <m:r>
                      <a:rPr lang="ko-KR" altLang="en-US" sz="1600" b="1" i="1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altLang="ko-KR" sz="16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ko-KR" sz="1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,</a:t>
                </a:r>
              </a:p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600" b="1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𝒃</m:t>
                      </m:r>
                      <m:d>
                        <m:dPr>
                          <m:ctrlPr>
                            <a:rPr lang="en-US" altLang="ko-KR" sz="1600" b="1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ko-KR" altLang="en-US" sz="1600" b="1" i="1"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</m:d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𝟕𝟑</m:t>
                      </m:r>
                      <m:rad>
                        <m:radPr>
                          <m:degHide m:val="on"/>
                          <m:ctrlPr>
                            <a:rPr lang="en-US" altLang="ko-KR" sz="1600" b="1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ko-KR" altLang="en-US" sz="1600" b="1" i="1"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</m:rad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en-US" altLang="ko-KR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sz="1600" b="1" i="1"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  <m:sup>
                          <m:r>
                            <a:rPr lang="en-US" altLang="ko-KR" sz="16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en-US" altLang="ko-KR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sz="1600" b="1" i="1"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  <m:sup>
                          <m:r>
                            <a:rPr lang="en-US" altLang="ko-KR" sz="16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𝟕</m:t>
                      </m:r>
                      <m:sSup>
                        <m:sSupPr>
                          <m:ctrlPr>
                            <a:rPr lang="en-US" altLang="ko-KR" sz="16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ko-KR" altLang="en-US" sz="1600" b="1" i="1">
                              <a:latin typeface="Cambria Math" panose="02040503050406030204" pitchFamily="18" charset="0"/>
                            </a:rPr>
                            <m:t>𝝐</m:t>
                          </m:r>
                        </m:e>
                        <m:sup>
                          <m:r>
                            <a:rPr lang="en-US" altLang="ko-KR" sz="16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  <m:r>
                        <a:rPr lang="en-US" altLang="ko-KR" sz="16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ko-KR" altLang="en-US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2992" y="1994215"/>
                <a:ext cx="4288431" cy="1200357"/>
              </a:xfrm>
              <a:prstGeom prst="rect">
                <a:avLst/>
              </a:prstGeom>
              <a:blipFill>
                <a:blip r:embed="rId2"/>
                <a:stretch>
                  <a:fillRect t="-38806" b="-32836"/>
                </a:stretch>
              </a:blipFill>
              <a:ln w="25400">
                <a:solidFill>
                  <a:srgbClr val="FF0000">
                    <a:alpha val="75000"/>
                  </a:srgbClr>
                </a:solidFill>
                <a:prstDash val="solid"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06813" y="1999257"/>
                <a:ext cx="3614563" cy="645048"/>
              </a:xfrm>
              <a:prstGeom prst="rect">
                <a:avLst/>
              </a:prstGeom>
              <a:noFill/>
              <a:ln w="25400">
                <a:solidFill>
                  <a:schemeClr val="tx1">
                    <a:alpha val="75000"/>
                  </a:schemeClr>
                </a:solidFill>
                <a:prstDash val="solid"/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ko-KR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𝑳</m:t>
                        </m:r>
                      </m:e>
                      <m:sub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𝒆</m:t>
                        </m:r>
                      </m:sub>
                    </m:sSub>
                    <m:r>
                      <a:rPr lang="en-US" altLang="ko-KR" sz="2400" b="1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b>
                      <m:sSubPr>
                        <m:ctrlP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ko-KR" altLang="en-US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𝝁</m:t>
                        </m:r>
                      </m:e>
                      <m:sub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sSub>
                      <m:sSubPr>
                        <m:ctrlP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𝑹</m:t>
                        </m:r>
                      </m:e>
                      <m:sub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𝟎</m:t>
                        </m:r>
                      </m:sub>
                    </m:sSub>
                    <m:d>
                      <m:dPr>
                        <m:begChr m:val="{"/>
                        <m:endChr m:val="}"/>
                        <m:ctrlP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ko-KR" sz="2400" b="1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uncPr>
                          <m:fName>
                            <m:r>
                              <a:rPr lang="en-US" altLang="ko-KR" sz="2400" b="1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𝒍𝒏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altLang="ko-KR" sz="2400" b="1" i="1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ko-KR" sz="2400" b="1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2400" b="1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𝟖</m:t>
                                    </m:r>
                                  </m:num>
                                  <m:den>
                                    <m:r>
                                      <a:rPr lang="ko-KR" altLang="en-US" sz="2400" b="1" i="1"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𝝐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altLang="ko-KR" sz="2400" b="1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e>
                    </m:d>
                  </m:oMath>
                </a14:m>
                <a:endParaRPr lang="ko-KR" altLang="en-US" sz="24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813" y="1999257"/>
                <a:ext cx="3614563" cy="6450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>
                    <a:alpha val="75000"/>
                  </a:schemeClr>
                </a:solidFill>
                <a:prstDash val="solid"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949644" y="1384117"/>
            <a:ext cx="2949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High aspect ratio </a:t>
            </a:r>
            <a:r>
              <a:rPr lang="en-US" altLang="ko-K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ko-KR" sz="16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model (previous DYON model)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06813" y="2721688"/>
                <a:ext cx="382867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 </a:t>
                </a: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Dependent of plasma shape parameters (</a:t>
                </a:r>
                <a14:m>
                  <m:oMath xmlns:m="http://schemas.openxmlformats.org/officeDocument/2006/math">
                    <m:r>
                      <a:rPr lang="ko-KR" altLang="en-US" b="1" i="1">
                        <a:latin typeface="Cambria Math" panose="02040503050406030204" pitchFamily="18" charset="0"/>
                      </a:rPr>
                      <m:t>𝝐</m:t>
                    </m:r>
                    <m:r>
                      <a:rPr lang="en-US" altLang="ko-KR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ko-KR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altLang="ko-KR" b="1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altLang="ko-K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ko-KR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altLang="ko-KR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ko-KR" altLang="en-US" b="1" i="1">
                        <a:latin typeface="Cambria Math" panose="02040503050406030204" pitchFamily="18" charset="0"/>
                      </a:rPr>
                      <m:t>𝜿</m:t>
                    </m:r>
                  </m:oMath>
                </a14:m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 </a:t>
                </a:r>
                <a:endParaRPr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813" y="2721688"/>
                <a:ext cx="3828676" cy="646331"/>
              </a:xfrm>
              <a:prstGeom prst="rect">
                <a:avLst/>
              </a:prstGeom>
              <a:blipFill>
                <a:blip r:embed="rId4"/>
                <a:stretch>
                  <a:fillRect l="-1433" t="-4717" b="-1415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직선 화살표 연결선 21"/>
          <p:cNvCxnSpPr/>
          <p:nvPr/>
        </p:nvCxnSpPr>
        <p:spPr>
          <a:xfrm flipV="1">
            <a:off x="4123765" y="2796989"/>
            <a:ext cx="402365" cy="143435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화살표 연결선 27"/>
          <p:cNvCxnSpPr/>
          <p:nvPr/>
        </p:nvCxnSpPr>
        <p:spPr>
          <a:xfrm>
            <a:off x="4858870" y="3159022"/>
            <a:ext cx="0" cy="267817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712992" y="3418435"/>
            <a:ext cx="4288431" cy="338554"/>
          </a:xfrm>
          <a:prstGeom prst="rect">
            <a:avLst/>
          </a:prstGeom>
          <a:noFill/>
          <a:ln w="25400">
            <a:solidFill>
              <a:srgbClr val="0000FF">
                <a:alpha val="75000"/>
              </a:srgbClr>
            </a:solidFill>
            <a:prstDash val="solid"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Modified </a:t>
            </a:r>
            <a:r>
              <a:rPr lang="en-US" altLang="ko-K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ko-KR" sz="16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model using VEST equilibrium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851029" y="3792881"/>
            <a:ext cx="563317" cy="2088420"/>
          </a:xfrm>
          <a:prstGeom prst="rect">
            <a:avLst/>
          </a:prstGeom>
          <a:solidFill>
            <a:srgbClr val="FF00FF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406055" y="5487590"/>
            <a:ext cx="20367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Typical </a:t>
            </a:r>
            <a:r>
              <a:rPr lang="en-US" altLang="ko-KR" sz="1400" b="1" i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ko-KR" sz="1400" b="1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range in ST</a:t>
            </a:r>
            <a:endParaRPr lang="ko-KR" altLang="en-US" sz="1400" b="1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0035" y="6281139"/>
            <a:ext cx="3655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Comparison of plasma external inductance with A between two models 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5189" y="3353018"/>
            <a:ext cx="29113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High-</a:t>
            </a:r>
            <a:r>
              <a:rPr lang="en-US" altLang="ko-KR" sz="1400" i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ko-KR" sz="1400" dirty="0">
                <a:latin typeface="Arial" panose="020B0604020202020204" pitchFamily="34" charset="0"/>
                <a:cs typeface="Arial" panose="020B0604020202020204" pitchFamily="34" charset="0"/>
              </a:rPr>
              <a:t> model vs </a:t>
            </a:r>
            <a:r>
              <a:rPr lang="en-US" altLang="ko-KR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Hirshman</a:t>
            </a:r>
            <a:r>
              <a:rPr lang="en-US" altLang="ko-KR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ko-KR" altLang="en-US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5"/>
          <a:srcRect l="6118" t="8909" r="12462" b="2696"/>
          <a:stretch/>
        </p:blipFill>
        <p:spPr>
          <a:xfrm>
            <a:off x="4666359" y="3773426"/>
            <a:ext cx="3973364" cy="30307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14563" y="3865973"/>
                <a:ext cx="1828800" cy="4277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b="1" i="1" smtClean="0">
                              <a:latin typeface="Cambria Math" panose="02040503050406030204" pitchFamily="18" charset="0"/>
                            </a:rPr>
                            <m:t>𝝍</m:t>
                          </m:r>
                        </m:e>
                        <m:sub>
                          <m:sSub>
                            <m:sSubPr>
                              <m:ctrlP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sz="2000" b="1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altLang="ko-KR" sz="2000" b="1" i="1" smtClean="0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sub>
                      </m:sSub>
                      <m:r>
                        <a:rPr lang="en-US" altLang="ko-KR" sz="2000" b="1" i="1" smtClean="0">
                          <a:latin typeface="Cambria Math" panose="02040503050406030204" pitchFamily="18" charset="0"/>
                        </a:rPr>
                        <m:t>/(</m:t>
                      </m:r>
                      <m:sSub>
                        <m:sSubPr>
                          <m:ctrlPr>
                            <a:rPr lang="en-US" altLang="ko-KR" sz="20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ko-KR" altLang="en-US" sz="2000" b="1" i="1">
                              <a:latin typeface="Cambria Math" panose="02040503050406030204" pitchFamily="18" charset="0"/>
                            </a:rPr>
                            <m:t>𝝁</m:t>
                          </m:r>
                        </m:e>
                        <m:sub>
                          <m:r>
                            <a:rPr lang="en-US" altLang="ko-KR" sz="20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sSub>
                        <m:sSubPr>
                          <m:ctrlP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altLang="ko-KR" sz="20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sub>
                      </m:sSub>
                      <m:sSub>
                        <m:sSubPr>
                          <m:ctrlPr>
                            <a:rPr lang="en-US" altLang="ko-KR" sz="20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2000" b="1" i="1"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altLang="ko-KR" sz="2000" b="1" i="1"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altLang="ko-KR" sz="2000" b="1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ko-KR" altLang="en-US" sz="2000" b="1" i="1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4563" y="3865973"/>
                <a:ext cx="1828800" cy="427746"/>
              </a:xfrm>
              <a:prstGeom prst="rect">
                <a:avLst/>
              </a:prstGeom>
              <a:blipFill>
                <a:blip r:embed="rId6"/>
                <a:stretch>
                  <a:fillRect l="-1333" b="-10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그림 28"/>
          <p:cNvPicPr>
            <a:picLocks noChangeAspect="1"/>
          </p:cNvPicPr>
          <p:nvPr/>
        </p:nvPicPr>
        <p:blipFill rotWithShape="1">
          <a:blip r:embed="rId7"/>
          <a:srcRect l="6798" t="8652" r="12026" b="2367"/>
          <a:stretch/>
        </p:blipFill>
        <p:spPr>
          <a:xfrm>
            <a:off x="215018" y="3713656"/>
            <a:ext cx="3961431" cy="261311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249058" y="1384117"/>
            <a:ext cx="2949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aspect ratio </a:t>
            </a:r>
            <a:r>
              <a:rPr lang="en-US" altLang="ko-KR" sz="16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ko-KR" sz="1600" i="1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ko-K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model derived by </a:t>
            </a:r>
            <a:r>
              <a:rPr lang="en-US" altLang="ko-KR" sz="16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Hirshman</a:t>
            </a:r>
            <a:r>
              <a:rPr lang="en-US" altLang="ko-KR" sz="16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[Ref]</a:t>
            </a:r>
            <a:endParaRPr lang="ko-KR" alt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직선 화살표 연결선 31"/>
          <p:cNvCxnSpPr/>
          <p:nvPr/>
        </p:nvCxnSpPr>
        <p:spPr>
          <a:xfrm>
            <a:off x="851029" y="5172635"/>
            <a:ext cx="0" cy="20618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19410" y="4875430"/>
            <a:ext cx="844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Pegasus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직선 화살표 연결선 33"/>
          <p:cNvCxnSpPr/>
          <p:nvPr/>
        </p:nvCxnSpPr>
        <p:spPr>
          <a:xfrm>
            <a:off x="1218581" y="4923235"/>
            <a:ext cx="0" cy="44960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49644" y="4655022"/>
            <a:ext cx="6053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VEST</a:t>
            </a:r>
            <a:endParaRPr lang="ko-KR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28564" y="1056492"/>
            <a:ext cx="349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altLang="ko-K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Fusion </a:t>
            </a:r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58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(2018) 076011]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02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1365" y="995079"/>
                <a:ext cx="8854447" cy="54781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altLang="ko-KR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Plasma resistance model</a:t>
                </a:r>
              </a:p>
              <a:p>
                <a:pPr marL="358775" lvl="1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Classical </a:t>
                </a:r>
                <a:r>
                  <a:rPr lang="en-US" altLang="ko-KR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spitzer</a:t>
                </a: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resistivity model</a:t>
                </a:r>
              </a:p>
              <a:p>
                <a:pPr marL="815975" lvl="2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𝑅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𝑆𝑝𝑖𝑧𝑒𝑟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=5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US" altLang="ko-K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−5</m:t>
                        </m:r>
                      </m:sup>
                    </m:sSup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𝑙𝑛</m:t>
                    </m:r>
                    <m:r>
                      <m:rPr>
                        <m:sty m:val="p"/>
                      </m:rPr>
                      <a:rPr lang="el-GR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Λ</m:t>
                    </m:r>
                    <m:r>
                      <a:rPr lang="el-GR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sSub>
                      <m:sSubPr>
                        <m:ctrlPr>
                          <a:rPr lang="en-US" altLang="ko-K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𝒁</m:t>
                        </m:r>
                      </m:e>
                      <m:sub>
                        <m:r>
                          <a:rPr lang="en-US" altLang="ko-K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𝒆𝒇𝒇</m:t>
                        </m:r>
                      </m:sub>
                    </m:sSub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f>
                      <m:fPr>
                        <m:ctrlPr>
                          <a:rPr lang="en-US" altLang="ko-KR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ko-KR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  <m:sSub>
                          <m:sSubPr>
                            <m:ctrlPr>
                              <a:rPr lang="en-US" altLang="ko-KR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altLang="ko-KR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𝟎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altLang="ko-KR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ko-KR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𝒂</m:t>
                            </m:r>
                          </m:e>
                          <m:sup>
                            <m:r>
                              <a:rPr lang="en-US" altLang="ko-KR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sup>
                        </m:sSup>
                        <m:r>
                          <a:rPr lang="ko-KR" altLang="en-US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𝜿</m:t>
                        </m:r>
                      </m:den>
                    </m:f>
                    <m:r>
                      <a:rPr lang="en-US" altLang="ko-K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sSub>
                      <m:sSubPr>
                        <m:ctrlPr>
                          <a:rPr lang="en-US" altLang="ko-K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&lt;</m:t>
                        </m:r>
                        <m:r>
                          <a:rPr lang="en-US" altLang="ko-K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𝑻</m:t>
                        </m:r>
                      </m:e>
                      <m:sub>
                        <m:r>
                          <a:rPr lang="en-US" altLang="ko-K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𝒆</m:t>
                        </m:r>
                      </m:sub>
                    </m:sSub>
                    <m:sSup>
                      <m:sSupPr>
                        <m:ctrlPr>
                          <a:rPr lang="en-US" altLang="ko-KR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ko-K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&gt;</m:t>
                        </m:r>
                      </m:e>
                      <m:sup>
                        <m:r>
                          <a:rPr lang="en-US" altLang="ko-K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lang="en-US" altLang="ko-KR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en-US" altLang="ko-KR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US" altLang="ko-KR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𝟐</m:t>
                            </m:r>
                          </m:den>
                        </m:f>
                      </m:sup>
                    </m:sSup>
                  </m:oMath>
                </a14:m>
                <a:endParaRPr lang="en-US" altLang="ko-KR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358775" lvl="2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Other factors?</a:t>
                </a:r>
              </a:p>
              <a:p>
                <a:pPr marL="815975" lvl="3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Neoclassical enhancement resistivity? </a:t>
                </a:r>
              </a:p>
              <a:p>
                <a:pPr marL="1273175" lvl="4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Significant trapped particle fraction in ST plasmas</a:t>
                </a:r>
              </a:p>
              <a:p>
                <a:pPr marL="1273175" lvl="4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𝑅</m:t>
                        </m:r>
                      </m:e>
                      <m:sub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𝑒𝑓𝑓𝑒𝑐𝑡</m:t>
                        </m:r>
                      </m:sub>
                    </m:sSub>
                    <m:d>
                      <m:d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𝑡</m:t>
                        </m:r>
                      </m:e>
                    </m:d>
                    <m:r>
                      <a:rPr lang="en-US" altLang="ko-KR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sSub>
                      <m:sSubPr>
                        <m:ctrlPr>
                          <a:rPr lang="en-US" altLang="ko-KR" b="1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b="1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𝑭</m:t>
                        </m:r>
                      </m:e>
                      <m:sub>
                        <m:r>
                          <a:rPr lang="en-US" altLang="ko-KR" b="1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𝑵𝑬𝑶</m:t>
                        </m:r>
                      </m:sub>
                    </m:sSub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𝑅</m:t>
                        </m:r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𝑆𝑝𝑖𝑧𝑒𝑟</m:t>
                        </m:r>
                      </m:sub>
                    </m:sSub>
                  </m:oMath>
                </a14:m>
                <a:endParaRPr lang="en-US" altLang="ko-KR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273175" lvl="4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Analytic model for neoclassical enhancement factor</a:t>
                </a:r>
              </a:p>
              <a:p>
                <a:pPr marL="1730375" lvl="5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Trapped particle fraction [Phys. Fluids B </a:t>
                </a:r>
                <a:r>
                  <a:rPr lang="en-US" altLang="ko-KR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dirty="0">
                    <a:latin typeface="Arial" panose="020B0604020202020204" pitchFamily="34" charset="0"/>
                    <a:cs typeface="Arial" panose="020B0604020202020204" pitchFamily="34" charset="0"/>
                  </a:rPr>
                  <a:t>(1992</a:t>
                </a: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 4023]</a:t>
                </a:r>
              </a:p>
              <a:p>
                <a:pPr marL="1730375" lvl="5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Neoclassical factor [Phys. of Plasmas </a:t>
                </a:r>
                <a:r>
                  <a:rPr lang="en-US" altLang="ko-KR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(1999) 2834]</a:t>
                </a:r>
              </a:p>
              <a:p>
                <a:pPr marL="1273175" lvl="4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Parameters required for neoclassical factor can be obtained self-consistently in the model</a:t>
                </a:r>
              </a:p>
              <a:p>
                <a:pPr marL="1730375" lvl="5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Plasma shape parameters </a:t>
                </a: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 prescribed</a:t>
                </a:r>
              </a:p>
              <a:p>
                <a:pPr marL="1730375" lvl="5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ko-KR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𝑛</m:t>
                        </m:r>
                      </m:e>
                      <m:sub>
                        <m:r>
                          <a:rPr lang="en-US" altLang="ko-KR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𝑒</m:t>
                        </m:r>
                      </m:sub>
                    </m:sSub>
                    <m:r>
                      <a:rPr lang="en-US" altLang="ko-KR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, </m:t>
                    </m:r>
                    <m:sSub>
                      <m:sSubPr>
                        <m:ctrlPr>
                          <a:rPr lang="en-US" altLang="ko-KR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ko-KR" i="1" dirty="0" err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𝑇</m:t>
                        </m:r>
                      </m:e>
                      <m:sub>
                        <m:r>
                          <a:rPr lang="en-US" altLang="ko-KR" i="1" dirty="0" err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𝑒</m:t>
                        </m:r>
                      </m:sub>
                    </m:sSub>
                    <m:r>
                      <a:rPr lang="en-US" altLang="ko-KR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, </m:t>
                    </m:r>
                    <m:sSub>
                      <m:sSubPr>
                        <m:ctrlPr>
                          <a:rPr lang="en-US" altLang="ko-KR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ko-KR" i="1" dirty="0" err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𝑍</m:t>
                        </m:r>
                      </m:e>
                      <m:sub>
                        <m:r>
                          <a:rPr lang="en-US" altLang="ko-KR" i="1" dirty="0" err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𝑒𝑓𝑓</m:t>
                        </m:r>
                      </m:sub>
                    </m:sSub>
                  </m:oMath>
                </a14:m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 particle and power balance model</a:t>
                </a:r>
              </a:p>
              <a:p>
                <a:pPr marL="1730375" lvl="5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𝑞</m:t>
                    </m:r>
                  </m:oMath>
                </a14:m>
                <a:r>
                  <a:rPr lang="ko-KR" altLang="en-US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 </a:t>
                </a: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 function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ko-KR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𝐵</m:t>
                        </m:r>
                      </m:e>
                      <m:sub>
                        <m:r>
                          <a:rPr lang="en-US" altLang="ko-KR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𝑡</m:t>
                        </m:r>
                      </m:sub>
                    </m:sSub>
                    <m:r>
                      <a:rPr lang="en-US" altLang="ko-KR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, </m:t>
                    </m:r>
                    <m:sSub>
                      <m:sSubPr>
                        <m:ctrlPr>
                          <a:rPr lang="en-US" altLang="ko-KR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altLang="ko-KR" i="1" dirty="0" err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𝐼</m:t>
                        </m:r>
                      </m:e>
                      <m:sub>
                        <m:r>
                          <a:rPr lang="en-US" altLang="ko-KR" i="1" dirty="0" err="1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𝑝</m:t>
                        </m:r>
                      </m:sub>
                    </m:sSub>
                  </m:oMath>
                </a14:m>
                <a:endParaRPr lang="en-US" altLang="ko-KR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65" y="995079"/>
                <a:ext cx="8854447" cy="5478166"/>
              </a:xfrm>
              <a:prstGeom prst="rect">
                <a:avLst/>
              </a:prstGeom>
              <a:blipFill>
                <a:blip r:embed="rId2"/>
                <a:stretch>
                  <a:fillRect l="-619" t="-445" b="-1112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직사각형 1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61365" y="8963"/>
            <a:ext cx="8785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Plasma current ramp-up phases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2.2. Electric circuit parameters in circuit model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 flipH="1">
            <a:off x="4697506" y="1621101"/>
            <a:ext cx="376518" cy="180805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047130" y="1371601"/>
            <a:ext cx="27880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Prescribed plasma shapes</a:t>
            </a:r>
            <a:endParaRPr lang="ko-KR" altLang="en-US" sz="16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직선 화살표 연결선 16"/>
          <p:cNvCxnSpPr/>
          <p:nvPr/>
        </p:nvCxnSpPr>
        <p:spPr>
          <a:xfrm>
            <a:off x="4186518" y="2250141"/>
            <a:ext cx="1183341" cy="12767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>
            <a:off x="5047130" y="2188606"/>
            <a:ext cx="322729" cy="13447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69859" y="2144015"/>
            <a:ext cx="3705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Self-consistently obtained by power &amp; particle balance models</a:t>
            </a:r>
            <a:endParaRPr lang="ko-KR" altLang="en-U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658471" y="5351929"/>
            <a:ext cx="5154705" cy="1121316"/>
          </a:xfrm>
          <a:prstGeom prst="rect">
            <a:avLst/>
          </a:prstGeom>
          <a:noFill/>
          <a:ln w="25400">
            <a:solidFill>
              <a:srgbClr val="FF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41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799826" y="2891992"/>
            <a:ext cx="2937532" cy="2842239"/>
          </a:xfrm>
          <a:prstGeom prst="rect">
            <a:avLst/>
          </a:prstGeom>
        </p:spPr>
      </p:pic>
      <p:sp>
        <p:nvSpPr>
          <p:cNvPr id="87" name="직사각형 86"/>
          <p:cNvSpPr/>
          <p:nvPr/>
        </p:nvSpPr>
        <p:spPr>
          <a:xfrm>
            <a:off x="6207870" y="5694583"/>
            <a:ext cx="2278104" cy="918212"/>
          </a:xfrm>
          <a:prstGeom prst="rect">
            <a:avLst/>
          </a:prstGeom>
          <a:solidFill>
            <a:schemeClr val="bg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3504189" y="4515525"/>
            <a:ext cx="2498491" cy="2097269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5" name="직사각형 84"/>
          <p:cNvSpPr/>
          <p:nvPr/>
        </p:nvSpPr>
        <p:spPr>
          <a:xfrm>
            <a:off x="3504188" y="2851323"/>
            <a:ext cx="2475631" cy="1609585"/>
          </a:xfrm>
          <a:prstGeom prst="rect">
            <a:avLst/>
          </a:prstGeom>
          <a:solidFill>
            <a:srgbClr val="FF00FF">
              <a:alpha val="2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61365" y="8963"/>
            <a:ext cx="8785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Plasma current ramp-up phases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2.3. Target discharge and simulation results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61365" y="995079"/>
            <a:ext cx="8854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Target discharge and validation diagnostics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03615" y="1282116"/>
            <a:ext cx="5519080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Typical pure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discharge in VEST (Shot#37430)</a:t>
            </a:r>
          </a:p>
          <a:p>
            <a:pPr marL="636588" lvl="1" indent="-179388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Toroidal field at R~0.4 m: 0.18 T</a:t>
            </a:r>
          </a:p>
          <a:p>
            <a:pPr marL="636588" lvl="1" indent="-179388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Neutral prefill pressure (H</a:t>
            </a:r>
            <a:r>
              <a:rPr lang="en-US" altLang="ko-KR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): 0.04-0.05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mTorr</a:t>
            </a:r>
            <a:endParaRPr lang="en-US" altLang="ko-K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2563" lvl="1" indent="-182563">
              <a:spcBef>
                <a:spcPts val="3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Validation diagnostics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/>
          <a:srcRect t="4168" r="9063" b="2845"/>
          <a:stretch/>
        </p:blipFill>
        <p:spPr>
          <a:xfrm>
            <a:off x="138185" y="1401079"/>
            <a:ext cx="3188611" cy="5333225"/>
          </a:xfrm>
          <a:prstGeom prst="rect">
            <a:avLst/>
          </a:prstGeom>
        </p:spPr>
      </p:pic>
      <p:pic>
        <p:nvPicPr>
          <p:cNvPr id="59" name="그림 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28196">
            <a:off x="3711370" y="3158615"/>
            <a:ext cx="2206246" cy="1353685"/>
          </a:xfrm>
          <a:prstGeom prst="rect">
            <a:avLst/>
          </a:prstGeom>
        </p:spPr>
      </p:pic>
      <p:cxnSp>
        <p:nvCxnSpPr>
          <p:cNvPr id="62" name="직선 연결선 61"/>
          <p:cNvCxnSpPr/>
          <p:nvPr/>
        </p:nvCxnSpPr>
        <p:spPr>
          <a:xfrm flipV="1">
            <a:off x="5790505" y="3101031"/>
            <a:ext cx="2076321" cy="2130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직사각형 63"/>
          <p:cNvSpPr/>
          <p:nvPr/>
        </p:nvSpPr>
        <p:spPr>
          <a:xfrm rot="18900000">
            <a:off x="5018779" y="5326874"/>
            <a:ext cx="939927" cy="454979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Laser system</a:t>
            </a:r>
            <a:endParaRPr lang="ko-KR" alt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504189" y="6277584"/>
            <a:ext cx="2578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Thomson scattering (</a:t>
            </a:r>
            <a:r>
              <a:rPr lang="en-US" altLang="ko-K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sz="1400" b="1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N</a:t>
            </a:r>
            <a:r>
              <a:rPr lang="en-US" altLang="ko-KR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427275" y="2813474"/>
            <a:ext cx="2768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Ion Doppler spectroscopy (</a:t>
            </a:r>
            <a:r>
              <a:rPr lang="en-US" altLang="ko-K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sz="1400" b="1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직사각형 67"/>
          <p:cNvSpPr/>
          <p:nvPr/>
        </p:nvSpPr>
        <p:spPr>
          <a:xfrm rot="5400000">
            <a:off x="7111815" y="5798299"/>
            <a:ext cx="272265" cy="9901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9" name="직선 연결선 68"/>
          <p:cNvCxnSpPr/>
          <p:nvPr/>
        </p:nvCxnSpPr>
        <p:spPr>
          <a:xfrm flipV="1">
            <a:off x="7250725" y="3101031"/>
            <a:ext cx="431952" cy="254739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/>
          <p:cNvCxnSpPr/>
          <p:nvPr/>
        </p:nvCxnSpPr>
        <p:spPr>
          <a:xfrm>
            <a:off x="6850352" y="3072051"/>
            <a:ext cx="388181" cy="2559202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6130226" y="6269327"/>
            <a:ext cx="24533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Optical </a:t>
            </a:r>
            <a:r>
              <a:rPr lang="en-US" altLang="ko-KR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ko-K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ilterscope</a:t>
            </a:r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(H</a:t>
            </a:r>
            <a:r>
              <a:rPr lang="el-GR" altLang="ko-KR" sz="1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CIII)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7310693" y="5142151"/>
                <a:ext cx="60907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1600" b="1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US" altLang="ko-KR" sz="1600" b="1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altLang="ko-KR" sz="1600" b="1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altLang="ko-KR" sz="1600" b="1" i="1" smtClean="0">
                          <a:solidFill>
                            <a:schemeClr val="bg1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 °</m:t>
                      </m:r>
                    </m:oMath>
                  </m:oMathPara>
                </a14:m>
                <a:endParaRPr lang="ko-KR" altLang="en-US" sz="1600" b="1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0693" y="5142151"/>
                <a:ext cx="609079" cy="338554"/>
              </a:xfrm>
              <a:prstGeom prst="rect">
                <a:avLst/>
              </a:prstGeom>
              <a:blipFill>
                <a:blip r:embed="rId5"/>
                <a:stretch>
                  <a:fillRect r="-190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Box 74"/>
          <p:cNvSpPr txBox="1"/>
          <p:nvPr/>
        </p:nvSpPr>
        <p:spPr>
          <a:xfrm>
            <a:off x="7435077" y="3666781"/>
            <a:ext cx="1623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solidFill>
                  <a:srgbClr val="FF1188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Line of </a:t>
            </a:r>
            <a:r>
              <a:rPr lang="en-US" altLang="ko-KR" sz="1200" b="1" dirty="0" smtClean="0">
                <a:solidFill>
                  <a:srgbClr val="FF1188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sight</a:t>
            </a:r>
            <a:br>
              <a:rPr lang="en-US" altLang="ko-KR" sz="1200" b="1" dirty="0" smtClean="0">
                <a:solidFill>
                  <a:srgbClr val="FF1188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</a:br>
            <a:r>
              <a:rPr lang="en-US" altLang="ko-KR" sz="1200" b="1" dirty="0" smtClean="0">
                <a:solidFill>
                  <a:srgbClr val="FF1188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0.39 – 0.71 m</a:t>
            </a:r>
          </a:p>
          <a:p>
            <a:r>
              <a:rPr lang="en-US" altLang="ko-KR" sz="1200" b="1" dirty="0" smtClean="0">
                <a:solidFill>
                  <a:srgbClr val="FF1188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(Only using 0.39 m)</a:t>
            </a:r>
            <a:endParaRPr lang="ko-KR" altLang="en-US" sz="1200" b="1" dirty="0">
              <a:solidFill>
                <a:srgbClr val="FF1188"/>
              </a:solidFill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387903" y="2507618"/>
            <a:ext cx="16243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Toroidal view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직사각형 81"/>
          <p:cNvSpPr/>
          <p:nvPr/>
        </p:nvSpPr>
        <p:spPr>
          <a:xfrm>
            <a:off x="3715266" y="4957839"/>
            <a:ext cx="1500757" cy="454979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Polychromator</a:t>
            </a:r>
            <a:r>
              <a:rPr lang="en-US" altLang="ko-KR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Fast digitizer</a:t>
            </a:r>
            <a:endParaRPr lang="ko-KR" altLang="en-US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자유형 83"/>
          <p:cNvSpPr/>
          <p:nvPr/>
        </p:nvSpPr>
        <p:spPr>
          <a:xfrm>
            <a:off x="5221485" y="4305715"/>
            <a:ext cx="683664" cy="898679"/>
          </a:xfrm>
          <a:custGeom>
            <a:avLst/>
            <a:gdLst>
              <a:gd name="connsiteX0" fmla="*/ 0 w 683664"/>
              <a:gd name="connsiteY0" fmla="*/ 898679 h 898679"/>
              <a:gd name="connsiteX1" fmla="*/ 504202 w 683664"/>
              <a:gd name="connsiteY1" fmla="*/ 556847 h 898679"/>
              <a:gd name="connsiteX2" fmla="*/ 470019 w 683664"/>
              <a:gd name="connsiteY2" fmla="*/ 86828 h 898679"/>
              <a:gd name="connsiteX3" fmla="*/ 683664 w 683664"/>
              <a:gd name="connsiteY3" fmla="*/ 1370 h 898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3664" h="898679">
                <a:moveTo>
                  <a:pt x="0" y="898679"/>
                </a:moveTo>
                <a:cubicBezTo>
                  <a:pt x="212933" y="795417"/>
                  <a:pt x="425866" y="692155"/>
                  <a:pt x="504202" y="556847"/>
                </a:cubicBezTo>
                <a:cubicBezTo>
                  <a:pt x="582538" y="421539"/>
                  <a:pt x="440109" y="179407"/>
                  <a:pt x="470019" y="86828"/>
                </a:cubicBezTo>
                <a:cubicBezTo>
                  <a:pt x="499929" y="-5752"/>
                  <a:pt x="591796" y="-2191"/>
                  <a:pt x="683664" y="1370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2" name="직선 연결선 91"/>
          <p:cNvCxnSpPr>
            <a:endCxn id="84" idx="3"/>
          </p:cNvCxnSpPr>
          <p:nvPr/>
        </p:nvCxnSpPr>
        <p:spPr>
          <a:xfrm flipH="1">
            <a:off x="5905149" y="4133146"/>
            <a:ext cx="968526" cy="173939"/>
          </a:xfrm>
          <a:prstGeom prst="line">
            <a:avLst/>
          </a:prstGeom>
          <a:ln w="158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 flipH="1">
            <a:off x="5905150" y="4247486"/>
            <a:ext cx="844723" cy="70678"/>
          </a:xfrm>
          <a:prstGeom prst="line">
            <a:avLst/>
          </a:prstGeom>
          <a:ln w="158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직선 연결선 104"/>
          <p:cNvCxnSpPr/>
          <p:nvPr/>
        </p:nvCxnSpPr>
        <p:spPr>
          <a:xfrm flipH="1" flipV="1">
            <a:off x="5905149" y="4314798"/>
            <a:ext cx="754436" cy="32345"/>
          </a:xfrm>
          <a:prstGeom prst="line">
            <a:avLst/>
          </a:prstGeom>
          <a:ln w="158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직선 연결선 110"/>
          <p:cNvCxnSpPr/>
          <p:nvPr/>
        </p:nvCxnSpPr>
        <p:spPr>
          <a:xfrm flipH="1" flipV="1">
            <a:off x="5912769" y="4319399"/>
            <a:ext cx="673623" cy="101154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연결선 116"/>
          <p:cNvCxnSpPr/>
          <p:nvPr/>
        </p:nvCxnSpPr>
        <p:spPr>
          <a:xfrm flipH="1" flipV="1">
            <a:off x="5909036" y="4313112"/>
            <a:ext cx="620133" cy="18961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/>
          <p:cNvSpPr txBox="1"/>
          <p:nvPr/>
        </p:nvSpPr>
        <p:spPr>
          <a:xfrm>
            <a:off x="6061942" y="4622232"/>
            <a:ext cx="1623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 smtClean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TS local points</a:t>
            </a:r>
          </a:p>
          <a:p>
            <a:pPr algn="ctr"/>
            <a:r>
              <a:rPr lang="en-US" altLang="ko-KR" sz="1200" b="1" dirty="0" smtClean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0.475, </a:t>
            </a:r>
            <a:r>
              <a:rPr lang="en-US" altLang="ko-KR" sz="1200" b="1" dirty="0" smtClean="0">
                <a:solidFill>
                  <a:srgbClr val="FF000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0.425</a:t>
            </a:r>
            <a:r>
              <a:rPr lang="en-US" altLang="ko-KR" sz="1200" b="1" dirty="0" smtClean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en-US" altLang="ko-KR" sz="1200" b="1" dirty="0" smtClean="0">
                <a:solidFill>
                  <a:srgbClr val="00B050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0.37</a:t>
            </a:r>
            <a:r>
              <a:rPr lang="en-US" altLang="ko-KR" sz="1200" b="1" dirty="0" smtClean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en-US" altLang="ko-KR" sz="1200" b="1" dirty="0" smtClean="0">
                <a:solidFill>
                  <a:srgbClr val="0000FF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0.31</a:t>
            </a:r>
            <a:r>
              <a:rPr lang="en-US" altLang="ko-KR" sz="1200" b="1" dirty="0" smtClean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, </a:t>
            </a:r>
            <a:r>
              <a:rPr lang="en-US" altLang="ko-KR" sz="1200" b="1" dirty="0" smtClean="0">
                <a:solidFill>
                  <a:srgbClr val="FF00FF"/>
                </a:solidFill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0.255</a:t>
            </a:r>
            <a:r>
              <a:rPr lang="en-US" altLang="ko-KR" sz="1200" b="1" dirty="0" smtClean="0">
                <a:latin typeface="Arial" panose="020B0604020202020204" pitchFamily="34" charset="0"/>
                <a:ea typeface="맑은 고딕" panose="020B0503020000020004" pitchFamily="50" charset="-127"/>
                <a:cs typeface="Arial" panose="020B0604020202020204" pitchFamily="34" charset="0"/>
              </a:rPr>
              <a:t> m</a:t>
            </a:r>
            <a:endParaRPr lang="ko-KR" altLang="en-US" sz="1200" b="1" dirty="0">
              <a:latin typeface="Arial" panose="020B0604020202020204" pitchFamily="34" charset="0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cxnSp>
        <p:nvCxnSpPr>
          <p:cNvPr id="7" name="직선 연결선 6"/>
          <p:cNvCxnSpPr/>
          <p:nvPr/>
        </p:nvCxnSpPr>
        <p:spPr>
          <a:xfrm flipV="1">
            <a:off x="6002680" y="3664400"/>
            <a:ext cx="2325532" cy="43207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14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61365" y="8963"/>
            <a:ext cx="8785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Plasma current ramp-up phases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2.3. Target discharge and simulation results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61365" y="995079"/>
            <a:ext cx="8854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Start-up model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990886" y="1119493"/>
                <a:ext cx="502492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ko-K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−∙</m:t>
                    </m:r>
                  </m:oMath>
                </a14:m>
                <a:r>
                  <a:rPr lang="en-US" altLang="ko-KR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Measurements</a:t>
                </a:r>
              </a:p>
              <a:p>
                <a14:m>
                  <m:oMath xmlns:m="http://schemas.openxmlformats.org/officeDocument/2006/math">
                    <m:r>
                      <a:rPr lang="en-US" altLang="ko-K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ko-KR" altLang="en-US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Model (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High-</a:t>
                </a:r>
                <a:r>
                  <a:rPr lang="en-US" altLang="ko-KR" sz="1600" i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US" altLang="ko-KR" sz="1600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600" i="1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r>
                  <a:rPr lang="en-US" altLang="ko-KR" sz="1600" i="1" baseline="-25000" dirty="0" smtClean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altLang="ko-KR" sz="1600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VEST </a:t>
                </a:r>
                <a:r>
                  <a:rPr lang="en-US" altLang="ko-KR" sz="1600" i="1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r>
                  <a:rPr lang="en-US" altLang="ko-KR" sz="1600" i="1" baseline="-25000" dirty="0" smtClean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altLang="ko-KR" sz="1600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VEST </a:t>
                </a:r>
                <a:r>
                  <a:rPr lang="en-US" altLang="ko-KR" sz="1600" i="1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r>
                  <a:rPr lang="en-US" altLang="ko-KR" sz="1600" i="1" baseline="-25000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r>
                  <a:rPr lang="en-US" altLang="ko-KR" sz="1600" dirty="0" smtClean="0">
                    <a:solidFill>
                      <a:schemeClr val="accent2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&amp; neo-factor</a:t>
                </a:r>
                <a:r>
                  <a:rPr lang="en-US" altLang="ko-KR" sz="16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ko-KR" alt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886" y="1119493"/>
                <a:ext cx="5024926" cy="584775"/>
              </a:xfrm>
              <a:prstGeom prst="rect">
                <a:avLst/>
              </a:prstGeom>
              <a:blipFill>
                <a:blip r:embed="rId2"/>
                <a:stretch>
                  <a:fillRect t="-3125" b="-125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4093436" y="1816653"/>
            <a:ext cx="4785644" cy="1554272"/>
          </a:xfrm>
          <a:prstGeom prst="rect">
            <a:avLst/>
          </a:prstGeom>
          <a:noFill/>
          <a:ln w="1524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179388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Extremely high and fast evolution especially in </a:t>
            </a:r>
            <a:r>
              <a:rPr lang="en-US" altLang="ko-KR" i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ko-KR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i="1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compared to measurements with high-</a:t>
            </a:r>
            <a:r>
              <a:rPr lang="en-US" altLang="ko-KR" i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i="1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ko-KR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model due to the low external inductance</a:t>
            </a:r>
          </a:p>
          <a:p>
            <a:pPr marL="179388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Invalid in low aspect ratio plasmas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93436" y="3502351"/>
            <a:ext cx="4785644" cy="1554272"/>
          </a:xfrm>
          <a:prstGeom prst="rect">
            <a:avLst/>
          </a:prstGeom>
          <a:noFill/>
          <a:ln w="1524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marL="179388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Relaxed evolution parameters compared to those of High-</a:t>
            </a:r>
            <a:r>
              <a:rPr lang="en-US" altLang="ko-KR" i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i="1" dirty="0" smtClean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ko-KR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results due to reduced plasma inductance</a:t>
            </a:r>
          </a:p>
          <a:p>
            <a:pPr marL="179388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Difficult to simulate the degradation of </a:t>
            </a:r>
            <a:r>
              <a:rPr lang="en-US" altLang="ko-KR" i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observed in the measurement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93436" y="5182005"/>
            <a:ext cx="4785644" cy="1000274"/>
          </a:xfrm>
          <a:prstGeom prst="rect">
            <a:avLst/>
          </a:prstGeom>
          <a:noFill/>
          <a:ln w="1524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179388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i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degradation</a:t>
            </a:r>
          </a:p>
          <a:p>
            <a:pPr marL="179388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Reasonable agreements by considering neoclassical enhancement factor</a:t>
            </a: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3"/>
          <a:srcRect t="4119" r="6897" b="2549"/>
          <a:stretch/>
        </p:blipFill>
        <p:spPr>
          <a:xfrm>
            <a:off x="203279" y="1337393"/>
            <a:ext cx="3788204" cy="542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78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577789"/>
            <a:ext cx="9144000" cy="18512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297180" y="1640544"/>
            <a:ext cx="8549640" cy="1690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3800" b="1" dirty="0">
                <a:solidFill>
                  <a:schemeClr val="bg1"/>
                </a:solidFill>
                <a:latin typeface="+mn-lt"/>
              </a:rPr>
              <a:t>3. </a:t>
            </a:r>
            <a:r>
              <a:rPr lang="en-US" altLang="ko-KR" sz="3800" b="1" dirty="0" smtClean="0">
                <a:solidFill>
                  <a:schemeClr val="bg1"/>
                </a:solidFill>
                <a:latin typeface="+mn-lt"/>
              </a:rPr>
              <a:t>Plasma burn-through phases</a:t>
            </a:r>
            <a:endParaRPr lang="ko-KR" altLang="en-US" sz="3800" b="1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3330672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0" y="1672201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4471" y="4061010"/>
            <a:ext cx="891091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3.1. Townsend model with full electromagnetic simulation </a:t>
            </a:r>
          </a:p>
          <a:p>
            <a:pPr marL="622300" indent="-622300">
              <a:spcBef>
                <a:spcPts val="600"/>
              </a:spcBef>
            </a:pP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3.2. Preliminary results with Townsend model</a:t>
            </a:r>
          </a:p>
        </p:txBody>
      </p:sp>
    </p:spTree>
    <p:extLst>
      <p:ext uri="{BB962C8B-B14F-4D97-AF65-F5344CB8AC3E}">
        <p14:creationId xmlns:p14="http://schemas.microsoft.com/office/powerpoint/2010/main" val="61736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61365" y="8963"/>
            <a:ext cx="8785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Plasma current ramp-up phases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3.1. Townsend model with full electromagnetic simulation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61365" y="995079"/>
                <a:ext cx="8854447" cy="22515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altLang="ko-KR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Full electromagnetic model</a:t>
                </a:r>
              </a:p>
              <a:p>
                <a:pPr marL="358775" lvl="1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To consider a realistic situation with PF coil and vacuum vessel wall structure in a specific device</a:t>
                </a:r>
              </a:p>
              <a:p>
                <a:pPr marL="358775" lvl="1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Electric circuit equation with matrix form for all vacuum vessel, PF coil elements and plasma current</a:t>
                </a:r>
              </a:p>
              <a:p>
                <a:pPr marL="815975" lvl="2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altLang="ko-KR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⃑"/>
                                <m:ctrlPr>
                                  <a:rPr lang="en-US" altLang="ko-KR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ko-KR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𝐼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ko-KR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𝑣𝑝</m:t>
                            </m:r>
                          </m:sub>
                        </m:sSub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𝑡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num>
                      <m:den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𝑑𝑡</m:t>
                        </m:r>
                      </m:den>
                    </m:f>
                    <m:r>
                      <a:rPr lang="en-US" altLang="ko-KR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sSup>
                      <m:sSupPr>
                        <m:ctrlPr>
                          <a:rPr lang="en-US" altLang="ko-KR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acc>
                          <m:accPr>
                            <m:chr m:val="⃡"/>
                            <m:ctrlPr>
                              <a:rPr lang="en-US" altLang="ko-KR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ko-KR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𝑴</m:t>
                                </m:r>
                              </m:e>
                              <m:sub>
                                <m:r>
                                  <a:rPr lang="en-US" altLang="ko-KR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𝒗𝒑</m:t>
                                </m:r>
                              </m:sub>
                            </m:sSub>
                          </m:e>
                        </m:acc>
                      </m:e>
                      <m:sup>
                        <m:r>
                          <a:rPr lang="en-US" altLang="ko-KR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altLang="ko-KR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sup>
                    </m:sSup>
                    <m:acc>
                      <m:accPr>
                        <m:chr m:val="⃡"/>
                        <m:ctrlPr>
                          <a:rPr lang="en-US" altLang="ko-KR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altLang="ko-KR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𝑴</m:t>
                            </m:r>
                          </m:e>
                          <m:sub>
                            <m:r>
                              <a:rPr lang="en-US" altLang="ko-KR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𝒄𝒗</m:t>
                            </m:r>
                          </m:sub>
                        </m:sSub>
                      </m:e>
                    </m:acc>
                    <m:f>
                      <m:fPr>
                        <m:ctrlPr>
                          <a:rPr lang="en-US" altLang="ko-KR" b="1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ko-KR" b="1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𝒅</m:t>
                        </m:r>
                        <m:sSub>
                          <m:sSubPr>
                            <m:ctrlPr>
                              <a:rPr lang="en-US" altLang="ko-KR" b="1" i="1" smtClean="0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⃑"/>
                                <m:ctrlPr>
                                  <a:rPr lang="en-US" altLang="ko-KR" b="1" i="1">
                                    <a:solidFill>
                                      <a:srgbClr val="FF00FF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ko-KR" b="1" i="1">
                                    <a:solidFill>
                                      <a:srgbClr val="FF00FF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𝑰</m:t>
                                </m:r>
                              </m:e>
                            </m:acc>
                          </m:e>
                          <m:sub>
                            <m:r>
                              <a:rPr lang="en-US" altLang="ko-KR" b="1" i="1">
                                <a:solidFill>
                                  <a:srgbClr val="FF00FF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𝒄</m:t>
                            </m:r>
                          </m:sub>
                        </m:sSub>
                        <m:r>
                          <a:rPr lang="en-US" altLang="ko-KR" b="1" i="1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</m:t>
                        </m:r>
                        <m:r>
                          <a:rPr lang="en-US" altLang="ko-KR" b="1" i="1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𝒕</m:t>
                        </m:r>
                        <m:r>
                          <a:rPr lang="en-US" altLang="ko-KR" b="1" i="1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)</m:t>
                        </m:r>
                      </m:num>
                      <m:den>
                        <m:r>
                          <a:rPr lang="en-US" altLang="ko-KR" b="1" i="1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𝒅𝒕</m:t>
                        </m:r>
                      </m:den>
                    </m:f>
                    <m:r>
                      <a:rPr lang="en-US" altLang="ko-KR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sSup>
                      <m:sSupPr>
                        <m:ctrlPr>
                          <a:rPr lang="en-US" altLang="ko-KR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acc>
                          <m:accPr>
                            <m:chr m:val="⃡"/>
                            <m:ctrlPr>
                              <a:rPr lang="en-US" altLang="ko-KR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ko-KR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𝑴</m:t>
                                </m:r>
                              </m:e>
                              <m:sub>
                                <m:r>
                                  <a:rPr lang="en-US" altLang="ko-KR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𝒗𝒑</m:t>
                                </m:r>
                              </m:sub>
                            </m:sSub>
                          </m:e>
                        </m:acc>
                      </m:e>
                      <m:sup>
                        <m:r>
                          <a:rPr lang="en-US" altLang="ko-KR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US" altLang="ko-KR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sup>
                    </m:sSup>
                    <m:d>
                      <m:dPr>
                        <m:ctrlPr>
                          <a:rPr lang="en-US" altLang="ko-KR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acc>
                          <m:accPr>
                            <m:chr m:val="⃡"/>
                            <m:ctrlPr>
                              <a:rPr lang="en-US" altLang="ko-KR" b="1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en-US" altLang="ko-KR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ko-KR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𝑹</m:t>
                                </m:r>
                              </m:e>
                              <m:sub>
                                <m:r>
                                  <a:rPr lang="en-US" altLang="ko-KR" b="1" i="1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𝒗</m:t>
                                </m:r>
                                <m:r>
                                  <a:rPr lang="en-US" altLang="ko-KR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𝒑</m:t>
                                </m:r>
                              </m:sub>
                            </m:sSub>
                          </m:e>
                        </m:acc>
                        <m:r>
                          <a:rPr lang="en-US" altLang="ko-KR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f>
                          <m:fPr>
                            <m:ctrlPr>
                              <a:rPr lang="en-US" altLang="ko-KR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fPr>
                          <m:num>
                            <m:r>
                              <a:rPr lang="ko-KR" altLang="en-US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𝝏</m:t>
                            </m:r>
                            <m:sSub>
                              <m:sSubPr>
                                <m:ctrlPr>
                                  <a:rPr lang="en-US" altLang="ko-KR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⃡"/>
                                    <m:ctrlPr>
                                      <a:rPr lang="ko-KR" altLang="en-US" b="1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ko-KR" b="1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  <a:cs typeface="Arial" panose="020B0604020202020204" pitchFamily="34" charset="0"/>
                                      </a:rPr>
                                      <m:t>𝑴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altLang="ko-KR" b="1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𝒄𝒗𝒑</m:t>
                                </m:r>
                              </m:sub>
                            </m:sSub>
                          </m:num>
                          <m:den>
                            <m:r>
                              <a:rPr lang="ko-KR" altLang="en-US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𝝏</m:t>
                            </m:r>
                            <m:r>
                              <a:rPr lang="en-US" altLang="ko-KR" b="1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𝒕</m:t>
                            </m:r>
                          </m:den>
                        </m:f>
                      </m:e>
                    </m:d>
                    <m:sSub>
                      <m:sSubPr>
                        <m:ctrlPr>
                          <a:rPr lang="en-US" altLang="ko-KR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acc>
                          <m:accPr>
                            <m:chr m:val="⃑"/>
                            <m:ctrlPr>
                              <a:rPr lang="en-US" altLang="ko-KR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accPr>
                          <m:e>
                            <m:r>
                              <a:rPr lang="en-US" altLang="ko-KR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𝐼</m:t>
                            </m:r>
                          </m:e>
                        </m:acc>
                      </m:e>
                      <m:sub>
                        <m:r>
                          <a:rPr lang="en-US" altLang="ko-KR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𝑐</m:t>
                        </m:r>
                        <m:r>
                          <a:rPr lang="en-US" altLang="ko-KR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altLang="ko-KR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𝑣</m:t>
                        </m:r>
                      </m:sub>
                    </m:sSub>
                    <m:r>
                      <a:rPr lang="en-US" altLang="ko-KR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ko-KR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𝑡</m:t>
                    </m:r>
                    <m:r>
                      <a:rPr lang="en-US" altLang="ko-KR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altLang="ko-KR" dirty="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65" y="995079"/>
                <a:ext cx="8854447" cy="2251578"/>
              </a:xfrm>
              <a:prstGeom prst="rect">
                <a:avLst/>
              </a:prstGeom>
              <a:blipFill>
                <a:blip r:embed="rId2"/>
                <a:stretch>
                  <a:fillRect l="-619" t="-1081" r="-6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39940" y="3301316"/>
            <a:ext cx="23244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Load PF &amp; wall geometry, generate circuit matrix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/>
          <a:srcRect t="3868" r="7994" b="3227"/>
          <a:stretch/>
        </p:blipFill>
        <p:spPr>
          <a:xfrm>
            <a:off x="2434060" y="3737746"/>
            <a:ext cx="2164079" cy="30849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68781" y="3296129"/>
            <a:ext cx="1770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Load PF coil current waveform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/>
          <a:srcRect t="4102" r="7994" b="2689"/>
          <a:stretch/>
        </p:blipFill>
        <p:spPr>
          <a:xfrm>
            <a:off x="5285440" y="3731042"/>
            <a:ext cx="2142652" cy="306433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308305" y="3429969"/>
            <a:ext cx="2257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Synthetic flux loop data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97887" y="4478587"/>
            <a:ext cx="168964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Validation of electromagnetic model of DYON in vacuum discharge of VEST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63597" y="4263143"/>
            <a:ext cx="7968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[Shot#34497]</a:t>
            </a:r>
            <a:endParaRPr lang="ko-KR" altLang="en-US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직선 화살표 연결선 15"/>
          <p:cNvCxnSpPr/>
          <p:nvPr/>
        </p:nvCxnSpPr>
        <p:spPr>
          <a:xfrm>
            <a:off x="4659631" y="5144568"/>
            <a:ext cx="463046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461941" y="4766457"/>
            <a:ext cx="10319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Solving</a:t>
            </a:r>
          </a:p>
          <a:p>
            <a:endParaRPr lang="en-US" altLang="ko-KR" sz="1400" b="1" dirty="0">
              <a:solidFill>
                <a:srgbClr val="FF0000"/>
              </a:solidFill>
            </a:endParaRPr>
          </a:p>
          <a:p>
            <a:r>
              <a:rPr lang="en-US" altLang="ko-KR" sz="1400" b="1" dirty="0" smtClean="0">
                <a:solidFill>
                  <a:srgbClr val="FF0000"/>
                </a:solidFill>
              </a:rPr>
              <a:t>Circuit </a:t>
            </a:r>
            <a:r>
              <a:rPr lang="en-US" altLang="ko-KR" sz="1400" b="1" dirty="0" err="1" smtClean="0">
                <a:solidFill>
                  <a:srgbClr val="FF0000"/>
                </a:solidFill>
              </a:rPr>
              <a:t>eqs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.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80730" y="2372799"/>
            <a:ext cx="1407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: vessel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: PF coil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: plasma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0" t="6928" r="22843"/>
          <a:stretch/>
        </p:blipFill>
        <p:spPr>
          <a:xfrm>
            <a:off x="58000" y="3871440"/>
            <a:ext cx="2319241" cy="276137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00441" y="4223518"/>
            <a:ext cx="7929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PF #01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98759" y="4091689"/>
            <a:ext cx="7929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PF #05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20983" y="4622634"/>
            <a:ext cx="7929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PF #06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9778" y="5421500"/>
            <a:ext cx="815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PF #09-PF #10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52152" y="5886238"/>
            <a:ext cx="11819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 loops</a:t>
            </a:r>
            <a:endParaRPr lang="ko-KR" altLang="en-US" sz="1600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528564" y="1056492"/>
            <a:ext cx="349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altLang="ko-K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Fusion </a:t>
            </a:r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(2022) 126012]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396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5011271" y="4340172"/>
            <a:ext cx="1730188" cy="1557348"/>
          </a:xfrm>
          <a:prstGeom prst="rect">
            <a:avLst/>
          </a:prstGeom>
          <a:noFill/>
          <a:ln w="38100">
            <a:solidFill>
              <a:srgbClr val="FF00FF">
                <a:alpha val="50000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61365" y="995079"/>
                <a:ext cx="8854447" cy="1677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en-US" altLang="ko-KR" sz="20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Townsend model</a:t>
                </a:r>
              </a:p>
              <a:p>
                <a:pPr marL="358775" lvl="1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To identify plasma volume at early burn-through phase</a:t>
                </a:r>
              </a:p>
              <a:p>
                <a:pPr marL="358775" lvl="1" indent="-179388">
                  <a:spcBef>
                    <a:spcPts val="600"/>
                  </a:spcBef>
                  <a:buFont typeface="Wingdings" panose="05000000000000000000" pitchFamily="2" charset="2"/>
                  <a:buChar char="§"/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Townsend breakdown voltage,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𝐸</m:t>
                        </m:r>
                      </m:e>
                      <m:sub>
                        <m:r>
                          <a:rPr lang="en-US" altLang="ko-K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𝑇𝑜𝑤𝑛𝑠𝑒𝑛𝑑</m:t>
                        </m:r>
                      </m:sub>
                    </m:sSub>
                    <m:r>
                      <a:rPr lang="en-US" altLang="ko-KR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[</m:t>
                    </m:r>
                    <m:r>
                      <a:rPr lang="en-US" altLang="ko-KR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𝑉</m:t>
                    </m:r>
                    <m:r>
                      <a:rPr lang="en-US" altLang="ko-KR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/</m:t>
                    </m:r>
                    <m:r>
                      <a:rPr lang="en-US" altLang="ko-KR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r>
                      <a:rPr lang="en-US" altLang="ko-KR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]=</m:t>
                    </m:r>
                    <m:f>
                      <m:fPr>
                        <m:ctrlPr>
                          <a:rPr lang="en-US" altLang="ko-K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altLang="ko-K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1.25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pPr>
                          <m:e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anose="020B0604020202020204" pitchFamily="34" charset="0"/>
                              </a:rPr>
                              <m:t>4</m:t>
                            </m:r>
                          </m:sup>
                        </m:sSup>
                        <m: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 [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𝑇𝑜𝑟𝑟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]</m:t>
                        </m:r>
                      </m:num>
                      <m:den>
                        <m:r>
                          <a:rPr lang="en-US" altLang="ko-K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𝑙𝑛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(510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𝑝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dPr>
                          <m:e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𝑇𝑜𝑟𝑟</m:t>
                            </m:r>
                          </m:e>
                        </m:d>
                        <m:sSub>
                          <m:sSubPr>
                            <m:ctrlPr>
                              <a:rPr lang="en-US" altLang="ko-KR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altLang="ko-KR" i="1" dirty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𝑜𝑝𝑒𝑛</m:t>
                            </m:r>
                          </m:sub>
                        </m:sSub>
                        <m:r>
                          <a:rPr lang="en-US" altLang="ko-K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[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𝑚</m:t>
                        </m:r>
                        <m:r>
                          <a:rPr lang="en-US" altLang="ko-KR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])</m:t>
                        </m:r>
                      </m:den>
                    </m:f>
                  </m:oMath>
                </a14:m>
                <a:endParaRPr lang="en-US" altLang="ko-KR" sz="1600" dirty="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endParaRPr>
              </a:p>
              <a:p>
                <a:pPr marL="636587" lvl="2">
                  <a:spcBef>
                    <a:spcPts val="600"/>
                  </a:spcBef>
                </a:pP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Where p</a:t>
                </a:r>
                <a:r>
                  <a:rPr lang="en-US" altLang="ko-KR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 </a:t>
                </a:r>
                <a:r>
                  <a:rPr lang="en-US" altLang="ko-KR" dirty="0" smtClean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is a neutral pressure and Lf is a connection length </a:t>
                </a:r>
                <a:endParaRPr lang="en-US" altLang="ko-KR" sz="2000" dirty="0" smtClean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365" y="995079"/>
                <a:ext cx="8854447" cy="1677254"/>
              </a:xfrm>
              <a:prstGeom prst="rect">
                <a:avLst/>
              </a:prstGeom>
              <a:blipFill>
                <a:blip r:embed="rId2"/>
                <a:stretch>
                  <a:fillRect l="-619" t="-1455" b="-509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직사각형 2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61365" y="8963"/>
            <a:ext cx="8785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Plasma current ramp-up phases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3.1. Townsend model with full electromagnetic simulation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직사각형 5">
                <a:extLst>
                  <a:ext uri="{FF2B5EF4-FFF2-40B4-BE49-F238E27FC236}">
                    <a16:creationId xmlns:a16="http://schemas.microsoft.com/office/drawing/2014/main" id="{AED13FA3-F315-45A3-8E65-D7D727B000B8}"/>
                  </a:ext>
                </a:extLst>
              </p:cNvPr>
              <p:cNvSpPr/>
              <p:nvPr/>
            </p:nvSpPr>
            <p:spPr>
              <a:xfrm>
                <a:off x="76468" y="2846672"/>
                <a:ext cx="1877839" cy="88264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3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2D poloidal magnetic configuration from the electromagnetic model, </a:t>
                </a:r>
                <a14:m>
                  <m:oMath xmlns:m="http://schemas.openxmlformats.org/officeDocument/2006/math">
                    <m:r>
                      <a:rPr lang="ko-KR" altLang="en-US" sz="13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𝜓</m:t>
                    </m:r>
                    <m:r>
                      <a:rPr lang="en-US" altLang="ko-KR" sz="13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sSub>
                      <m:sSubPr>
                        <m:ctrlPr>
                          <a:rPr lang="en-US" altLang="ko-KR" sz="13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3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𝑅</m:t>
                        </m:r>
                      </m:e>
                      <m:sub>
                        <m:r>
                          <a:rPr lang="en-US" altLang="ko-KR" sz="13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𝑔𝑟𝑖𝑑</m:t>
                        </m:r>
                      </m:sub>
                    </m:sSub>
                    <m:r>
                      <a:rPr lang="en-US" altLang="ko-KR" sz="13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sSub>
                      <m:sSubPr>
                        <m:ctrlPr>
                          <a:rPr lang="en-US" altLang="ko-KR" sz="13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3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𝑍</m:t>
                        </m:r>
                      </m:e>
                      <m:sub>
                        <m:r>
                          <a:rPr lang="en-US" altLang="ko-KR" sz="13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𝑔𝑟𝑖𝑑</m:t>
                        </m:r>
                      </m:sub>
                    </m:sSub>
                    <m:r>
                      <a:rPr lang="en-US" altLang="ko-KR" sz="13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ko-KR" altLang="en-US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직사각형 5">
                <a:extLst>
                  <a:ext uri="{FF2B5EF4-FFF2-40B4-BE49-F238E27FC236}">
                    <a16:creationId xmlns:a16="http://schemas.microsoft.com/office/drawing/2014/main" id="{AED13FA3-F315-45A3-8E65-D7D727B000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8" y="2846672"/>
                <a:ext cx="1877839" cy="882644"/>
              </a:xfrm>
              <a:prstGeom prst="rect">
                <a:avLst/>
              </a:prstGeom>
              <a:blipFill>
                <a:blip r:embed="rId3"/>
                <a:stretch>
                  <a:fillRect l="-643" t="-676" r="-2572" b="-1351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AED13FA3-F315-45A3-8E65-D7D727B000B8}"/>
                  </a:ext>
                </a:extLst>
              </p:cNvPr>
              <p:cNvSpPr/>
              <p:nvPr/>
            </p:nvSpPr>
            <p:spPr>
              <a:xfrm>
                <a:off x="2219031" y="2846672"/>
                <a:ext cx="2110922" cy="882644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3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Averaged </a:t>
                </a:r>
                <a:r>
                  <a:rPr lang="en-US" altLang="ko-KR" sz="13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parallel electric </a:t>
                </a:r>
                <a:r>
                  <a:rPr lang="en-US" altLang="ko-KR" sz="13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field parallel </a:t>
                </a:r>
                <a:r>
                  <a:rPr lang="en-US" altLang="ko-KR" sz="13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with </a:t>
                </a:r>
                <a:r>
                  <a:rPr lang="en-US" altLang="ko-KR" sz="13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field following method, </a:t>
                </a:r>
                <a14:m>
                  <m:oMath xmlns:m="http://schemas.openxmlformats.org/officeDocument/2006/math">
                    <m:r>
                      <a:rPr lang="en-US" altLang="ko-KR" sz="13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&lt;</m:t>
                    </m:r>
                    <m:sSub>
                      <m:sSubPr>
                        <m:ctrlPr>
                          <a:rPr lang="en-US" altLang="ko-KR" sz="13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3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𝑬</m:t>
                        </m:r>
                      </m:e>
                      <m:sub>
                        <m:r>
                          <a:rPr lang="ko-KR" altLang="en-US" sz="13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∥</m:t>
                        </m:r>
                      </m:sub>
                    </m:sSub>
                    <m:r>
                      <a:rPr lang="en-US" altLang="ko-KR" sz="13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&gt;</m:t>
                    </m:r>
                  </m:oMath>
                </a14:m>
                <a:r>
                  <a:rPr lang="ko-KR" altLang="en-US" sz="13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ko-KR" sz="13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using</a:t>
                </a:r>
                <a:r>
                  <a:rPr lang="ko-KR" altLang="en-US" sz="13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sz="13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3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  <m:sub>
                        <m:r>
                          <a:rPr lang="en-US" altLang="ko-KR" sz="13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𝑅</m:t>
                        </m:r>
                      </m:sub>
                    </m:sSub>
                    <m:r>
                      <a:rPr lang="en-US" altLang="ko-KR" sz="13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sSub>
                      <m:sSubPr>
                        <m:ctrlPr>
                          <a:rPr lang="en-US" altLang="ko-KR" sz="13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3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  <m:sub>
                        <m:r>
                          <a:rPr lang="en-US" altLang="ko-KR" sz="13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𝑍</m:t>
                        </m:r>
                      </m:sub>
                    </m:sSub>
                    <m:r>
                      <a:rPr lang="en-US" altLang="ko-KR" sz="13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sSub>
                      <m:sSubPr>
                        <m:ctrlPr>
                          <a:rPr lang="en-US" altLang="ko-KR" sz="13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3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𝐸</m:t>
                        </m:r>
                      </m:e>
                      <m:sub>
                        <m:r>
                          <a:rPr lang="ko-KR" altLang="en-US" sz="13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</m:sub>
                    </m:sSub>
                    <m:r>
                      <a:rPr lang="en-US" altLang="ko-KR" sz="13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sSub>
                      <m:sSubPr>
                        <m:ctrlPr>
                          <a:rPr lang="en-US" altLang="ko-KR" sz="13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3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𝐵</m:t>
                        </m:r>
                      </m:e>
                      <m:sub>
                        <m:r>
                          <a:rPr lang="ko-KR" altLang="en-US" sz="13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𝜙</m:t>
                        </m:r>
                      </m:sub>
                    </m:sSub>
                  </m:oMath>
                </a14:m>
                <a:endParaRPr lang="ko-KR" altLang="en-US" sz="1300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직사각형 7">
                <a:extLst>
                  <a:ext uri="{FF2B5EF4-FFF2-40B4-BE49-F238E27FC236}">
                    <a16:creationId xmlns:a16="http://schemas.microsoft.com/office/drawing/2014/main" id="{AED13FA3-F315-45A3-8E65-D7D727B000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031" y="2846672"/>
                <a:ext cx="2110922" cy="882644"/>
              </a:xfrm>
              <a:prstGeom prst="rect">
                <a:avLst/>
              </a:prstGeom>
              <a:blipFill>
                <a:blip r:embed="rId4"/>
                <a:stretch>
                  <a:fillRect t="-1351" r="-287" b="-3378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직사각형 11">
                <a:extLst>
                  <a:ext uri="{FF2B5EF4-FFF2-40B4-BE49-F238E27FC236}">
                    <a16:creationId xmlns:a16="http://schemas.microsoft.com/office/drawing/2014/main" id="{AED13FA3-F315-45A3-8E65-D7D727B000B8}"/>
                  </a:ext>
                </a:extLst>
              </p:cNvPr>
              <p:cNvSpPr/>
              <p:nvPr/>
            </p:nvSpPr>
            <p:spPr>
              <a:xfrm>
                <a:off x="4607045" y="2834640"/>
                <a:ext cx="1722038" cy="894676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3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determine the Townsend criteria by comparing </a:t>
                </a:r>
                <a14:m>
                  <m:oMath xmlns:m="http://schemas.openxmlformats.org/officeDocument/2006/math">
                    <m:r>
                      <a:rPr lang="en-US" altLang="ko-KR" sz="13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&lt;</m:t>
                    </m:r>
                    <m:sSub>
                      <m:sSubPr>
                        <m:ctrlPr>
                          <a:rPr lang="en-US" altLang="ko-KR" sz="13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3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𝐸</m:t>
                        </m:r>
                      </m:e>
                      <m:sub>
                        <m:r>
                          <a:rPr lang="ko-KR" altLang="en-US" sz="13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∥</m:t>
                        </m:r>
                      </m:sub>
                    </m:sSub>
                    <m:r>
                      <a:rPr lang="en-US" altLang="ko-KR" sz="13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&gt;</m:t>
                    </m:r>
                  </m:oMath>
                </a14:m>
                <a:endParaRPr lang="ko-KR" altLang="en-US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altLang="ko-KR" sz="13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the </a:t>
                </a:r>
                <a14:m>
                  <m:oMath xmlns:m="http://schemas.openxmlformats.org/officeDocument/2006/math">
                    <m:r>
                      <a:rPr lang="en-US" altLang="ko-KR" sz="1300" b="1" i="1" dirty="0" smtClean="0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𝑬</m:t>
                    </m:r>
                    <m:r>
                      <a:rPr lang="en-US" altLang="ko-KR" sz="1300" b="1" i="1" baseline="-25000" dirty="0" err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𝑻𝒐𝒘𝒏𝒔𝒆𝒏𝒅</m:t>
                    </m:r>
                  </m:oMath>
                </a14:m>
                <a:endParaRPr lang="ko-KR" altLang="en-US" sz="1300" b="1" baseline="-2500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직사각형 11">
                <a:extLst>
                  <a:ext uri="{FF2B5EF4-FFF2-40B4-BE49-F238E27FC236}">
                    <a16:creationId xmlns:a16="http://schemas.microsoft.com/office/drawing/2014/main" id="{AED13FA3-F315-45A3-8E65-D7D727B000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045" y="2834640"/>
                <a:ext cx="1722038" cy="894676"/>
              </a:xfrm>
              <a:prstGeom prst="rect">
                <a:avLst/>
              </a:prstGeom>
              <a:blipFill>
                <a:blip r:embed="rId5"/>
                <a:stretch>
                  <a:fillRect r="-1404" b="-4667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직사각형 13">
                <a:extLst>
                  <a:ext uri="{FF2B5EF4-FFF2-40B4-BE49-F238E27FC236}">
                    <a16:creationId xmlns:a16="http://schemas.microsoft.com/office/drawing/2014/main" id="{AED13FA3-F315-45A3-8E65-D7D727B000B8}"/>
                  </a:ext>
                </a:extLst>
              </p:cNvPr>
              <p:cNvSpPr/>
              <p:nvPr/>
            </p:nvSpPr>
            <p:spPr>
              <a:xfrm>
                <a:off x="6632148" y="2653554"/>
                <a:ext cx="2383664" cy="1075762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3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 gather all grid points which satisfies the Townsend criteria, </a:t>
                </a:r>
                <a14:m>
                  <m:oMath xmlns:m="http://schemas.openxmlformats.org/officeDocument/2006/math">
                    <m:r>
                      <a:rPr lang="en-US" altLang="ko-KR" sz="1300" b="1" i="1" dirty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&lt;</m:t>
                    </m:r>
                    <m:sSub>
                      <m:sSubPr>
                        <m:ctrlPr>
                          <a:rPr lang="en-US" altLang="ko-KR" sz="1300" b="1" i="1" dirty="0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ko-KR" sz="1300" b="1" i="1" dirty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𝑬</m:t>
                        </m:r>
                      </m:e>
                      <m:sub>
                        <m:r>
                          <a:rPr lang="ko-KR" altLang="en-US" sz="1300" b="1" i="1" dirty="0" smtClean="0">
                            <a:solidFill>
                              <a:srgbClr val="FF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∥</m:t>
                        </m:r>
                      </m:sub>
                    </m:sSub>
                    <m:r>
                      <a:rPr lang="en-US" altLang="ko-KR" sz="1300" b="1" i="1" dirty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&gt;</m:t>
                    </m:r>
                    <m:r>
                      <a:rPr lang="en-US" altLang="ko-KR" sz="1300" b="1" i="1" dirty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≥</m:t>
                    </m:r>
                  </m:oMath>
                </a14:m>
                <a:r>
                  <a:rPr lang="ko-KR" altLang="en-US" sz="1300" b="1" dirty="0" smtClean="0">
                    <a:solidFill>
                      <a:srgbClr val="FF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ko-KR" sz="1300" b="1" i="1" dirty="0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𝑬</m:t>
                    </m:r>
                    <m:r>
                      <a:rPr lang="en-US" altLang="ko-KR" sz="1300" b="1" i="1" baseline="-25000" dirty="0" err="1" smtClean="0">
                        <a:solidFill>
                          <a:srgbClr val="FF00FF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𝑻𝒐𝒘𝒏𝒔𝒆𝒏𝒅</m:t>
                    </m:r>
                  </m:oMath>
                </a14:m>
                <a:endParaRPr lang="ko-KR" altLang="en-US" sz="1300" b="1" baseline="-25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altLang="ko-KR" sz="1300" dirty="0" smtClean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and to estimate plasma volume</a:t>
                </a:r>
                <a:endParaRPr lang="ko-KR" altLang="en-US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직사각형 13">
                <a:extLst>
                  <a:ext uri="{FF2B5EF4-FFF2-40B4-BE49-F238E27FC236}">
                    <a16:creationId xmlns:a16="http://schemas.microsoft.com/office/drawing/2014/main" id="{AED13FA3-F315-45A3-8E65-D7D727B000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2148" y="2653554"/>
                <a:ext cx="2383664" cy="1075762"/>
              </a:xfrm>
              <a:prstGeom prst="rect">
                <a:avLst/>
              </a:prstGeom>
              <a:blipFill>
                <a:blip r:embed="rId6"/>
                <a:stretch>
                  <a:fillRect t="-556" r="-1269" b="-3889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직선 화살표 연결선 16"/>
          <p:cNvCxnSpPr/>
          <p:nvPr/>
        </p:nvCxnSpPr>
        <p:spPr>
          <a:xfrm>
            <a:off x="1968018" y="3284728"/>
            <a:ext cx="2510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/>
          <p:nvPr/>
        </p:nvCxnSpPr>
        <p:spPr>
          <a:xfrm>
            <a:off x="4325738" y="3284728"/>
            <a:ext cx="2510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>
            <a:off x="6329083" y="3281978"/>
            <a:ext cx="25101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7"/>
          <a:srcRect t="3149" r="6426" b="800"/>
          <a:stretch/>
        </p:blipFill>
        <p:spPr>
          <a:xfrm>
            <a:off x="1846681" y="3774923"/>
            <a:ext cx="2577668" cy="3030894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8"/>
          <a:srcRect t="6946" r="10240"/>
          <a:stretch/>
        </p:blipFill>
        <p:spPr>
          <a:xfrm>
            <a:off x="4424349" y="4236818"/>
            <a:ext cx="2788740" cy="2068145"/>
          </a:xfrm>
          <a:prstGeom prst="rect">
            <a:avLst/>
          </a:prstGeom>
        </p:spPr>
      </p:pic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7" t="5751" r="36862" b="1176"/>
          <a:stretch/>
        </p:blipFill>
        <p:spPr>
          <a:xfrm>
            <a:off x="253388" y="3771435"/>
            <a:ext cx="1321544" cy="2977657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53" t="6144" r="36960"/>
          <a:stretch/>
        </p:blipFill>
        <p:spPr>
          <a:xfrm>
            <a:off x="7272206" y="3803068"/>
            <a:ext cx="1308998" cy="300274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528564" y="1056492"/>
            <a:ext cx="349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altLang="ko-KR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. Fusion </a:t>
            </a:r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62</a:t>
            </a:r>
            <a:r>
              <a:rPr lang="en-US" altLang="ko-K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(2022) 126012]</a:t>
            </a:r>
            <a:endParaRPr lang="ko-KR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03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61365" y="8963"/>
            <a:ext cx="8785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Plasma current ramp-up phases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3.2. Townsend model with full electromagnetic simulation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1365" y="995079"/>
            <a:ext cx="8854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Model results with finite element current distribution vs point source</a:t>
            </a:r>
          </a:p>
        </p:txBody>
      </p:sp>
      <p:pic>
        <p:nvPicPr>
          <p:cNvPr id="11" name="ani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4853" t="2941" r="46765"/>
          <a:stretch/>
        </p:blipFill>
        <p:spPr>
          <a:xfrm>
            <a:off x="161365" y="1703294"/>
            <a:ext cx="2681263" cy="4025721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 rotWithShape="1">
          <a:blip r:embed="rId7"/>
          <a:srcRect t="4289" r="7280" b="2502"/>
          <a:stretch/>
        </p:blipFill>
        <p:spPr>
          <a:xfrm>
            <a:off x="5919646" y="1431049"/>
            <a:ext cx="3168773" cy="5321685"/>
          </a:xfrm>
          <a:prstGeom prst="rect">
            <a:avLst/>
          </a:prstGeom>
        </p:spPr>
      </p:pic>
      <p:pic>
        <p:nvPicPr>
          <p:cNvPr id="17" name="anigif_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8"/>
          <a:srcRect l="4999" t="3531" r="47060"/>
          <a:stretch/>
        </p:blipFill>
        <p:spPr>
          <a:xfrm>
            <a:off x="3052731" y="1734191"/>
            <a:ext cx="2656813" cy="400126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69553" y="1332434"/>
            <a:ext cx="3131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Magnetic flux evolutions</a:t>
            </a:r>
            <a:endParaRPr lang="ko-K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1365" y="6095999"/>
            <a:ext cx="268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Finite element current distribution</a:t>
            </a:r>
            <a:endParaRPr lang="ko-KR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28281" y="6095999"/>
            <a:ext cx="268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point source current</a:t>
            </a:r>
            <a:endParaRPr lang="ko-KR" alt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01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1365" y="8963"/>
            <a:ext cx="8785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Plasma current ramp-up phases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3.2. Townsend model with full electromagnetic simulation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6"/>
          <a:srcRect t="4382" r="6376" b="2179"/>
          <a:stretch/>
        </p:blipFill>
        <p:spPr>
          <a:xfrm>
            <a:off x="5759902" y="1490175"/>
            <a:ext cx="3316950" cy="5148274"/>
          </a:xfrm>
          <a:prstGeom prst="rect">
            <a:avLst/>
          </a:prstGeom>
        </p:spPr>
      </p:pic>
      <p:pic>
        <p:nvPicPr>
          <p:cNvPr id="11" name="ani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4853" t="2941" r="46765"/>
          <a:stretch/>
        </p:blipFill>
        <p:spPr>
          <a:xfrm>
            <a:off x="161365" y="1703294"/>
            <a:ext cx="2681263" cy="4025721"/>
          </a:xfrm>
          <a:prstGeom prst="rect">
            <a:avLst/>
          </a:prstGeom>
        </p:spPr>
      </p:pic>
      <p:pic>
        <p:nvPicPr>
          <p:cNvPr id="12" name="anigif_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8"/>
          <a:srcRect l="4999" t="3531" r="47060"/>
          <a:stretch/>
        </p:blipFill>
        <p:spPr>
          <a:xfrm>
            <a:off x="3052731" y="1734191"/>
            <a:ext cx="2656813" cy="400126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69553" y="1332434"/>
            <a:ext cx="3131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Magnetic flux evolutions</a:t>
            </a:r>
            <a:endParaRPr lang="ko-K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1365" y="6095999"/>
            <a:ext cx="268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Finite element current distribution</a:t>
            </a:r>
            <a:endParaRPr lang="ko-KR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028281" y="6095999"/>
            <a:ext cx="26812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point source current</a:t>
            </a:r>
            <a:endParaRPr lang="ko-KR" altLang="en-US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1365" y="995079"/>
            <a:ext cx="8854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Model results with finite element current distribution vs point source</a:t>
            </a:r>
          </a:p>
        </p:txBody>
      </p:sp>
    </p:spTree>
    <p:extLst>
      <p:ext uri="{BB962C8B-B14F-4D97-AF65-F5344CB8AC3E}">
        <p14:creationId xmlns:p14="http://schemas.microsoft.com/office/powerpoint/2010/main" val="301595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577789"/>
            <a:ext cx="9144000" cy="18512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297180" y="1640544"/>
            <a:ext cx="8549640" cy="1690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3800" b="1" dirty="0" smtClean="0">
                <a:solidFill>
                  <a:schemeClr val="bg1"/>
                </a:solidFill>
                <a:latin typeface="+mn-lt"/>
              </a:rPr>
              <a:t>4. Reproduction of two </a:t>
            </a:r>
            <a:r>
              <a:rPr lang="en-US" altLang="ko-KR" sz="3800" b="1" dirty="0" err="1" smtClean="0">
                <a:solidFill>
                  <a:schemeClr val="bg1"/>
                </a:solidFill>
                <a:latin typeface="+mn-lt"/>
              </a:rPr>
              <a:t>Ohmic</a:t>
            </a:r>
            <a:r>
              <a:rPr lang="en-US" altLang="ko-KR" sz="3800" b="1" dirty="0" smtClean="0">
                <a:solidFill>
                  <a:schemeClr val="bg1"/>
                </a:solidFill>
                <a:latin typeface="+mn-lt"/>
              </a:rPr>
              <a:t> discharges </a:t>
            </a:r>
          </a:p>
          <a:p>
            <a:pPr algn="ctr"/>
            <a:r>
              <a:rPr lang="en-US" altLang="ko-KR" sz="3800" b="1" dirty="0" smtClean="0">
                <a:solidFill>
                  <a:schemeClr val="bg1"/>
                </a:solidFill>
                <a:latin typeface="+mn-lt"/>
              </a:rPr>
              <a:t>with different loop voltage using the reduced startup model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0" y="3330672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>
            <a:off x="0" y="1672201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34471" y="4061010"/>
            <a:ext cx="891091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3888" indent="-623888">
              <a:spcBef>
                <a:spcPts val="600"/>
              </a:spcBef>
            </a:pP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.1. High current with short pulse and Low current with long pulse </a:t>
            </a:r>
            <a:r>
              <a:rPr lang="en-US" altLang="ko-KR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discharges</a:t>
            </a:r>
          </a:p>
          <a:p>
            <a:pPr>
              <a:spcBef>
                <a:spcPts val="600"/>
              </a:spcBef>
            </a:pPr>
            <a:r>
              <a:rPr lang="en-US" altLang="ko-K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4.2. Prefill neutral pressure and Loop voltage scanning</a:t>
            </a:r>
            <a:endParaRPr lang="en-US" altLang="ko-K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263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1365" y="8963"/>
            <a:ext cx="8871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Validation of </a:t>
            </a:r>
            <a:r>
              <a:rPr lang="en-US" altLang="ko-KR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discharges with reduced model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4.1. High </a:t>
            </a:r>
            <a:r>
              <a:rPr lang="en-US" altLang="ko-KR" sz="24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sz="2400" b="1" i="1" baseline="-250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short pulse and Low </a:t>
            </a:r>
            <a:r>
              <a:rPr lang="en-US" altLang="ko-KR" sz="24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sz="2400" b="1" i="1" baseline="-250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long pulse OHs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61365" y="995079"/>
            <a:ext cx="8854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altLang="ko-KR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discharges with different loop voltage waveforms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5812" y="1477068"/>
            <a:ext cx="4957176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Shot#32315: High </a:t>
            </a:r>
            <a:r>
              <a:rPr lang="en-US" altLang="ko-KR" sz="1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sz="1600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with short pulse</a:t>
            </a:r>
          </a:p>
          <a:p>
            <a:pPr>
              <a:spcBef>
                <a:spcPts val="300"/>
              </a:spcBef>
            </a:pP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Shot#32302: Low </a:t>
            </a:r>
            <a:r>
              <a:rPr lang="en-US" altLang="ko-KR" sz="1600" i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sz="1600" i="1" baseline="-250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16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long pulse</a:t>
            </a:r>
            <a:endParaRPr lang="ko-KR" alt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35812" y="2070604"/>
            <a:ext cx="4957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 conditions &amp; feature of two discharges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284279"/>
              </p:ext>
            </p:extLst>
          </p:nvPr>
        </p:nvGraphicFramePr>
        <p:xfrm>
          <a:off x="4025153" y="2459462"/>
          <a:ext cx="4867836" cy="397419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22612">
                  <a:extLst>
                    <a:ext uri="{9D8B030D-6E8A-4147-A177-3AD203B41FA5}">
                      <a16:colId xmlns:a16="http://schemas.microsoft.com/office/drawing/2014/main" val="2921597511"/>
                    </a:ext>
                  </a:extLst>
                </a:gridCol>
                <a:gridCol w="1622612">
                  <a:extLst>
                    <a:ext uri="{9D8B030D-6E8A-4147-A177-3AD203B41FA5}">
                      <a16:colId xmlns:a16="http://schemas.microsoft.com/office/drawing/2014/main" val="1130440531"/>
                    </a:ext>
                  </a:extLst>
                </a:gridCol>
                <a:gridCol w="1622612">
                  <a:extLst>
                    <a:ext uri="{9D8B030D-6E8A-4147-A177-3AD203B41FA5}">
                      <a16:colId xmlns:a16="http://schemas.microsoft.com/office/drawing/2014/main" val="4287166358"/>
                    </a:ext>
                  </a:extLst>
                </a:gridCol>
              </a:tblGrid>
              <a:tr h="588662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</a:t>
                      </a:r>
                      <a:r>
                        <a:rPr lang="en-US" altLang="ko-KR" sz="16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altLang="ko-KR" sz="1600" i="1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with short pulse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</a:t>
                      </a:r>
                      <a:r>
                        <a:rPr lang="en-US" altLang="ko-KR" sz="16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altLang="ko-KR" sz="1600" i="1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with long pulse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058920"/>
                  </a:ext>
                </a:extLst>
              </a:tr>
              <a:tr h="358467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Toroidal field (T)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0.174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958677"/>
                  </a:ext>
                </a:extLst>
              </a:tr>
              <a:tr h="58866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Operating pressure (</a:t>
                      </a:r>
                      <a:r>
                        <a:rPr lang="en-US" altLang="ko-KR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mTorr</a:t>
                      </a:r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0.015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0.005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608215"/>
                  </a:ext>
                </a:extLst>
              </a:tr>
              <a:tr h="58866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 condition method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HeGDC</a:t>
                      </a:r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with </a:t>
                      </a:r>
                      <a:r>
                        <a:rPr lang="en-US" altLang="ko-KR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boronization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01129"/>
                  </a:ext>
                </a:extLst>
              </a:tr>
              <a:tr h="34667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Loop voltage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figure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Left figure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290938"/>
                  </a:ext>
                </a:extLst>
              </a:tr>
              <a:tr h="58866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Plasma size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altLang="ko-KR" sz="1600" i="1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~0.43</a:t>
                      </a:r>
                      <a:r>
                        <a:rPr lang="en-US" altLang="ko-KR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 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l-GR" altLang="ko-KR" sz="16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</a:t>
                      </a:r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~2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altLang="ko-KR" sz="1600" i="1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en-US" altLang="ko-KR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0.35 - 0.4</a:t>
                      </a:r>
                      <a:r>
                        <a:rPr lang="en-US" altLang="ko-KR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 </a:t>
                      </a:r>
                    </a:p>
                    <a:p>
                      <a:pPr algn="ctr"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 </a:t>
                      </a:r>
                      <a:r>
                        <a:rPr lang="el-GR" altLang="ko-KR" sz="16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κ</a:t>
                      </a:r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~1.75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270859"/>
                  </a:ext>
                </a:extLst>
              </a:tr>
              <a:tr h="29433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r>
                        <a:rPr lang="el-GR" altLang="ko-KR" sz="1600" i="1" baseline="-25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α</a:t>
                      </a:r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signal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clear burn-through peak due to the significant H recycling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401149"/>
                  </a:ext>
                </a:extLst>
              </a:tr>
              <a:tr h="294331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Mirnov</a:t>
                      </a:r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signal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Strong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Weak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72503"/>
                  </a:ext>
                </a:extLst>
              </a:tr>
            </a:tbl>
          </a:graphicData>
        </a:graphic>
      </p:graphicFrame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/>
          <a:srcRect t="4216" r="6789" b="2082"/>
          <a:stretch/>
        </p:blipFill>
        <p:spPr>
          <a:xfrm>
            <a:off x="146717" y="1445146"/>
            <a:ext cx="3732024" cy="534344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165089" y="93611"/>
            <a:ext cx="923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chemeClr val="bg1"/>
                </a:solidFill>
              </a:rPr>
              <a:t>OKAY</a:t>
            </a:r>
            <a:endParaRPr lang="ko-KR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45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1365" y="8963"/>
            <a:ext cx="8871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Validation of </a:t>
            </a:r>
            <a:r>
              <a:rPr lang="en-US" altLang="ko-KR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discharges with reduced 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4.1. High </a:t>
            </a:r>
            <a:r>
              <a:rPr lang="en-US" altLang="ko-KR" sz="24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sz="2400" b="1" i="1" baseline="-250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short pulse and Low </a:t>
            </a:r>
            <a:r>
              <a:rPr lang="en-US" altLang="ko-KR" sz="24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sz="2400" b="1" i="1" baseline="-250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long pulse OHs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34139" y="1072789"/>
            <a:ext cx="3177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en-US" altLang="ko-K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sz="2000" b="1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with short pulse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3930" y="1072789"/>
            <a:ext cx="2925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Low </a:t>
            </a:r>
            <a:r>
              <a:rPr lang="en-US" altLang="ko-K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sz="2000" b="1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with long pulse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21421" y="5353440"/>
            <a:ext cx="25846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Discrepancy in Ha emission signal between measurement and model 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2"/>
          <a:srcRect t="3897" r="8504" b="2187"/>
          <a:stretch/>
        </p:blipFill>
        <p:spPr>
          <a:xfrm>
            <a:off x="149667" y="1501145"/>
            <a:ext cx="3126928" cy="5250092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3"/>
          <a:srcRect t="4424" r="9898" b="2084"/>
          <a:stretch/>
        </p:blipFill>
        <p:spPr>
          <a:xfrm>
            <a:off x="5874767" y="1512978"/>
            <a:ext cx="3079295" cy="522642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321421" y="1679919"/>
            <a:ext cx="25846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Reproduction of plasma current evolution with reasonable agreements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21421" y="3516679"/>
            <a:ext cx="25846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Quantitative validation of </a:t>
            </a:r>
            <a:r>
              <a:rPr lang="en-US" altLang="ko-K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&amp; ne evolution in future </a:t>
            </a:r>
            <a:r>
              <a:rPr lang="en-US" altLang="ko-K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discharges 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35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61365" y="8963"/>
            <a:ext cx="8871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Validation of </a:t>
            </a:r>
            <a:r>
              <a:rPr lang="en-US" altLang="ko-KR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discharges with reduced 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4.2. Prefill neutral pressure and loop voltage scanning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61365" y="995079"/>
            <a:ext cx="8854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Experiment set-up</a:t>
            </a: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0256871"/>
              </p:ext>
            </p:extLst>
          </p:nvPr>
        </p:nvGraphicFramePr>
        <p:xfrm>
          <a:off x="307649" y="1436623"/>
          <a:ext cx="8631077" cy="14071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85299">
                  <a:extLst>
                    <a:ext uri="{9D8B030D-6E8A-4147-A177-3AD203B41FA5}">
                      <a16:colId xmlns:a16="http://schemas.microsoft.com/office/drawing/2014/main" val="2830056460"/>
                    </a:ext>
                  </a:extLst>
                </a:gridCol>
                <a:gridCol w="3272889">
                  <a:extLst>
                    <a:ext uri="{9D8B030D-6E8A-4147-A177-3AD203B41FA5}">
                      <a16:colId xmlns:a16="http://schemas.microsoft.com/office/drawing/2014/main" val="2019223560"/>
                    </a:ext>
                  </a:extLst>
                </a:gridCol>
                <a:gridCol w="3272889">
                  <a:extLst>
                    <a:ext uri="{9D8B030D-6E8A-4147-A177-3AD203B41FA5}">
                      <a16:colId xmlns:a16="http://schemas.microsoft.com/office/drawing/2014/main" val="3882397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Scanning experiments (1)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Scanning</a:t>
                      </a:r>
                      <a:r>
                        <a:rPr lang="en-US" altLang="ko-KR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experiments (2)</a:t>
                      </a:r>
                      <a:endParaRPr lang="ko-KR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585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Adjustment parameters</a:t>
                      </a:r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Prefill</a:t>
                      </a:r>
                      <a:r>
                        <a:rPr lang="en-US" altLang="ko-KR" sz="1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neutral pressure</a:t>
                      </a: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Equilibrium field</a:t>
                      </a:r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Loop voltage by central solenoid</a:t>
                      </a: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Equilibrium field</a:t>
                      </a:r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22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Fixed parameters</a:t>
                      </a:r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Loop voltage by central</a:t>
                      </a:r>
                      <a:r>
                        <a:rPr lang="en-US" altLang="ko-KR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solenoid</a:t>
                      </a: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Toroidal magnetic field</a:t>
                      </a:r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Prefill neutral pressure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Toroidal magnetic field</a:t>
                      </a:r>
                      <a:endParaRPr lang="ko-KR" alt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773743"/>
                  </a:ext>
                </a:extLst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61365" y="2956518"/>
            <a:ext cx="8854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Simulation results </a:t>
            </a:r>
            <a:r>
              <a:rPr lang="en-US" altLang="ko-KR" sz="2000" b="1" smtClean="0">
                <a:latin typeface="Arial" panose="020B0604020202020204" pitchFamily="34" charset="0"/>
                <a:cs typeface="Arial" panose="020B0604020202020204" pitchFamily="34" charset="0"/>
              </a:rPr>
              <a:t>with statistical </a:t>
            </a: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 rotWithShape="1">
          <a:blip r:embed="rId2"/>
          <a:srcRect l="2016" t="8796" r="10965" b="3035"/>
          <a:stretch/>
        </p:blipFill>
        <p:spPr>
          <a:xfrm>
            <a:off x="71718" y="3488256"/>
            <a:ext cx="3095601" cy="3132993"/>
          </a:xfrm>
          <a:prstGeom prst="rect">
            <a:avLst/>
          </a:prstGeom>
        </p:spPr>
      </p:pic>
      <p:pic>
        <p:nvPicPr>
          <p:cNvPr id="26" name="그림 25"/>
          <p:cNvPicPr>
            <a:picLocks noChangeAspect="1"/>
          </p:cNvPicPr>
          <p:nvPr/>
        </p:nvPicPr>
        <p:blipFill rotWithShape="1">
          <a:blip r:embed="rId3"/>
          <a:srcRect l="3702" t="8915" r="12382" b="3795"/>
          <a:stretch/>
        </p:blipFill>
        <p:spPr>
          <a:xfrm>
            <a:off x="3121107" y="3494893"/>
            <a:ext cx="2985247" cy="3101788"/>
          </a:xfrm>
          <a:prstGeom prst="rect">
            <a:avLst/>
          </a:prstGeom>
        </p:spPr>
      </p:pic>
      <p:pic>
        <p:nvPicPr>
          <p:cNvPr id="27" name="그림 26"/>
          <p:cNvPicPr>
            <a:picLocks noChangeAspect="1"/>
          </p:cNvPicPr>
          <p:nvPr/>
        </p:nvPicPr>
        <p:blipFill rotWithShape="1">
          <a:blip r:embed="rId4"/>
          <a:srcRect l="5490" t="9055" r="10089" b="3404"/>
          <a:stretch/>
        </p:blipFill>
        <p:spPr>
          <a:xfrm>
            <a:off x="6060142" y="3505201"/>
            <a:ext cx="3003177" cy="311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78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1541276"/>
            <a:ext cx="9144000" cy="18512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제목 1"/>
          <p:cNvSpPr txBox="1">
            <a:spLocks/>
          </p:cNvSpPr>
          <p:nvPr/>
        </p:nvSpPr>
        <p:spPr>
          <a:xfrm>
            <a:off x="297180" y="1640544"/>
            <a:ext cx="8549640" cy="1690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3800" b="1" dirty="0" smtClean="0">
                <a:solidFill>
                  <a:schemeClr val="bg1"/>
                </a:solidFill>
                <a:latin typeface="+mn-lt"/>
              </a:rPr>
              <a:t>5. Summary and Future works</a:t>
            </a:r>
            <a:endParaRPr lang="ko-KR" altLang="en-US" sz="3800" b="1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0" y="3330672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/>
          <p:cNvCxnSpPr/>
          <p:nvPr/>
        </p:nvCxnSpPr>
        <p:spPr>
          <a:xfrm>
            <a:off x="0" y="1672201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072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4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61365" y="89826"/>
            <a:ext cx="88715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Summary and Future works</a:t>
            </a:r>
            <a:endParaRPr lang="en-US" altLang="ko-KR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365" y="995079"/>
            <a:ext cx="885444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  <a:p>
            <a:pPr marL="358775" lvl="1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Improvements of circuit parameter models (</a:t>
            </a:r>
            <a:r>
              <a:rPr lang="en-US" altLang="ko-KR" i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</a:t>
            </a:r>
            <a:r>
              <a:rPr lang="en-US" altLang="ko-KR" i="1" baseline="-25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for low-</a:t>
            </a:r>
            <a:r>
              <a:rPr lang="en-US" altLang="ko-KR" i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plasmas and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neoclassical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factor) for reliable plasma current evolution</a:t>
            </a:r>
          </a:p>
          <a:p>
            <a:pPr marL="358775" lvl="1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Development of Townsend breakdown model with coupled a full electromagnetic model in order to estimate the plasma volume</a:t>
            </a:r>
          </a:p>
          <a:p>
            <a:pPr marL="358775" lvl="1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Reproduction of an elongated ST plasma (I</a:t>
            </a:r>
            <a:r>
              <a:rPr lang="en-US" altLang="ko-KR" baseline="-25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ko-KR" baseline="-250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n</a:t>
            </a:r>
            <a:r>
              <a:rPr lang="en-US" altLang="ko-KR" baseline="-25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</a:t>
            </a:r>
            <a:r>
              <a:rPr lang="en-US" altLang="ko-KR" baseline="-25000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H</a:t>
            </a:r>
            <a:r>
              <a:rPr lang="el-GR" altLang="ko-KR" baseline="-25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α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CIII and plasma shape)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with reasonable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agreements using the full electromagnetic model</a:t>
            </a:r>
          </a:p>
          <a:p>
            <a:pPr marL="358775" lvl="1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Statistical validation of the startup model (w/o electromagnetic model) with different prefill neutral and loop voltage parameters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911" y="4177175"/>
            <a:ext cx="8854447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Future works</a:t>
            </a:r>
          </a:p>
          <a:p>
            <a:pPr marL="358775" lvl="1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Experimental validation of Townsend breakdown model</a:t>
            </a:r>
          </a:p>
          <a:p>
            <a:pPr marL="815975" lvl="2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Plasma volume estimation using fast camera images and electrostatic probe</a:t>
            </a:r>
          </a:p>
          <a:p>
            <a:pPr marL="358775" lvl="1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Reproduction of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Ohmic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start-up with various operating conditions using full electromagnetic start-up model</a:t>
            </a:r>
          </a:p>
          <a:p>
            <a:pPr marL="358775" lvl="1" indent="-17938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Prediction of VEST-Upgrade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Ohmic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discharge</a:t>
            </a:r>
          </a:p>
        </p:txBody>
      </p:sp>
    </p:spTree>
    <p:extLst>
      <p:ext uri="{BB962C8B-B14F-4D97-AF65-F5344CB8AC3E}">
        <p14:creationId xmlns:p14="http://schemas.microsoft.com/office/powerpoint/2010/main" val="404209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1365" y="8963"/>
            <a:ext cx="87854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Introduction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1.2. Research </a:t>
            </a:r>
            <a:r>
              <a:rPr lang="en-US" altLang="ko-KR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61365" y="995079"/>
            <a:ext cx="8854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buFont typeface="Wingdings" panose="05000000000000000000" pitchFamily="2" charset="2"/>
              <a:buChar char="Ø"/>
            </a:pPr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DYON simulator</a:t>
            </a:r>
            <a:endParaRPr lang="en-US" altLang="ko-KR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070" y="1874635"/>
            <a:ext cx="7897776" cy="1596183"/>
          </a:xfrm>
          <a:prstGeom prst="rect">
            <a:avLst/>
          </a:prstGeom>
        </p:spPr>
      </p:pic>
      <p:pic>
        <p:nvPicPr>
          <p:cNvPr id="44" name="그림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070" y="3625937"/>
            <a:ext cx="7897776" cy="2571626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13070" y="1380962"/>
            <a:ext cx="5526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Power balance, particle balance &amp; circuit equation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47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1365" y="8963"/>
            <a:ext cx="8871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Parameters scanning experiments and simulation results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4.1. </a:t>
            </a:r>
            <a:r>
              <a:rPr lang="en-US" altLang="ko-KR" sz="2400" b="1" dirty="0" err="1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Boronization</a:t>
            </a:r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wall condition effect in VEST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8612" y="1021977"/>
            <a:ext cx="44368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discharge w/o </a:t>
            </a:r>
            <a:r>
              <a:rPr lang="en-US" altLang="ko-K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boronization</a:t>
            </a:r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coating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96030" y="1021977"/>
            <a:ext cx="44368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discharge with </a:t>
            </a:r>
            <a:r>
              <a:rPr lang="en-US" altLang="ko-KR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boronization</a:t>
            </a:r>
            <a:r>
              <a:rPr lang="en-US" altLang="ko-K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coating</a:t>
            </a:r>
            <a:endParaRPr lang="ko-KR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3137" r="8725"/>
          <a:stretch/>
        </p:blipFill>
        <p:spPr>
          <a:xfrm>
            <a:off x="63603" y="1345159"/>
            <a:ext cx="4453103" cy="374971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2875" r="8922"/>
          <a:stretch/>
        </p:blipFill>
        <p:spPr>
          <a:xfrm>
            <a:off x="4667749" y="1326076"/>
            <a:ext cx="4356955" cy="3759835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2" t="30457" r="7157" b="24183"/>
          <a:stretch/>
        </p:blipFill>
        <p:spPr>
          <a:xfrm>
            <a:off x="13218" y="5068554"/>
            <a:ext cx="4589732" cy="1755939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1685365" y="1506071"/>
            <a:ext cx="242047" cy="3155576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2" t="30457" r="6961" b="24183"/>
          <a:stretch/>
        </p:blipFill>
        <p:spPr>
          <a:xfrm>
            <a:off x="4514541" y="5068553"/>
            <a:ext cx="4599852" cy="1755939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6203576" y="1497106"/>
            <a:ext cx="242047" cy="3155576"/>
          </a:xfrm>
          <a:prstGeom prst="rect">
            <a:avLst/>
          </a:prstGeom>
          <a:solidFill>
            <a:srgbClr val="FFC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화살표 연결선 15"/>
          <p:cNvCxnSpPr/>
          <p:nvPr/>
        </p:nvCxnSpPr>
        <p:spPr>
          <a:xfrm>
            <a:off x="1806388" y="2268071"/>
            <a:ext cx="121024" cy="122816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/>
          <p:cNvCxnSpPr/>
          <p:nvPr/>
        </p:nvCxnSpPr>
        <p:spPr>
          <a:xfrm>
            <a:off x="1730188" y="3587336"/>
            <a:ext cx="152400" cy="44264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844576" y="2297378"/>
            <a:ext cx="27583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Neutral pressure decrease when burn-through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8014" y="5124180"/>
            <a:ext cx="36180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Clear hydrogen burn-through peak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직선 화살표 연결선 20"/>
          <p:cNvCxnSpPr/>
          <p:nvPr/>
        </p:nvCxnSpPr>
        <p:spPr>
          <a:xfrm flipV="1">
            <a:off x="1344705" y="5490583"/>
            <a:ext cx="98613" cy="6248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flipV="1">
            <a:off x="1774257" y="5425067"/>
            <a:ext cx="149426" cy="2148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036231" y="5124180"/>
            <a:ext cx="1983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Uncertain hydrogen </a:t>
            </a:r>
          </a:p>
          <a:p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burn-through peak</a:t>
            </a:r>
            <a:endParaRPr lang="ko-KR" altLang="en-US" sz="1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6" name="직선 화살표 연결선 25"/>
          <p:cNvCxnSpPr/>
          <p:nvPr/>
        </p:nvCxnSpPr>
        <p:spPr>
          <a:xfrm flipV="1">
            <a:off x="6040509" y="2672504"/>
            <a:ext cx="154866" cy="971826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453825" y="2081199"/>
            <a:ext cx="257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Neutral pressure increase due to the severe H retention during </a:t>
            </a:r>
            <a:r>
              <a:rPr lang="en-US" altLang="ko-KR" sz="1400" b="1" dirty="0" err="1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boronization</a:t>
            </a:r>
            <a:r>
              <a:rPr lang="en-US" altLang="ko-KR" sz="14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GDC</a:t>
            </a:r>
            <a:endParaRPr lang="ko-KR" altLang="en-US" sz="1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1154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1" r="7068" b="6798"/>
          <a:stretch/>
        </p:blipFill>
        <p:spPr>
          <a:xfrm>
            <a:off x="170361" y="62506"/>
            <a:ext cx="4305028" cy="6759882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2" r="6845" b="24183"/>
          <a:stretch/>
        </p:blipFill>
        <p:spPr>
          <a:xfrm>
            <a:off x="4652050" y="80569"/>
            <a:ext cx="4315331" cy="5379055"/>
          </a:xfrm>
          <a:prstGeom prst="rect">
            <a:avLst/>
          </a:prstGeom>
        </p:spPr>
      </p:pic>
      <p:sp>
        <p:nvSpPr>
          <p:cNvPr id="19" name="직사각형 18"/>
          <p:cNvSpPr/>
          <p:nvPr/>
        </p:nvSpPr>
        <p:spPr>
          <a:xfrm>
            <a:off x="767007" y="98499"/>
            <a:ext cx="922312" cy="914513"/>
          </a:xfrm>
          <a:prstGeom prst="rect">
            <a:avLst/>
          </a:prstGeom>
          <a:noFill/>
          <a:ln w="25400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254638" y="98608"/>
            <a:ext cx="922312" cy="914513"/>
          </a:xfrm>
          <a:prstGeom prst="rect">
            <a:avLst/>
          </a:prstGeom>
          <a:noFill/>
          <a:ln w="25400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90125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1365" y="8963"/>
            <a:ext cx="8871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Validation of </a:t>
            </a:r>
            <a:r>
              <a:rPr lang="en-US" altLang="ko-KR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discharges with reduced 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4.1. High </a:t>
            </a:r>
            <a:r>
              <a:rPr lang="en-US" altLang="ko-KR" sz="24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sz="2400" b="1" i="1" baseline="-250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short pulse and Low </a:t>
            </a:r>
            <a:r>
              <a:rPr lang="en-US" altLang="ko-KR" sz="2400" b="1" i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sz="2400" b="1" i="1" baseline="-25000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long pulse OHs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244" y="1072789"/>
            <a:ext cx="3495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en-US" altLang="ko-K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sz="2000" b="1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with short pulse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67886" y="1072789"/>
            <a:ext cx="3139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300"/>
              </a:spcBef>
            </a:pP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Low </a:t>
            </a:r>
            <a:r>
              <a:rPr lang="en-US" altLang="ko-KR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ko-KR" sz="2000" b="1" i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ko-K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with long pulse</a:t>
            </a:r>
            <a:endParaRPr lang="ko-KR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48315" y="5281722"/>
            <a:ext cx="25846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Difficult to simulate the unclear hydrogen burn through peak observed in experiments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2"/>
          <a:srcRect t="3897" r="8504" b="2187"/>
          <a:stretch/>
        </p:blipFill>
        <p:spPr>
          <a:xfrm>
            <a:off x="149667" y="1501145"/>
            <a:ext cx="3126928" cy="5250092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3"/>
          <a:srcRect t="4424" r="9898" b="2084"/>
          <a:stretch/>
        </p:blipFill>
        <p:spPr>
          <a:xfrm>
            <a:off x="5874767" y="1512978"/>
            <a:ext cx="3079295" cy="5226425"/>
          </a:xfrm>
          <a:prstGeom prst="rect">
            <a:avLst/>
          </a:prstGeom>
        </p:spPr>
      </p:pic>
      <p:pic>
        <p:nvPicPr>
          <p:cNvPr id="40" name="그림 39"/>
          <p:cNvPicPr>
            <a:picLocks noChangeAspect="1"/>
          </p:cNvPicPr>
          <p:nvPr/>
        </p:nvPicPr>
        <p:blipFill rotWithShape="1">
          <a:blip r:embed="rId4"/>
          <a:srcRect t="7677" b="4154"/>
          <a:stretch/>
        </p:blipFill>
        <p:spPr>
          <a:xfrm>
            <a:off x="3425328" y="3252737"/>
            <a:ext cx="2208863" cy="1945342"/>
          </a:xfrm>
          <a:prstGeom prst="rect">
            <a:avLst/>
          </a:prstGeom>
        </p:spPr>
      </p:pic>
      <p:pic>
        <p:nvPicPr>
          <p:cNvPr id="41" name="그림 40"/>
          <p:cNvPicPr>
            <a:picLocks noChangeAspect="1"/>
          </p:cNvPicPr>
          <p:nvPr/>
        </p:nvPicPr>
        <p:blipFill rotWithShape="1">
          <a:blip r:embed="rId5"/>
          <a:srcRect t="6876" b="3331"/>
          <a:stretch/>
        </p:blipFill>
        <p:spPr>
          <a:xfrm>
            <a:off x="3445017" y="1187894"/>
            <a:ext cx="2208863" cy="1981201"/>
          </a:xfrm>
          <a:prstGeom prst="rect">
            <a:avLst/>
          </a:prstGeom>
        </p:spPr>
      </p:pic>
      <p:cxnSp>
        <p:nvCxnSpPr>
          <p:cNvPr id="43" name="직선 화살표 연결선 42"/>
          <p:cNvCxnSpPr/>
          <p:nvPr/>
        </p:nvCxnSpPr>
        <p:spPr>
          <a:xfrm flipH="1">
            <a:off x="3209365" y="3863788"/>
            <a:ext cx="46155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화살표 연결선 43"/>
          <p:cNvCxnSpPr/>
          <p:nvPr/>
        </p:nvCxnSpPr>
        <p:spPr>
          <a:xfrm>
            <a:off x="5416189" y="1900518"/>
            <a:ext cx="42595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785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1365" y="8963"/>
            <a:ext cx="8871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Validation of </a:t>
            </a:r>
            <a:r>
              <a:rPr lang="en-US" altLang="ko-KR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discharges with reduced 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4.2. Neutral pressure </a:t>
            </a:r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scanning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2" y="994446"/>
            <a:ext cx="3090433" cy="570256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488" y="996837"/>
            <a:ext cx="3029540" cy="570945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3365" y="996837"/>
            <a:ext cx="3029540" cy="570945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8917" y="938502"/>
            <a:ext cx="227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0.038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mTorr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56597" y="919486"/>
            <a:ext cx="2243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0.047 </a:t>
            </a:r>
            <a:r>
              <a:rPr lang="en-US" altLang="ko-KR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mTorr</a:t>
            </a:r>
            <a:r>
              <a:rPr lang="en-US" altLang="ko-K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r>
              <a:rPr lang="en-US" altLang="ko-K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ko-KR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72384" y="898295"/>
            <a:ext cx="2220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0.055 </a:t>
            </a:r>
            <a:r>
              <a:rPr lang="en-US" altLang="ko-KR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mTorr</a:t>
            </a:r>
            <a:r>
              <a:rPr lang="en-US" altLang="ko-KR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endParaRPr lang="ko-KR" alt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16451" y="1769499"/>
            <a:ext cx="26535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Lagging why??</a:t>
            </a:r>
            <a:endParaRPr lang="ko-KR" altLang="en-US" sz="1600" b="1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2279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1365" y="8963"/>
            <a:ext cx="8871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Validation of </a:t>
            </a:r>
            <a:r>
              <a:rPr lang="en-US" altLang="ko-KR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discharges with reduced 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4.2. </a:t>
            </a:r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Neutral pressure </a:t>
            </a:r>
            <a:r>
              <a:rPr lang="en-US" altLang="ko-KR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scanning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083" y="992519"/>
            <a:ext cx="3029540" cy="5709458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64" y="992519"/>
            <a:ext cx="3029540" cy="5709458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/>
          <a:srcRect l="4321" t="7849" r="11191"/>
          <a:stretch/>
        </p:blipFill>
        <p:spPr>
          <a:xfrm>
            <a:off x="5855736" y="1168654"/>
            <a:ext cx="3125119" cy="2131237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5"/>
          <a:srcRect l="4328" t="9145" r="12473"/>
          <a:stretch/>
        </p:blipFill>
        <p:spPr>
          <a:xfrm>
            <a:off x="5793929" y="3278482"/>
            <a:ext cx="3188996" cy="17525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938502"/>
            <a:ext cx="2303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0.061 </a:t>
            </a:r>
            <a:r>
              <a:rPr lang="en-US" altLang="ko-KR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mTorr</a:t>
            </a:r>
            <a:r>
              <a:rPr lang="en-US" altLang="ko-KR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ko-KR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38665" y="919486"/>
            <a:ext cx="2255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0.073 </a:t>
            </a:r>
            <a:r>
              <a:rPr lang="en-US" altLang="ko-KR" dirty="0" err="1" smtClean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mTorr</a:t>
            </a:r>
            <a:r>
              <a:rPr lang="en-US" altLang="ko-KR" dirty="0" smtClean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ko-KR" altLang="en-US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88424" y="5059739"/>
            <a:ext cx="304448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Case4 (0.061 </a:t>
            </a:r>
            <a:r>
              <a:rPr lang="en-US" altLang="ko-KR" sz="1600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mTorr</a:t>
            </a:r>
            <a:r>
              <a:rPr lang="en-US" altLang="ko-KR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ko-KR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Experiments: burn-through ok</a:t>
            </a:r>
          </a:p>
          <a:p>
            <a:r>
              <a:rPr lang="en-US" altLang="ko-KR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Model: burn-through fail</a:t>
            </a:r>
          </a:p>
          <a:p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Other cases are consistent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3551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66" y="994957"/>
            <a:ext cx="3029540" cy="570945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342" y="994957"/>
            <a:ext cx="3029540" cy="5709458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4017" y="994957"/>
            <a:ext cx="3029540" cy="5709458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161365" y="8963"/>
            <a:ext cx="8871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Validation of </a:t>
            </a:r>
            <a:r>
              <a:rPr lang="en-US" altLang="ko-KR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discharges with reduced 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4.2. Loop voltage scanning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직선 연결선 8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85482" y="938502"/>
            <a:ext cx="2474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Loop voltage1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43836" y="919486"/>
            <a:ext cx="2460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Loop </a:t>
            </a:r>
            <a:r>
              <a:rPr lang="en-US" altLang="ko-KR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voltage2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endParaRPr lang="ko-KR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88212" y="925190"/>
            <a:ext cx="2425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Loop </a:t>
            </a:r>
            <a:r>
              <a:rPr lang="en-US" altLang="ko-KR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voltage3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O</a:t>
            </a:r>
            <a:endParaRPr lang="ko-KR" altLang="en-US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1352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664" y="995613"/>
            <a:ext cx="3029540" cy="570945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3092" y="996137"/>
            <a:ext cx="3029540" cy="5709458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161365" y="8963"/>
            <a:ext cx="8871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Validation of </a:t>
            </a:r>
            <a:r>
              <a:rPr lang="en-US" altLang="ko-KR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discharges with reduced 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4.2. Loop voltage scanning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직선 연결선 7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202" y="938502"/>
            <a:ext cx="2418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Loop voltage4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ko-KR" alt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332748" y="919486"/>
            <a:ext cx="248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Loop </a:t>
            </a:r>
            <a:r>
              <a:rPr lang="en-US" altLang="ko-KR" dirty="0" smtClean="0">
                <a:solidFill>
                  <a:srgbClr val="FF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voltage5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ko-KR" altLang="en-US" dirty="0">
              <a:solidFill>
                <a:srgbClr val="F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/>
          <a:srcRect l="4741" t="8289" r="12254"/>
          <a:stretch/>
        </p:blipFill>
        <p:spPr>
          <a:xfrm>
            <a:off x="5817775" y="3255094"/>
            <a:ext cx="3245510" cy="1804645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5"/>
          <a:srcRect l="4794" t="9656" r="11596" b="3958"/>
          <a:stretch/>
        </p:blipFill>
        <p:spPr>
          <a:xfrm>
            <a:off x="5818094" y="1153582"/>
            <a:ext cx="3236819" cy="209105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988424" y="5059739"/>
            <a:ext cx="304448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Case4</a:t>
            </a:r>
          </a:p>
          <a:p>
            <a:r>
              <a:rPr lang="en-US" altLang="ko-KR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Experiments: burn-through ok</a:t>
            </a:r>
          </a:p>
          <a:p>
            <a:r>
              <a:rPr lang="en-US" altLang="ko-KR" sz="16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Model: burn-through fail</a:t>
            </a:r>
          </a:p>
          <a:p>
            <a:endParaRPr lang="en-US" altLang="ko-K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Other cases are consistent</a:t>
            </a:r>
            <a:endParaRPr lang="ko-KR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484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1"/>
            <a:ext cx="9144000" cy="93850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61365" y="8963"/>
            <a:ext cx="8871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Validation of </a:t>
            </a:r>
            <a:r>
              <a:rPr lang="en-US" altLang="ko-KR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Ohmic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discharges with reduced </a:t>
            </a:r>
            <a:r>
              <a:rPr lang="en-US" altLang="ko-KR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en-US" altLang="ko-KR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4.2. Volume averaged value</a:t>
            </a:r>
            <a:endParaRPr lang="ko-KR" altLang="en-US" sz="24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0" y="839960"/>
            <a:ext cx="9144000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0" t="7651" r="19078" b="3057"/>
          <a:stretch/>
        </p:blipFill>
        <p:spPr>
          <a:xfrm>
            <a:off x="3072207" y="3687639"/>
            <a:ext cx="2994559" cy="29521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7828" y="1034042"/>
            <a:ext cx="863979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ko-KR" b="1" dirty="0" smtClean="0">
                <a:latin typeface="Arial" panose="020B0604020202020204" pitchFamily="34" charset="0"/>
                <a:cs typeface="Arial" panose="020B0604020202020204" pitchFamily="34" charset="0"/>
              </a:rPr>
              <a:t>Necessity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Electron temperature and density by Thomson scattering are local measurements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For comparison with DYON calculation, volume averaged quantities are needed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altLang="ko-KR" sz="16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and N</a:t>
            </a:r>
            <a:r>
              <a:rPr lang="en-US" altLang="ko-KR" sz="16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from TS and flux information from equilibrium reconstruction are needed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Processing</a:t>
            </a: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TS scattering data mapping at flux coordinates by using eq. data</a:t>
            </a: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Interpolation of Ne, </a:t>
            </a:r>
            <a:r>
              <a:rPr lang="en-US" altLang="ko-KR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</a:t>
            </a: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data in real dimension (R,Z)</a:t>
            </a:r>
          </a:p>
          <a:p>
            <a:pPr marL="742950" lvl="1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Calculation of volume averaged quantities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1" t="7650" r="19880" b="3271"/>
          <a:stretch/>
        </p:blipFill>
        <p:spPr>
          <a:xfrm>
            <a:off x="84451" y="3682624"/>
            <a:ext cx="2966308" cy="29451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92820" y="3497177"/>
            <a:ext cx="11622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Upper limit</a:t>
            </a:r>
            <a:endParaRPr lang="ko-KR" altLang="en-US" sz="14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92820" y="3761072"/>
            <a:ext cx="11622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 limit</a:t>
            </a:r>
            <a:endParaRPr lang="ko-KR" altLang="en-US" sz="1400" b="1" dirty="0">
              <a:solidFill>
                <a:schemeClr val="accent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87721" y="4855954"/>
            <a:ext cx="2068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smtClean="0">
                <a:latin typeface="Arial" panose="020B0604020202020204" pitchFamily="34" charset="0"/>
                <a:cs typeface="Arial" panose="020B0604020202020204" pitchFamily="34" charset="0"/>
              </a:rPr>
              <a:t>Shot#37441 @ 307 </a:t>
            </a:r>
            <a:r>
              <a:rPr lang="en-US" altLang="ko-KR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4"/>
          <a:srcRect t="3370" r="7399"/>
          <a:stretch/>
        </p:blipFill>
        <p:spPr>
          <a:xfrm>
            <a:off x="6015511" y="3700309"/>
            <a:ext cx="3029672" cy="29525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435267" y="4874116"/>
            <a:ext cx="658026" cy="2543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 (m)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72312" y="6441753"/>
            <a:ext cx="658026" cy="2543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 (m)</a:t>
            </a:r>
            <a:endParaRPr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505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27436</TotalTime>
  <Words>2018</Words>
  <Application>Microsoft Office PowerPoint</Application>
  <PresentationFormat>화면 슬라이드 쇼(4:3)</PresentationFormat>
  <Paragraphs>372</Paragraphs>
  <Slides>33</Slides>
  <Notes>0</Notes>
  <HiddenSlides>0</HiddenSlides>
  <MMClips>4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40" baseType="lpstr">
      <vt:lpstr>맑은 고딕</vt:lpstr>
      <vt:lpstr>Arial</vt:lpstr>
      <vt:lpstr>Calibri</vt:lpstr>
      <vt:lpstr>Calibri Light</vt:lpstr>
      <vt:lpstr>Cambria Math</vt:lpstr>
      <vt:lpstr>Wingdings</vt:lpstr>
      <vt:lpstr>Office 테마</vt:lpstr>
      <vt:lpstr>Development of full electromagnetic plasma start-up model for analysis and prediction of Ohmic discharges in Versatile Experiment Spherical Torus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plasma start-up model  for analysis and prediction of ohmic discharges  in Versatile Experiment Spherical Torus</dc:title>
  <dc:creator>SUNGFE</dc:creator>
  <cp:lastModifiedBy>SUNGFE</cp:lastModifiedBy>
  <cp:revision>1201</cp:revision>
  <dcterms:created xsi:type="dcterms:W3CDTF">2022-10-17T02:08:00Z</dcterms:created>
  <dcterms:modified xsi:type="dcterms:W3CDTF">2022-11-08T09:27:33Z</dcterms:modified>
</cp:coreProperties>
</file>