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9" r:id="rId2"/>
    <p:sldId id="355" r:id="rId3"/>
    <p:sldId id="358" r:id="rId4"/>
    <p:sldId id="359" r:id="rId5"/>
    <p:sldId id="360" r:id="rId6"/>
    <p:sldId id="361" r:id="rId7"/>
    <p:sldId id="362" r:id="rId8"/>
    <p:sldId id="363" r:id="rId9"/>
    <p:sldId id="364" r:id="rId10"/>
    <p:sldId id="365" r:id="rId11"/>
    <p:sldId id="3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432FF"/>
    <a:srgbClr val="FF9300"/>
    <a:srgbClr val="E52B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216"/>
    <p:restoredTop sz="59774" autoAdjust="0"/>
  </p:normalViewPr>
  <p:slideViewPr>
    <p:cSldViewPr snapToGrid="0" snapToObjects="1">
      <p:cViewPr varScale="1">
        <p:scale>
          <a:sx n="109" d="100"/>
          <a:sy n="109" d="100"/>
        </p:scale>
        <p:origin x="184" y="264"/>
      </p:cViewPr>
      <p:guideLst/>
    </p:cSldViewPr>
  </p:slideViewPr>
  <p:notesTextViewPr>
    <p:cViewPr>
      <p:scale>
        <a:sx n="130" d="100"/>
        <a:sy n="130" d="100"/>
      </p:scale>
      <p:origin x="0" y="0"/>
    </p:cViewPr>
  </p:notesTextViewPr>
  <p:notesViewPr>
    <p:cSldViewPr snapToGrid="0" snapToObjects="1">
      <p:cViewPr varScale="1">
        <p:scale>
          <a:sx n="86" d="100"/>
          <a:sy n="86" d="100"/>
        </p:scale>
        <p:origin x="378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00CE92-8E2E-4595-96EF-800B1D54DFC0}" type="datetimeFigureOut">
              <a:rPr lang="en-US" smtClean="0"/>
              <a:t>11/3/22</a:t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794B9-1CCD-4E61-957E-03852C1E9B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6174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676D8-125A-4548-A3B4-A456F5F047D7}" type="datetimeFigureOut">
              <a:rPr lang="en-US" smtClean="0"/>
              <a:t>11/3/22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9DB3FA-08C2-42E7-A72A-E676D81D56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385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DB3FA-08C2-42E7-A72A-E676D81D56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48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DB3FA-08C2-42E7-A72A-E676D81D564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155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DB3FA-08C2-42E7-A72A-E676D81D564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420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DB3FA-08C2-42E7-A72A-E676D81D56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674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DB3FA-08C2-42E7-A72A-E676D81D56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076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DB3FA-08C2-42E7-A72A-E676D81D564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0869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DB3FA-08C2-42E7-A72A-E676D81D564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405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DB3FA-08C2-42E7-A72A-E676D81D56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0810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DB3FA-08C2-42E7-A72A-E676D81D564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211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DB3FA-08C2-42E7-A72A-E676D81D564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882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9DB3FA-08C2-42E7-A72A-E676D81D564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715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 つの角を切り取った四角形 12"/>
          <p:cNvSpPr/>
          <p:nvPr userDrawn="1"/>
        </p:nvSpPr>
        <p:spPr>
          <a:xfrm flipH="1" flipV="1">
            <a:off x="6790267" y="1943"/>
            <a:ext cx="5401731" cy="615157"/>
          </a:xfrm>
          <a:prstGeom prst="snip1Rect">
            <a:avLst>
              <a:gd name="adj" fmla="val 50000"/>
            </a:avLst>
          </a:prstGeom>
          <a:solidFill>
            <a:srgbClr val="E52B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2187" y="2004277"/>
            <a:ext cx="9249623" cy="1742673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rgbClr val="E52B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0004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anose="020B0602030504020204" pitchFamily="34" charset="0"/>
                <a:ea typeface="HGMaruGothicMPRO" charset="-128"/>
                <a:cs typeface="Lucida Sans" panose="020B0602030504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610EB-88F1-BF42-8974-981B2CFA7087}" type="datetime1">
              <a:rPr lang="ja-JP" altLang="en-US" smtClean="0"/>
              <a:t>2022/11/3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772E-AFF8-CA46-8512-580DABBF6AB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30"/>
          <p:cNvSpPr>
            <a:spLocks noChangeArrowheads="1"/>
          </p:cNvSpPr>
          <p:nvPr userDrawn="1"/>
        </p:nvSpPr>
        <p:spPr bwMode="auto">
          <a:xfrm>
            <a:off x="6790267" y="33244"/>
            <a:ext cx="5401733" cy="453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84564" tIns="41541" rIns="84564" bIns="41541">
            <a:prstTxWarp prst="textNoShape">
              <a:avLst/>
            </a:prstTxWarp>
            <a:spAutoFit/>
          </a:bodyPr>
          <a:lstStyle/>
          <a:p>
            <a:pPr algn="ctr" defTabSz="915988"/>
            <a:r>
              <a:rPr lang="en-US" altLang="ja-JP" sz="2400" b="0" i="1" dirty="0">
                <a:solidFill>
                  <a:schemeClr val="bg1"/>
                </a:solidFill>
                <a:latin typeface="Rockwell" panose="02060603020205020403" pitchFamily="18" charset="0"/>
                <a:ea typeface="Osaka" charset="-128"/>
                <a:cs typeface="Times New Roman"/>
              </a:rPr>
              <a:t>Advanced Fusion Research Center</a:t>
            </a:r>
            <a:endParaRPr lang="ja-JP" sz="2400" b="0" i="1" dirty="0">
              <a:solidFill>
                <a:schemeClr val="bg1"/>
              </a:solidFill>
              <a:latin typeface="Rockwell" panose="02060603020205020403" pitchFamily="18" charset="0"/>
              <a:ea typeface="Osaka" charset="-128"/>
              <a:cs typeface="Times New Roman"/>
            </a:endParaRPr>
          </a:p>
        </p:txBody>
      </p:sp>
      <p:pic>
        <p:nvPicPr>
          <p:cNvPr id="12" name="図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219" y="1494287"/>
            <a:ext cx="1996472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081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 つの角を切り取った四角形 12"/>
          <p:cNvSpPr/>
          <p:nvPr userDrawn="1"/>
        </p:nvSpPr>
        <p:spPr>
          <a:xfrm flipV="1">
            <a:off x="0" y="-3"/>
            <a:ext cx="12192000" cy="762003"/>
          </a:xfrm>
          <a:prstGeom prst="snip1Rect">
            <a:avLst>
              <a:gd name="adj" fmla="val 50000"/>
            </a:avLst>
          </a:prstGeom>
          <a:gradFill flip="none" rotWithShape="1">
            <a:gsLst>
              <a:gs pos="77000">
                <a:srgbClr val="E52B27"/>
              </a:gs>
              <a:gs pos="100000">
                <a:schemeClr val="accent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4560"/>
            <a:ext cx="10515600" cy="4351338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Lucida Sans" panose="020B0602030504020204" pitchFamily="34" charset="0"/>
              </a:defRPr>
            </a:lvl1pPr>
            <a:lvl2pPr>
              <a:defRPr>
                <a:solidFill>
                  <a:schemeClr val="tx2"/>
                </a:solidFill>
                <a:latin typeface="Lucida Sans" panose="020B0602030504020204" pitchFamily="34" charset="0"/>
              </a:defRPr>
            </a:lvl2pPr>
            <a:lvl3pPr>
              <a:defRPr>
                <a:solidFill>
                  <a:schemeClr val="tx2"/>
                </a:solidFill>
                <a:latin typeface="Lucida Sans" panose="020B0602030504020204" pitchFamily="34" charset="0"/>
              </a:defRPr>
            </a:lvl3pPr>
            <a:lvl4pPr>
              <a:defRPr>
                <a:solidFill>
                  <a:schemeClr val="tx2"/>
                </a:solidFill>
                <a:latin typeface="Lucida Sans" panose="020B0602030504020204" pitchFamily="34" charset="0"/>
              </a:defRPr>
            </a:lvl4pPr>
            <a:lvl5pPr>
              <a:defRPr>
                <a:solidFill>
                  <a:schemeClr val="tx2"/>
                </a:solidFill>
                <a:latin typeface="Lucida Sans" panose="020B0602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5865289"/>
            <a:ext cx="2743200" cy="365125"/>
          </a:xfrm>
        </p:spPr>
        <p:txBody>
          <a:bodyPr/>
          <a:lstStyle/>
          <a:p>
            <a:fld id="{CC67C7EC-F106-3543-96C6-1F20FA4D033D}" type="datetime1">
              <a:rPr lang="ja-JP" altLang="en-US" smtClean="0"/>
              <a:t>2022/11/3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5865289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5865289"/>
            <a:ext cx="2743200" cy="365125"/>
          </a:xfrm>
        </p:spPr>
        <p:txBody>
          <a:bodyPr/>
          <a:lstStyle/>
          <a:p>
            <a:fld id="{4721772E-AFF8-CA46-8512-580DABBF6AB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直線コネクタ 6"/>
          <p:cNvCxnSpPr/>
          <p:nvPr userDrawn="1"/>
        </p:nvCxnSpPr>
        <p:spPr>
          <a:xfrm>
            <a:off x="369219" y="6617622"/>
            <a:ext cx="11453567" cy="28281"/>
          </a:xfrm>
          <a:prstGeom prst="line">
            <a:avLst/>
          </a:prstGeom>
          <a:ln w="57150">
            <a:solidFill>
              <a:srgbClr val="E52B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0"/>
          <p:cNvSpPr>
            <a:spLocks noChangeArrowheads="1"/>
          </p:cNvSpPr>
          <p:nvPr userDrawn="1"/>
        </p:nvSpPr>
        <p:spPr bwMode="auto">
          <a:xfrm>
            <a:off x="8012631" y="6482093"/>
            <a:ext cx="3341169" cy="299337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square" lIns="84564" tIns="41541" rIns="84564" bIns="41541">
            <a:prstTxWarp prst="textNoShape">
              <a:avLst/>
            </a:prstTxWarp>
            <a:spAutoFit/>
          </a:bodyPr>
          <a:lstStyle/>
          <a:p>
            <a:pPr algn="ctr" defTabSz="915988"/>
            <a:r>
              <a:rPr lang="en-US" altLang="ja-JP" sz="1400" i="1" dirty="0">
                <a:solidFill>
                  <a:srgbClr val="E52B27"/>
                </a:solidFill>
                <a:latin typeface="Rockwell" panose="02060603020205020403" pitchFamily="18" charset="0"/>
                <a:ea typeface="Osaka" charset="-128"/>
                <a:cs typeface="Times New Roman"/>
              </a:rPr>
              <a:t>Advanced Fusion Research Center</a:t>
            </a:r>
            <a:endParaRPr lang="ja-JP" sz="1400" i="1" dirty="0">
              <a:solidFill>
                <a:srgbClr val="E52B27"/>
              </a:solidFill>
              <a:latin typeface="Rockwell" panose="02060603020205020403" pitchFamily="18" charset="0"/>
              <a:ea typeface="Osaka" charset="-128"/>
              <a:cs typeface="Times New Roman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-12662"/>
            <a:ext cx="10515600" cy="761997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3" name="図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683" y="6273725"/>
            <a:ext cx="1946633" cy="53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054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219668"/>
            <a:ext cx="5181600" cy="4351338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Lucida Sans" panose="020B0602030504020204" pitchFamily="34" charset="0"/>
              </a:defRPr>
            </a:lvl1pPr>
            <a:lvl2pPr>
              <a:defRPr>
                <a:solidFill>
                  <a:schemeClr val="tx2"/>
                </a:solidFill>
                <a:latin typeface="Lucida Sans" panose="020B0602030504020204" pitchFamily="34" charset="0"/>
              </a:defRPr>
            </a:lvl2pPr>
            <a:lvl3pPr>
              <a:defRPr>
                <a:solidFill>
                  <a:schemeClr val="tx2"/>
                </a:solidFill>
                <a:latin typeface="Lucida Sans" panose="020B0602030504020204" pitchFamily="34" charset="0"/>
              </a:defRPr>
            </a:lvl3pPr>
            <a:lvl4pPr>
              <a:defRPr>
                <a:solidFill>
                  <a:schemeClr val="tx2"/>
                </a:solidFill>
                <a:latin typeface="Lucida Sans" panose="020B0602030504020204" pitchFamily="34" charset="0"/>
              </a:defRPr>
            </a:lvl4pPr>
            <a:lvl5pPr>
              <a:defRPr>
                <a:solidFill>
                  <a:schemeClr val="tx2"/>
                </a:solidFill>
                <a:latin typeface="Lucida Sans" panose="020B0602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19668"/>
            <a:ext cx="5181600" cy="4351338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Lucida Sans" panose="020B0602030504020204" pitchFamily="34" charset="0"/>
              </a:defRPr>
            </a:lvl1pPr>
            <a:lvl2pPr>
              <a:defRPr>
                <a:solidFill>
                  <a:schemeClr val="tx2"/>
                </a:solidFill>
                <a:latin typeface="Lucida Sans" panose="020B0602030504020204" pitchFamily="34" charset="0"/>
              </a:defRPr>
            </a:lvl2pPr>
            <a:lvl3pPr>
              <a:defRPr>
                <a:solidFill>
                  <a:schemeClr val="tx2"/>
                </a:solidFill>
                <a:latin typeface="Lucida Sans" panose="020B0602030504020204" pitchFamily="34" charset="0"/>
              </a:defRPr>
            </a:lvl3pPr>
            <a:lvl4pPr>
              <a:defRPr>
                <a:solidFill>
                  <a:schemeClr val="tx2"/>
                </a:solidFill>
                <a:latin typeface="Lucida Sans" panose="020B0602030504020204" pitchFamily="34" charset="0"/>
              </a:defRPr>
            </a:lvl4pPr>
            <a:lvl5pPr>
              <a:defRPr>
                <a:solidFill>
                  <a:schemeClr val="tx2"/>
                </a:solidFill>
                <a:latin typeface="Lucida Sans" panose="020B0602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5750397"/>
            <a:ext cx="2743200" cy="365125"/>
          </a:xfrm>
        </p:spPr>
        <p:txBody>
          <a:bodyPr/>
          <a:lstStyle/>
          <a:p>
            <a:fld id="{CE2E5F34-445D-254F-B57C-F88A151E27FC}" type="datetime1">
              <a:rPr lang="ja-JP" altLang="en-US" smtClean="0"/>
              <a:t>2022/11/3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5750397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750397"/>
            <a:ext cx="2743200" cy="365125"/>
          </a:xfrm>
        </p:spPr>
        <p:txBody>
          <a:bodyPr/>
          <a:lstStyle/>
          <a:p>
            <a:fld id="{4721772E-AFF8-CA46-8512-580DABBF6AB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直線コネクタ 6"/>
          <p:cNvCxnSpPr/>
          <p:nvPr userDrawn="1"/>
        </p:nvCxnSpPr>
        <p:spPr>
          <a:xfrm>
            <a:off x="369219" y="6617622"/>
            <a:ext cx="11453567" cy="28281"/>
          </a:xfrm>
          <a:prstGeom prst="line">
            <a:avLst/>
          </a:prstGeom>
          <a:ln w="57150">
            <a:solidFill>
              <a:srgbClr val="E52B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30"/>
          <p:cNvSpPr>
            <a:spLocks noChangeArrowheads="1"/>
          </p:cNvSpPr>
          <p:nvPr userDrawn="1"/>
        </p:nvSpPr>
        <p:spPr bwMode="auto">
          <a:xfrm>
            <a:off x="8012631" y="6482093"/>
            <a:ext cx="3341169" cy="299337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square" lIns="84564" tIns="41541" rIns="84564" bIns="41541">
            <a:prstTxWarp prst="textNoShape">
              <a:avLst/>
            </a:prstTxWarp>
            <a:spAutoFit/>
          </a:bodyPr>
          <a:lstStyle/>
          <a:p>
            <a:pPr algn="ctr" defTabSz="915988"/>
            <a:r>
              <a:rPr lang="en-US" altLang="ja-JP" sz="1400" i="1" dirty="0">
                <a:solidFill>
                  <a:srgbClr val="E52B27"/>
                </a:solidFill>
                <a:latin typeface="Rockwell" panose="02060603020205020403" pitchFamily="18" charset="0"/>
                <a:ea typeface="Osaka" charset="-128"/>
                <a:cs typeface="Times New Roman"/>
              </a:rPr>
              <a:t>Advanced Fusion Research Center</a:t>
            </a:r>
            <a:endParaRPr lang="ja-JP" sz="1400" i="1" dirty="0">
              <a:solidFill>
                <a:srgbClr val="E52B27"/>
              </a:solidFill>
              <a:latin typeface="Rockwell" panose="02060603020205020403" pitchFamily="18" charset="0"/>
              <a:ea typeface="Osaka" charset="-128"/>
              <a:cs typeface="Times New Roman"/>
            </a:endParaRPr>
          </a:p>
        </p:txBody>
      </p:sp>
      <p:pic>
        <p:nvPicPr>
          <p:cNvPr id="13" name="図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683" y="6273725"/>
            <a:ext cx="1946633" cy="530381"/>
          </a:xfrm>
          <a:prstGeom prst="rect">
            <a:avLst/>
          </a:prstGeom>
        </p:spPr>
      </p:pic>
      <p:sp>
        <p:nvSpPr>
          <p:cNvPr id="16" name="1 つの角を切り取った四角形 12"/>
          <p:cNvSpPr/>
          <p:nvPr userDrawn="1"/>
        </p:nvSpPr>
        <p:spPr>
          <a:xfrm flipV="1">
            <a:off x="0" y="-3"/>
            <a:ext cx="12192000" cy="762003"/>
          </a:xfrm>
          <a:prstGeom prst="snip1Rect">
            <a:avLst>
              <a:gd name="adj" fmla="val 50000"/>
            </a:avLst>
          </a:prstGeom>
          <a:gradFill flip="none" rotWithShape="1">
            <a:gsLst>
              <a:gs pos="77000">
                <a:srgbClr val="E52B27"/>
              </a:gs>
              <a:gs pos="100000">
                <a:schemeClr val="accent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8908"/>
            <a:ext cx="10515600" cy="761997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894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5908600"/>
            <a:ext cx="2743200" cy="365125"/>
          </a:xfrm>
        </p:spPr>
        <p:txBody>
          <a:bodyPr/>
          <a:lstStyle/>
          <a:p>
            <a:fld id="{A14B1AD1-B7E1-484D-AEBA-8EC76D3721EB}" type="datetime1">
              <a:rPr lang="ja-JP" altLang="en-US" smtClean="0"/>
              <a:t>2022/11/3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590860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5908600"/>
            <a:ext cx="2743200" cy="365125"/>
          </a:xfrm>
        </p:spPr>
        <p:txBody>
          <a:bodyPr/>
          <a:lstStyle/>
          <a:p>
            <a:fld id="{4721772E-AFF8-CA46-8512-580DABBF6AB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直線コネクタ 6"/>
          <p:cNvCxnSpPr/>
          <p:nvPr userDrawn="1"/>
        </p:nvCxnSpPr>
        <p:spPr>
          <a:xfrm>
            <a:off x="369219" y="6617622"/>
            <a:ext cx="11453567" cy="28281"/>
          </a:xfrm>
          <a:prstGeom prst="line">
            <a:avLst/>
          </a:prstGeom>
          <a:ln w="57150">
            <a:solidFill>
              <a:srgbClr val="E52B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30"/>
          <p:cNvSpPr>
            <a:spLocks noChangeArrowheads="1"/>
          </p:cNvSpPr>
          <p:nvPr userDrawn="1"/>
        </p:nvSpPr>
        <p:spPr bwMode="auto">
          <a:xfrm>
            <a:off x="8012631" y="6482093"/>
            <a:ext cx="3341169" cy="299337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square" lIns="84564" tIns="41541" rIns="84564" bIns="41541">
            <a:prstTxWarp prst="textNoShape">
              <a:avLst/>
            </a:prstTxWarp>
            <a:spAutoFit/>
          </a:bodyPr>
          <a:lstStyle/>
          <a:p>
            <a:pPr algn="ctr" defTabSz="915988"/>
            <a:r>
              <a:rPr lang="en-US" altLang="ja-JP" sz="1400" i="1" dirty="0">
                <a:solidFill>
                  <a:srgbClr val="E52B27"/>
                </a:solidFill>
                <a:latin typeface="Rockwell" panose="02060603020205020403" pitchFamily="18" charset="0"/>
                <a:ea typeface="Osaka" charset="-128"/>
                <a:cs typeface="Times New Roman"/>
              </a:rPr>
              <a:t>Advanced Fusion Research Center</a:t>
            </a:r>
            <a:endParaRPr lang="ja-JP" sz="1400" i="1" dirty="0">
              <a:solidFill>
                <a:srgbClr val="E52B27"/>
              </a:solidFill>
              <a:latin typeface="Rockwell" panose="02060603020205020403" pitchFamily="18" charset="0"/>
              <a:ea typeface="Osaka" charset="-128"/>
              <a:cs typeface="Times New Roman"/>
            </a:endParaRPr>
          </a:p>
        </p:txBody>
      </p:sp>
      <p:pic>
        <p:nvPicPr>
          <p:cNvPr id="12" name="図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683" y="6273725"/>
            <a:ext cx="1946633" cy="530381"/>
          </a:xfrm>
          <a:prstGeom prst="rect">
            <a:avLst/>
          </a:prstGeom>
        </p:spPr>
      </p:pic>
      <p:sp>
        <p:nvSpPr>
          <p:cNvPr id="11" name="1 つの角を切り取った四角形 12"/>
          <p:cNvSpPr/>
          <p:nvPr userDrawn="1"/>
        </p:nvSpPr>
        <p:spPr>
          <a:xfrm flipV="1">
            <a:off x="0" y="-3"/>
            <a:ext cx="12192000" cy="762003"/>
          </a:xfrm>
          <a:prstGeom prst="snip1Rect">
            <a:avLst>
              <a:gd name="adj" fmla="val 50000"/>
            </a:avLst>
          </a:prstGeom>
          <a:gradFill flip="none" rotWithShape="1">
            <a:gsLst>
              <a:gs pos="77000">
                <a:srgbClr val="E52B27"/>
              </a:gs>
              <a:gs pos="100000">
                <a:schemeClr val="accent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-2"/>
            <a:ext cx="10515600" cy="761997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0500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12188-86E6-334F-8C7D-80C4E2EC52D5}" type="datetime1">
              <a:rPr lang="ja-JP" altLang="en-US" smtClean="0"/>
              <a:t>2022/11/3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1772E-AFF8-CA46-8512-580DABBF6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35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Lucida Sans" panose="020B0602030504020204" pitchFamily="34" charset="0"/>
          <a:ea typeface="HGMaruGothicMPRO" panose="020F0600000000000000" pitchFamily="34" charset="-128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Lucida Sans" panose="020B0602030504020204" pitchFamily="34" charset="0"/>
          <a:ea typeface="HGMaruGothicMPRO" panose="020F0600000000000000" pitchFamily="34" charset="-128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Lucida Sans" panose="020B0602030504020204" pitchFamily="34" charset="0"/>
          <a:ea typeface="HGMaruGothicMPRO" panose="020F0600000000000000" pitchFamily="34" charset="-128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Lucida Sans" panose="020B0602030504020204" pitchFamily="34" charset="0"/>
          <a:ea typeface="HGMaruGothicMPRO" panose="020F0600000000000000" pitchFamily="34" charset="-128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Lucida Sans" panose="020B0602030504020204" pitchFamily="34" charset="0"/>
          <a:ea typeface="HGMaruGothicMPRO" panose="020F0600000000000000" pitchFamily="34" charset="-128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63/1.3628540" TargetMode="External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hyperlink" Target="https://doi.org/10.1088/1361-6587/aadcb7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585/pfr.16.2402048" TargetMode="External"/><Relationship Id="rId3" Type="http://schemas.openxmlformats.org/officeDocument/2006/relationships/image" Target="../media/image8.png"/><Relationship Id="rId7" Type="http://schemas.openxmlformats.org/officeDocument/2006/relationships/hyperlink" Target="https://doi.org/10.1088/1361-6587/aadcb7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585/pfr.16.2402048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3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emf"/><Relationship Id="rId7" Type="http://schemas.microsoft.com/office/2007/relationships/hdphoto" Target="../media/hdphoto2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tiff"/><Relationship Id="rId7" Type="http://schemas.openxmlformats.org/officeDocument/2006/relationships/image" Target="../media/image22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tiff"/><Relationship Id="rId5" Type="http://schemas.openxmlformats.org/officeDocument/2006/relationships/image" Target="../media/image20.tiff"/><Relationship Id="rId10" Type="http://schemas.openxmlformats.org/officeDocument/2006/relationships/image" Target="../media/image17.png"/><Relationship Id="rId4" Type="http://schemas.openxmlformats.org/officeDocument/2006/relationships/image" Target="../media/image19.tiff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6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i.org/10.1109/TPS.2022.3193069" TargetMode="External"/><Relationship Id="rId4" Type="http://schemas.openxmlformats.org/officeDocument/2006/relationships/image" Target="../media/image2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/>
          <p:cNvSpPr>
            <a:spLocks noGrp="1"/>
          </p:cNvSpPr>
          <p:nvPr>
            <p:ph type="ctrTitle"/>
          </p:nvPr>
        </p:nvSpPr>
        <p:spPr>
          <a:xfrm>
            <a:off x="2593573" y="598519"/>
            <a:ext cx="8465682" cy="2788861"/>
          </a:xfrm>
        </p:spPr>
        <p:txBody>
          <a:bodyPr>
            <a:normAutofit fontScale="90000"/>
          </a:bodyPr>
          <a:lstStyle/>
          <a:p>
            <a:r>
              <a:rPr lang="en-US" altLang="ja-JP" b="1" dirty="0">
                <a:effectLst/>
              </a:rPr>
              <a:t>Improvements to the High-Field-Side Transient CHI System on QUEST</a:t>
            </a:r>
            <a:endParaRPr lang="en-US" dirty="0"/>
          </a:p>
        </p:txBody>
      </p:sp>
      <p:sp>
        <p:nvSpPr>
          <p:cNvPr id="7" name="サブタイトル 6"/>
          <p:cNvSpPr>
            <a:spLocks noGrp="1"/>
          </p:cNvSpPr>
          <p:nvPr>
            <p:ph type="subTitle" idx="1"/>
          </p:nvPr>
        </p:nvSpPr>
        <p:spPr>
          <a:xfrm>
            <a:off x="1156423" y="3470505"/>
            <a:ext cx="10852878" cy="3204556"/>
          </a:xfrm>
        </p:spPr>
        <p:txBody>
          <a:bodyPr>
            <a:noAutofit/>
          </a:bodyPr>
          <a:lstStyle/>
          <a:p>
            <a:pPr>
              <a:lnSpc>
                <a:spcPts val="1820"/>
              </a:lnSpc>
            </a:pPr>
            <a:r>
              <a:rPr lang="en" altLang="ja-JP" sz="1600" dirty="0" err="1">
                <a:solidFill>
                  <a:schemeClr val="tx1"/>
                </a:solidFill>
              </a:rPr>
              <a:t>Kengoh</a:t>
            </a:r>
            <a:r>
              <a:rPr lang="en" altLang="ja-JP" sz="1600" dirty="0">
                <a:solidFill>
                  <a:schemeClr val="tx1"/>
                </a:solidFill>
              </a:rPr>
              <a:t> KURODA</a:t>
            </a:r>
            <a:r>
              <a:rPr lang="en" altLang="ja-JP" sz="1600" baseline="30000" dirty="0">
                <a:solidFill>
                  <a:schemeClr val="tx1"/>
                </a:solidFill>
              </a:rPr>
              <a:t>1</a:t>
            </a:r>
            <a:r>
              <a:rPr lang="en" altLang="ja-JP" sz="1600" dirty="0">
                <a:solidFill>
                  <a:schemeClr val="tx1"/>
                </a:solidFill>
              </a:rPr>
              <a:t>, Roger RAMAN</a:t>
            </a:r>
            <a:r>
              <a:rPr lang="en" altLang="ja-JP" sz="1600" baseline="30000" dirty="0">
                <a:solidFill>
                  <a:schemeClr val="tx1"/>
                </a:solidFill>
              </a:rPr>
              <a:t>2</a:t>
            </a:r>
            <a:r>
              <a:rPr lang="en" altLang="ja-JP" sz="1600" dirty="0">
                <a:solidFill>
                  <a:schemeClr val="tx1"/>
                </a:solidFill>
              </a:rPr>
              <a:t>, Makoto HASEGAWA</a:t>
            </a:r>
            <a:r>
              <a:rPr lang="en" altLang="ja-JP" sz="1600" baseline="30000" dirty="0">
                <a:solidFill>
                  <a:schemeClr val="tx1"/>
                </a:solidFill>
              </a:rPr>
              <a:t>1</a:t>
            </a:r>
            <a:r>
              <a:rPr lang="en" altLang="ja-JP" sz="1600" dirty="0">
                <a:solidFill>
                  <a:schemeClr val="tx1"/>
                </a:solidFill>
              </a:rPr>
              <a:t>, Takumi ONCHI</a:t>
            </a:r>
            <a:r>
              <a:rPr lang="en" altLang="ja-JP" sz="1600" baseline="30000" dirty="0">
                <a:solidFill>
                  <a:schemeClr val="tx1"/>
                </a:solidFill>
              </a:rPr>
              <a:t>1</a:t>
            </a:r>
            <a:r>
              <a:rPr lang="en" altLang="ja-JP" sz="1600" dirty="0">
                <a:solidFill>
                  <a:schemeClr val="tx1"/>
                </a:solidFill>
              </a:rPr>
              <a:t>, Kazuaki HANADA</a:t>
            </a:r>
            <a:r>
              <a:rPr lang="en" altLang="ja-JP" sz="1600" baseline="30000" dirty="0">
                <a:solidFill>
                  <a:schemeClr val="tx1"/>
                </a:solidFill>
              </a:rPr>
              <a:t>1</a:t>
            </a:r>
            <a:r>
              <a:rPr lang="en" altLang="ja-JP" sz="1600" dirty="0">
                <a:solidFill>
                  <a:schemeClr val="tx1"/>
                </a:solidFill>
              </a:rPr>
              <a:t>, </a:t>
            </a:r>
          </a:p>
          <a:p>
            <a:pPr>
              <a:lnSpc>
                <a:spcPts val="1820"/>
              </a:lnSpc>
            </a:pPr>
            <a:r>
              <a:rPr lang="en" altLang="ja-JP" sz="1600" dirty="0">
                <a:solidFill>
                  <a:schemeClr val="tx1"/>
                </a:solidFill>
              </a:rPr>
              <a:t>Masayuki ONO</a:t>
            </a:r>
            <a:r>
              <a:rPr lang="en" altLang="ja-JP" sz="1600" baseline="30000" dirty="0">
                <a:solidFill>
                  <a:schemeClr val="tx1"/>
                </a:solidFill>
              </a:rPr>
              <a:t>3</a:t>
            </a:r>
            <a:r>
              <a:rPr lang="en" altLang="ja-JP" sz="1600" dirty="0">
                <a:solidFill>
                  <a:schemeClr val="tx1"/>
                </a:solidFill>
              </a:rPr>
              <a:t>, John ROGERS</a:t>
            </a:r>
            <a:r>
              <a:rPr lang="en" altLang="ja-JP" sz="1600" baseline="30000" dirty="0">
                <a:solidFill>
                  <a:schemeClr val="tx1"/>
                </a:solidFill>
              </a:rPr>
              <a:t>2</a:t>
            </a:r>
            <a:r>
              <a:rPr lang="en" altLang="ja-JP" sz="1600" dirty="0">
                <a:solidFill>
                  <a:schemeClr val="tx1"/>
                </a:solidFill>
              </a:rPr>
              <a:t>, </a:t>
            </a:r>
            <a:r>
              <a:rPr lang="en" altLang="ja-JP" sz="1600" dirty="0" err="1">
                <a:solidFill>
                  <a:schemeClr val="tx1"/>
                </a:solidFill>
              </a:rPr>
              <a:t>Ryuya</a:t>
            </a:r>
            <a:r>
              <a:rPr lang="en" altLang="ja-JP" sz="1600" dirty="0">
                <a:solidFill>
                  <a:schemeClr val="tx1"/>
                </a:solidFill>
              </a:rPr>
              <a:t> IKEZOE</a:t>
            </a:r>
            <a:r>
              <a:rPr lang="en" altLang="ja-JP" sz="1600" baseline="30000" dirty="0">
                <a:solidFill>
                  <a:schemeClr val="tx1"/>
                </a:solidFill>
              </a:rPr>
              <a:t>1</a:t>
            </a:r>
            <a:r>
              <a:rPr lang="en" altLang="ja-JP" sz="1600" dirty="0">
                <a:solidFill>
                  <a:schemeClr val="tx1"/>
                </a:solidFill>
              </a:rPr>
              <a:t>, Hiroshi IDEI</a:t>
            </a:r>
            <a:r>
              <a:rPr lang="en" altLang="ja-JP" sz="1600" baseline="30000" dirty="0">
                <a:solidFill>
                  <a:schemeClr val="tx1"/>
                </a:solidFill>
              </a:rPr>
              <a:t>1</a:t>
            </a:r>
            <a:r>
              <a:rPr lang="en" altLang="ja-JP" sz="1600" dirty="0">
                <a:solidFill>
                  <a:schemeClr val="tx1"/>
                </a:solidFill>
              </a:rPr>
              <a:t>, Takeshi IDO</a:t>
            </a:r>
            <a:r>
              <a:rPr lang="en" altLang="ja-JP" sz="1600" baseline="30000" dirty="0">
                <a:solidFill>
                  <a:schemeClr val="tx1"/>
                </a:solidFill>
              </a:rPr>
              <a:t>1</a:t>
            </a:r>
            <a:r>
              <a:rPr lang="en" altLang="ja-JP" sz="1600" dirty="0">
                <a:solidFill>
                  <a:schemeClr val="tx1"/>
                </a:solidFill>
              </a:rPr>
              <a:t>, Osamu MITARAI</a:t>
            </a:r>
            <a:r>
              <a:rPr lang="en" altLang="ja-JP" sz="1600" baseline="30000" dirty="0">
                <a:solidFill>
                  <a:schemeClr val="tx1"/>
                </a:solidFill>
              </a:rPr>
              <a:t>4</a:t>
            </a:r>
            <a:r>
              <a:rPr lang="en" altLang="ja-JP" sz="1600" dirty="0">
                <a:solidFill>
                  <a:schemeClr val="tx1"/>
                </a:solidFill>
              </a:rPr>
              <a:t>,</a:t>
            </a:r>
          </a:p>
          <a:p>
            <a:pPr>
              <a:lnSpc>
                <a:spcPts val="1820"/>
              </a:lnSpc>
            </a:pPr>
            <a:r>
              <a:rPr lang="en" altLang="ja-JP" sz="1600" dirty="0">
                <a:solidFill>
                  <a:schemeClr val="tx1"/>
                </a:solidFill>
              </a:rPr>
              <a:t> Masayoshi NAGATA</a:t>
            </a:r>
            <a:r>
              <a:rPr lang="en" altLang="ja-JP" sz="1600" baseline="30000" dirty="0">
                <a:solidFill>
                  <a:schemeClr val="tx1"/>
                </a:solidFill>
              </a:rPr>
              <a:t>5</a:t>
            </a:r>
            <a:r>
              <a:rPr lang="en" altLang="ja-JP" sz="1600" dirty="0">
                <a:solidFill>
                  <a:schemeClr val="tx1"/>
                </a:solidFill>
              </a:rPr>
              <a:t>, </a:t>
            </a:r>
            <a:r>
              <a:rPr lang="en" altLang="ja-JP" sz="1600" dirty="0" err="1">
                <a:solidFill>
                  <a:schemeClr val="tx1"/>
                </a:solidFill>
              </a:rPr>
              <a:t>Nobuhiro</a:t>
            </a:r>
            <a:r>
              <a:rPr lang="en" altLang="ja-JP" sz="1600" dirty="0">
                <a:solidFill>
                  <a:schemeClr val="tx1"/>
                </a:solidFill>
              </a:rPr>
              <a:t> NISHINO</a:t>
            </a:r>
            <a:r>
              <a:rPr lang="en" altLang="ja-JP" sz="1600" baseline="30000" dirty="0">
                <a:solidFill>
                  <a:schemeClr val="tx1"/>
                </a:solidFill>
              </a:rPr>
              <a:t>6</a:t>
            </a:r>
            <a:r>
              <a:rPr lang="en" altLang="ja-JP" sz="1600" dirty="0">
                <a:solidFill>
                  <a:schemeClr val="tx1"/>
                </a:solidFill>
              </a:rPr>
              <a:t>, Shoji KAWASAKI</a:t>
            </a:r>
            <a:r>
              <a:rPr lang="en" altLang="ja-JP" sz="1600" baseline="30000" dirty="0">
                <a:solidFill>
                  <a:schemeClr val="tx1"/>
                </a:solidFill>
              </a:rPr>
              <a:t>1</a:t>
            </a:r>
            <a:r>
              <a:rPr lang="en" altLang="ja-JP" sz="1600" dirty="0">
                <a:solidFill>
                  <a:schemeClr val="tx1"/>
                </a:solidFill>
              </a:rPr>
              <a:t>, Takahiro NAGATA</a:t>
            </a:r>
            <a:r>
              <a:rPr lang="en" altLang="ja-JP" sz="1600" baseline="30000" dirty="0">
                <a:solidFill>
                  <a:schemeClr val="tx1"/>
                </a:solidFill>
              </a:rPr>
              <a:t>1</a:t>
            </a:r>
            <a:r>
              <a:rPr lang="en" altLang="ja-JP" sz="1600" dirty="0">
                <a:solidFill>
                  <a:schemeClr val="tx1"/>
                </a:solidFill>
              </a:rPr>
              <a:t>, Aki HIGASHIJIMA</a:t>
            </a:r>
            <a:r>
              <a:rPr lang="en" altLang="ja-JP" sz="1600" baseline="30000" dirty="0">
                <a:solidFill>
                  <a:schemeClr val="tx1"/>
                </a:solidFill>
              </a:rPr>
              <a:t>1</a:t>
            </a:r>
            <a:r>
              <a:rPr lang="en" altLang="ja-JP" sz="1600" dirty="0">
                <a:solidFill>
                  <a:schemeClr val="tx1"/>
                </a:solidFill>
              </a:rPr>
              <a:t>,</a:t>
            </a:r>
          </a:p>
          <a:p>
            <a:pPr>
              <a:lnSpc>
                <a:spcPts val="1820"/>
              </a:lnSpc>
            </a:pPr>
            <a:r>
              <a:rPr lang="en" altLang="ja-JP" sz="1600" dirty="0">
                <a:solidFill>
                  <a:schemeClr val="tx1"/>
                </a:solidFill>
              </a:rPr>
              <a:t> Shun SHIMABUKURO</a:t>
            </a:r>
            <a:r>
              <a:rPr lang="en" altLang="ja-JP" sz="1600" baseline="30000" dirty="0">
                <a:solidFill>
                  <a:schemeClr val="tx1"/>
                </a:solidFill>
              </a:rPr>
              <a:t>1</a:t>
            </a:r>
            <a:r>
              <a:rPr lang="en" altLang="ja-JP" sz="1600" dirty="0">
                <a:solidFill>
                  <a:schemeClr val="tx1"/>
                </a:solidFill>
              </a:rPr>
              <a:t>, Ichiro NIIYA</a:t>
            </a:r>
            <a:r>
              <a:rPr lang="en" altLang="ja-JP" sz="1600" baseline="30000" dirty="0">
                <a:solidFill>
                  <a:schemeClr val="tx1"/>
                </a:solidFill>
              </a:rPr>
              <a:t>1</a:t>
            </a:r>
            <a:r>
              <a:rPr lang="en" altLang="ja-JP" sz="1600" dirty="0">
                <a:solidFill>
                  <a:schemeClr val="tx1"/>
                </a:solidFill>
              </a:rPr>
              <a:t>, Izumi SEKIYA</a:t>
            </a:r>
            <a:r>
              <a:rPr lang="en" altLang="ja-JP" sz="1600" baseline="30000" dirty="0">
                <a:solidFill>
                  <a:schemeClr val="tx1"/>
                </a:solidFill>
              </a:rPr>
              <a:t>1</a:t>
            </a:r>
            <a:r>
              <a:rPr lang="en" altLang="ja-JP" sz="1600" dirty="0">
                <a:solidFill>
                  <a:schemeClr val="tx1"/>
                </a:solidFill>
              </a:rPr>
              <a:t>, </a:t>
            </a:r>
            <a:r>
              <a:rPr lang="en" altLang="ja-JP" sz="1600" dirty="0" err="1">
                <a:solidFill>
                  <a:schemeClr val="tx1"/>
                </a:solidFill>
              </a:rPr>
              <a:t>Yuya</a:t>
            </a:r>
            <a:r>
              <a:rPr lang="en" altLang="ja-JP" sz="1600" dirty="0">
                <a:solidFill>
                  <a:schemeClr val="tx1"/>
                </a:solidFill>
              </a:rPr>
              <a:t> OTSUKA</a:t>
            </a:r>
            <a:r>
              <a:rPr lang="en" altLang="ja-JP" sz="1600" baseline="30000" dirty="0">
                <a:solidFill>
                  <a:schemeClr val="tx1"/>
                </a:solidFill>
              </a:rPr>
              <a:t>1</a:t>
            </a:r>
            <a:r>
              <a:rPr lang="en" altLang="ja-JP" sz="1600" dirty="0">
                <a:solidFill>
                  <a:schemeClr val="tx1"/>
                </a:solidFill>
              </a:rPr>
              <a:t>, Kaori KONO</a:t>
            </a:r>
            <a:r>
              <a:rPr lang="en" altLang="ja-JP" sz="1600" baseline="30000" dirty="0">
                <a:solidFill>
                  <a:schemeClr val="tx1"/>
                </a:solidFill>
              </a:rPr>
              <a:t>1</a:t>
            </a:r>
            <a:r>
              <a:rPr lang="en" altLang="ja-JP" sz="1600" dirty="0">
                <a:solidFill>
                  <a:schemeClr val="tx1"/>
                </a:solidFill>
              </a:rPr>
              <a:t>, Kazuo NAKAMURA</a:t>
            </a:r>
            <a:r>
              <a:rPr lang="en" altLang="ja-JP" sz="1600" baseline="30000" dirty="0">
                <a:solidFill>
                  <a:schemeClr val="tx1"/>
                </a:solidFill>
              </a:rPr>
              <a:t>1</a:t>
            </a:r>
            <a:r>
              <a:rPr lang="en" altLang="ja-JP" sz="1600" dirty="0">
                <a:solidFill>
                  <a:schemeClr val="tx1"/>
                </a:solidFill>
              </a:rPr>
              <a:t>,</a:t>
            </a:r>
          </a:p>
          <a:p>
            <a:pPr>
              <a:lnSpc>
                <a:spcPts val="1820"/>
              </a:lnSpc>
            </a:pPr>
            <a:r>
              <a:rPr lang="en" altLang="ja-JP" sz="1600" dirty="0">
                <a:solidFill>
                  <a:schemeClr val="tx1"/>
                </a:solidFill>
              </a:rPr>
              <a:t> Akira EJIRI</a:t>
            </a:r>
            <a:r>
              <a:rPr lang="en" altLang="ja-JP" sz="1600" baseline="30000" dirty="0">
                <a:solidFill>
                  <a:schemeClr val="tx1"/>
                </a:solidFill>
              </a:rPr>
              <a:t>7</a:t>
            </a:r>
            <a:r>
              <a:rPr lang="en" altLang="ja-JP" sz="1600" dirty="0">
                <a:solidFill>
                  <a:schemeClr val="tx1"/>
                </a:solidFill>
              </a:rPr>
              <a:t>, </a:t>
            </a:r>
            <a:r>
              <a:rPr lang="en" altLang="ja-JP" sz="1600" dirty="0" err="1">
                <a:solidFill>
                  <a:schemeClr val="tx1"/>
                </a:solidFill>
              </a:rPr>
              <a:t>Sadayoshi</a:t>
            </a:r>
            <a:r>
              <a:rPr lang="en" altLang="ja-JP" sz="1600" dirty="0">
                <a:solidFill>
                  <a:schemeClr val="tx1"/>
                </a:solidFill>
              </a:rPr>
              <a:t> MURAKAMI</a:t>
            </a:r>
            <a:r>
              <a:rPr lang="en" altLang="ja-JP" sz="1600" baseline="30000" dirty="0">
                <a:solidFill>
                  <a:schemeClr val="tx1"/>
                </a:solidFill>
              </a:rPr>
              <a:t>8</a:t>
            </a:r>
            <a:r>
              <a:rPr lang="en" altLang="ja-JP" sz="1600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ts val="1820"/>
              </a:lnSpc>
            </a:pPr>
            <a:r>
              <a:rPr lang="en-US" altLang="ja-JP" sz="1600" baseline="30000" dirty="0">
                <a:solidFill>
                  <a:schemeClr val="tx1"/>
                </a:solidFill>
              </a:rPr>
              <a:t>1</a:t>
            </a:r>
            <a:r>
              <a:rPr lang="en-US" altLang="ja-JP" sz="1600" dirty="0">
                <a:solidFill>
                  <a:schemeClr val="tx1"/>
                </a:solidFill>
              </a:rPr>
              <a:t>Kyushu Univ., </a:t>
            </a:r>
            <a:r>
              <a:rPr lang="en-US" altLang="ja-JP" sz="1600" baseline="30000" dirty="0">
                <a:solidFill>
                  <a:schemeClr val="tx1"/>
                </a:solidFill>
              </a:rPr>
              <a:t>2</a:t>
            </a:r>
            <a:r>
              <a:rPr lang="en-US" altLang="ja-JP" sz="1600" dirty="0">
                <a:solidFill>
                  <a:schemeClr val="tx1"/>
                </a:solidFill>
              </a:rPr>
              <a:t>UW, </a:t>
            </a:r>
            <a:r>
              <a:rPr lang="en-US" altLang="ja-JP" sz="1600" baseline="30000" dirty="0">
                <a:solidFill>
                  <a:schemeClr val="tx1"/>
                </a:solidFill>
              </a:rPr>
              <a:t>3</a:t>
            </a:r>
            <a:r>
              <a:rPr lang="en-US" altLang="ja-JP" sz="1600" dirty="0">
                <a:solidFill>
                  <a:schemeClr val="tx1"/>
                </a:solidFill>
              </a:rPr>
              <a:t>PPPL, </a:t>
            </a:r>
            <a:r>
              <a:rPr lang="en-US" altLang="ja-JP" sz="1600" baseline="30000" dirty="0">
                <a:solidFill>
                  <a:schemeClr val="tx1"/>
                </a:solidFill>
              </a:rPr>
              <a:t>4</a:t>
            </a:r>
            <a:r>
              <a:rPr lang="en-US" altLang="ja-JP" sz="1600" dirty="0">
                <a:solidFill>
                  <a:schemeClr val="tx1"/>
                </a:solidFill>
              </a:rPr>
              <a:t>Institute for Advanced Fusion and Physics Education,</a:t>
            </a:r>
          </a:p>
          <a:p>
            <a:pPr>
              <a:lnSpc>
                <a:spcPts val="1820"/>
              </a:lnSpc>
            </a:pPr>
            <a:r>
              <a:rPr lang="en-US" altLang="ja-JP" sz="1600" dirty="0">
                <a:solidFill>
                  <a:schemeClr val="tx1"/>
                </a:solidFill>
              </a:rPr>
              <a:t> </a:t>
            </a:r>
            <a:r>
              <a:rPr lang="en-US" altLang="ja-JP" sz="1600" baseline="30000" dirty="0">
                <a:solidFill>
                  <a:schemeClr val="tx1"/>
                </a:solidFill>
              </a:rPr>
              <a:t>5</a:t>
            </a:r>
            <a:r>
              <a:rPr lang="en-US" altLang="ja-JP" sz="1600" dirty="0">
                <a:solidFill>
                  <a:schemeClr val="tx1"/>
                </a:solidFill>
              </a:rPr>
              <a:t>Univ. of Hyogo, </a:t>
            </a:r>
            <a:r>
              <a:rPr lang="en-US" altLang="ja-JP" sz="1600" baseline="30000" dirty="0">
                <a:solidFill>
                  <a:schemeClr val="tx1"/>
                </a:solidFill>
              </a:rPr>
              <a:t>6</a:t>
            </a:r>
            <a:r>
              <a:rPr lang="en-US" altLang="ja-JP" sz="1600" dirty="0">
                <a:solidFill>
                  <a:schemeClr val="tx1"/>
                </a:solidFill>
              </a:rPr>
              <a:t>Bauhutte, </a:t>
            </a:r>
            <a:r>
              <a:rPr lang="en-US" altLang="ja-JP" sz="1600" baseline="30000" dirty="0">
                <a:solidFill>
                  <a:schemeClr val="tx1"/>
                </a:solidFill>
              </a:rPr>
              <a:t>7</a:t>
            </a:r>
            <a:r>
              <a:rPr lang="en-US" altLang="ja-JP" sz="1600" dirty="0">
                <a:solidFill>
                  <a:schemeClr val="tx1"/>
                </a:solidFill>
              </a:rPr>
              <a:t>Univ. of Tokyo, </a:t>
            </a:r>
            <a:r>
              <a:rPr lang="en-US" altLang="ja-JP" sz="1600" baseline="30000" dirty="0">
                <a:solidFill>
                  <a:schemeClr val="tx1"/>
                </a:solidFill>
              </a:rPr>
              <a:t>8</a:t>
            </a:r>
            <a:r>
              <a:rPr lang="en-US" altLang="ja-JP" sz="1600" dirty="0">
                <a:solidFill>
                  <a:schemeClr val="tx1"/>
                </a:solidFill>
              </a:rPr>
              <a:t>Kyoto Univ.</a:t>
            </a:r>
            <a:r>
              <a:rPr lang="ja-JP" altLang="en-US" sz="1600">
                <a:solidFill>
                  <a:schemeClr val="tx1"/>
                </a:solidFill>
              </a:rPr>
              <a:t>　</a:t>
            </a:r>
            <a:endParaRPr lang="en-US" altLang="ja-JP" sz="1600" dirty="0">
              <a:solidFill>
                <a:schemeClr val="tx1"/>
              </a:solidFill>
            </a:endParaRPr>
          </a:p>
          <a:p>
            <a:pPr>
              <a:lnSpc>
                <a:spcPts val="1820"/>
              </a:lnSpc>
              <a:spcBef>
                <a:spcPts val="1600"/>
              </a:spcBef>
            </a:pPr>
            <a:r>
              <a:rPr lang="en-US" altLang="ja-JP" sz="1600" dirty="0">
                <a:solidFill>
                  <a:srgbClr val="0432FF"/>
                </a:solidFill>
              </a:rPr>
              <a:t>The 21st International Spherical Torus Workshop (ISTW 2022) </a:t>
            </a:r>
          </a:p>
          <a:p>
            <a:pPr>
              <a:lnSpc>
                <a:spcPts val="1820"/>
              </a:lnSpc>
            </a:pPr>
            <a:r>
              <a:rPr lang="en-US" altLang="ja-JP" sz="1600" dirty="0">
                <a:solidFill>
                  <a:srgbClr val="0432FF"/>
                </a:solidFill>
              </a:rPr>
              <a:t>October 31- November 4, 2022</a:t>
            </a: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0C4D4B17-8CDB-1E4F-8E81-CADA7A760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772E-AFF8-CA46-8512-580DABBF6AB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275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22508CF-675C-886E-EBBF-9F40DFF70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153" y="1442137"/>
            <a:ext cx="11797552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140000"/>
              </a:lnSpc>
            </a:pPr>
            <a:r>
              <a:rPr lang="en-US" dirty="0"/>
              <a:t>Description of Transient Coaxial Helicity Injection (T-CHI) Start-up in QUEST</a:t>
            </a:r>
          </a:p>
          <a:p>
            <a:pPr>
              <a:lnSpc>
                <a:spcPct val="140000"/>
              </a:lnSpc>
            </a:pPr>
            <a:r>
              <a:rPr lang="en-US" dirty="0"/>
              <a:t>Test of the High Field Side Transient CHI startup</a:t>
            </a:r>
            <a:r>
              <a:rPr lang="ja-JP" altLang="en-US"/>
              <a:t> </a:t>
            </a:r>
            <a:r>
              <a:rPr lang="en-US" altLang="ja-JP" dirty="0"/>
              <a:t>in a modified system</a:t>
            </a:r>
            <a:r>
              <a:rPr lang="en-US" dirty="0"/>
              <a:t>                                                                    </a:t>
            </a:r>
          </a:p>
          <a:p>
            <a:pPr marL="457189" lvl="1" indent="0">
              <a:lnSpc>
                <a:spcPct val="140000"/>
              </a:lnSpc>
              <a:buNone/>
            </a:pPr>
            <a:r>
              <a:rPr lang="en-US" dirty="0">
                <a:solidFill>
                  <a:srgbClr val="0070C0"/>
                </a:solidFill>
              </a:rPr>
              <a:t>- The results show very favorable current generation scaling to high B</a:t>
            </a:r>
            <a:r>
              <a:rPr lang="en-US" baseline="-25000" dirty="0">
                <a:solidFill>
                  <a:srgbClr val="0070C0"/>
                </a:solidFill>
              </a:rPr>
              <a:t>T</a:t>
            </a:r>
            <a:r>
              <a:rPr lang="en-US" dirty="0">
                <a:solidFill>
                  <a:srgbClr val="0070C0"/>
                </a:solidFill>
              </a:rPr>
              <a:t> STs</a:t>
            </a:r>
          </a:p>
          <a:p>
            <a:pPr>
              <a:lnSpc>
                <a:spcPct val="140000"/>
              </a:lnSpc>
            </a:pPr>
            <a:r>
              <a:rPr lang="en-US" dirty="0"/>
              <a:t>Future plans on a remodeled HFS T-CHI system</a:t>
            </a:r>
          </a:p>
          <a:p>
            <a:pPr>
              <a:lnSpc>
                <a:spcPct val="140000"/>
              </a:lnSpc>
            </a:pPr>
            <a:r>
              <a:rPr lang="en-US" dirty="0"/>
              <a:t>Conclusions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51CDEC4-D288-7176-134B-2ED7B43A9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EA3AF1-9C90-3346-A24D-0C052AE79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772E-AFF8-CA46-8512-580DABBF6AB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821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1CDEC4-D288-7176-134B-2ED7B43A9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ja-JP" sz="2800" dirty="0"/>
              <a:t>Transient Coaxial Helicity Injection (T-CHI) </a:t>
            </a:r>
            <a:br>
              <a:rPr lang="en-US" altLang="ja-JP" sz="2800" dirty="0"/>
            </a:br>
            <a:r>
              <a:rPr lang="en-US" altLang="ja-JP" sz="2800" dirty="0"/>
              <a:t>in QUEST</a:t>
            </a:r>
            <a:endParaRPr lang="en-US" sz="28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5F1287B-5C0B-DB42-B9A0-4CAF461DDA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914" r="8418" b="20997"/>
          <a:stretch/>
        </p:blipFill>
        <p:spPr>
          <a:xfrm>
            <a:off x="7062122" y="4422408"/>
            <a:ext cx="1975349" cy="120137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8054016-02AB-6E44-ACDE-A3065BBFB8B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6590" y="2461036"/>
            <a:ext cx="1030814" cy="2462084"/>
          </a:xfrm>
          <a:prstGeom prst="rect">
            <a:avLst/>
          </a:prstGeom>
        </p:spPr>
      </p:pic>
      <p:sp>
        <p:nvSpPr>
          <p:cNvPr id="8" name="スライド番号プレースホルダー 2">
            <a:extLst>
              <a:ext uri="{FF2B5EF4-FFF2-40B4-BE49-F238E27FC236}">
                <a16:creationId xmlns:a16="http://schemas.microsoft.com/office/drawing/2014/main" id="{85BFDB9A-7D1D-024A-B57D-E7D809CA0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5865297"/>
            <a:ext cx="2743200" cy="365125"/>
          </a:xfrm>
        </p:spPr>
        <p:txBody>
          <a:bodyPr/>
          <a:lstStyle/>
          <a:p>
            <a:fld id="{4721772E-AFF8-CA46-8512-580DABBF6ABD}" type="slidenum">
              <a:rPr lang="en-US" smtClean="0"/>
              <a:t>3</a:t>
            </a:fld>
            <a:endParaRPr 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2311D64-DC12-0347-A8A0-0E7CB9749D32}"/>
              </a:ext>
            </a:extLst>
          </p:cNvPr>
          <p:cNvSpPr txBox="1"/>
          <p:nvPr/>
        </p:nvSpPr>
        <p:spPr>
          <a:xfrm>
            <a:off x="-25396" y="804709"/>
            <a:ext cx="120814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200" b="1" dirty="0">
                <a:solidFill>
                  <a:srgbClr val="0432FF"/>
                </a:solidFill>
              </a:rPr>
              <a:t>T-CHI current start-up, using a new configuration electrode installed in QUEST has been tested through a collaborative research project between University of Washington, PPPL and Kyushu University.</a:t>
            </a:r>
            <a:endParaRPr kumimoji="1" lang="en-US" altLang="ja-JP" sz="2200" b="1" dirty="0">
              <a:solidFill>
                <a:srgbClr val="0000FF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6097D7C-F88B-9E43-B8F0-B73C35745968}"/>
              </a:ext>
            </a:extLst>
          </p:cNvPr>
          <p:cNvSpPr txBox="1"/>
          <p:nvPr/>
        </p:nvSpPr>
        <p:spPr>
          <a:xfrm>
            <a:off x="305954" y="1822218"/>
            <a:ext cx="2234991" cy="326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60"/>
              </a:lnSpc>
            </a:pPr>
            <a:r>
              <a:rPr kumimoji="1" lang="en-US" altLang="ja-JP" b="1" dirty="0"/>
              <a:t>NSTX configuration</a:t>
            </a:r>
            <a:endParaRPr kumimoji="1" lang="ja-JP" altLang="en-US" b="1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24E6612-636B-C541-ADCE-94920D3ACB64}"/>
              </a:ext>
            </a:extLst>
          </p:cNvPr>
          <p:cNvSpPr txBox="1"/>
          <p:nvPr/>
        </p:nvSpPr>
        <p:spPr>
          <a:xfrm>
            <a:off x="2190210" y="5816791"/>
            <a:ext cx="730408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spc="-30" dirty="0"/>
              <a:t>Demonstration of T-CHI current start-up (formation of CFS) by using the simple electrode to facilitate the application of T-CHI in the device</a:t>
            </a:r>
            <a:endParaRPr lang="en-US" altLang="ja-JP" sz="2000" b="1" u="sng" spc="-30" dirty="0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1B426BB8-E966-AF43-A2B2-F89DF5ACC58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2374" y="2298146"/>
            <a:ext cx="1279031" cy="3099971"/>
          </a:xfrm>
          <a:prstGeom prst="rect">
            <a:avLst/>
          </a:prstGeom>
        </p:spPr>
      </p:pic>
      <p:sp>
        <p:nvSpPr>
          <p:cNvPr id="13" name="フリーフォーム 12">
            <a:extLst>
              <a:ext uri="{FF2B5EF4-FFF2-40B4-BE49-F238E27FC236}">
                <a16:creationId xmlns:a16="http://schemas.microsoft.com/office/drawing/2014/main" id="{E4B01418-0D8D-5B43-940D-F5158253D278}"/>
              </a:ext>
            </a:extLst>
          </p:cNvPr>
          <p:cNvSpPr/>
          <p:nvPr/>
        </p:nvSpPr>
        <p:spPr>
          <a:xfrm rot="472628">
            <a:off x="5667481" y="4482974"/>
            <a:ext cx="130632" cy="192556"/>
          </a:xfrm>
          <a:custGeom>
            <a:avLst/>
            <a:gdLst>
              <a:gd name="connsiteX0" fmla="*/ 66154 w 290088"/>
              <a:gd name="connsiteY0" fmla="*/ 0 h 294847"/>
              <a:gd name="connsiteX1" fmla="*/ 13902 w 290088"/>
              <a:gd name="connsiteY1" fmla="*/ 138093 h 294847"/>
              <a:gd name="connsiteX2" fmla="*/ 290088 w 290088"/>
              <a:gd name="connsiteY2" fmla="*/ 294847 h 294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088" h="294847">
                <a:moveTo>
                  <a:pt x="66154" y="0"/>
                </a:moveTo>
                <a:cubicBezTo>
                  <a:pt x="21367" y="44476"/>
                  <a:pt x="-23420" y="88952"/>
                  <a:pt x="13902" y="138093"/>
                </a:cubicBezTo>
                <a:cubicBezTo>
                  <a:pt x="51224" y="187234"/>
                  <a:pt x="170656" y="241040"/>
                  <a:pt x="290088" y="294847"/>
                </a:cubicBezTo>
              </a:path>
            </a:pathLst>
          </a:custGeom>
          <a:noFill/>
          <a:ln w="57150">
            <a:solidFill>
              <a:srgbClr val="FFC000">
                <a:alpha val="6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b="1"/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83ECCE45-3291-3D43-91F4-CE5FD0994C89}"/>
              </a:ext>
            </a:extLst>
          </p:cNvPr>
          <p:cNvCxnSpPr/>
          <p:nvPr/>
        </p:nvCxnSpPr>
        <p:spPr>
          <a:xfrm>
            <a:off x="5395295" y="4709190"/>
            <a:ext cx="343725" cy="0"/>
          </a:xfrm>
          <a:prstGeom prst="line">
            <a:avLst/>
          </a:prstGeom>
          <a:ln w="57150">
            <a:solidFill>
              <a:srgbClr val="FF0000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9944C49F-FB09-2D43-8CC2-2C70A870CC96}"/>
              </a:ext>
            </a:extLst>
          </p:cNvPr>
          <p:cNvCxnSpPr/>
          <p:nvPr/>
        </p:nvCxnSpPr>
        <p:spPr>
          <a:xfrm flipH="1">
            <a:off x="5018096" y="4720440"/>
            <a:ext cx="2560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フリーフォーム 15">
            <a:extLst>
              <a:ext uri="{FF2B5EF4-FFF2-40B4-BE49-F238E27FC236}">
                <a16:creationId xmlns:a16="http://schemas.microsoft.com/office/drawing/2014/main" id="{4A2A7804-1F9B-B944-AE03-160BF8C2A608}"/>
              </a:ext>
            </a:extLst>
          </p:cNvPr>
          <p:cNvSpPr/>
          <p:nvPr/>
        </p:nvSpPr>
        <p:spPr>
          <a:xfrm rot="472628">
            <a:off x="5666312" y="4478293"/>
            <a:ext cx="130632" cy="192556"/>
          </a:xfrm>
          <a:custGeom>
            <a:avLst/>
            <a:gdLst>
              <a:gd name="connsiteX0" fmla="*/ 66154 w 290088"/>
              <a:gd name="connsiteY0" fmla="*/ 0 h 294847"/>
              <a:gd name="connsiteX1" fmla="*/ 13902 w 290088"/>
              <a:gd name="connsiteY1" fmla="*/ 138093 h 294847"/>
              <a:gd name="connsiteX2" fmla="*/ 290088 w 290088"/>
              <a:gd name="connsiteY2" fmla="*/ 294847 h 294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088" h="294847">
                <a:moveTo>
                  <a:pt x="66154" y="0"/>
                </a:moveTo>
                <a:cubicBezTo>
                  <a:pt x="21367" y="44476"/>
                  <a:pt x="-23420" y="88952"/>
                  <a:pt x="13902" y="138093"/>
                </a:cubicBezTo>
                <a:cubicBezTo>
                  <a:pt x="51224" y="187234"/>
                  <a:pt x="170656" y="241040"/>
                  <a:pt x="290088" y="294847"/>
                </a:cubicBezTo>
              </a:path>
            </a:pathLst>
          </a:custGeom>
          <a:noFill/>
          <a:ln w="19050">
            <a:solidFill>
              <a:schemeClr val="tx1">
                <a:alpha val="6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b="1"/>
          </a:p>
        </p:txBody>
      </p:sp>
      <p:grpSp>
        <p:nvGrpSpPr>
          <p:cNvPr id="17" name="グループ化 156">
            <a:extLst>
              <a:ext uri="{FF2B5EF4-FFF2-40B4-BE49-F238E27FC236}">
                <a16:creationId xmlns:a16="http://schemas.microsoft.com/office/drawing/2014/main" id="{EBB579E1-CBFF-1149-80EA-FE2737B5B9F7}"/>
              </a:ext>
            </a:extLst>
          </p:cNvPr>
          <p:cNvGrpSpPr/>
          <p:nvPr/>
        </p:nvGrpSpPr>
        <p:grpSpPr>
          <a:xfrm>
            <a:off x="5558446" y="4308331"/>
            <a:ext cx="488509" cy="563615"/>
            <a:chOff x="5102681" y="4401372"/>
            <a:chExt cx="895369" cy="1033027"/>
          </a:xfrm>
        </p:grpSpPr>
        <p:sp>
          <p:nvSpPr>
            <p:cNvPr id="18" name="フリーフォーム 17">
              <a:extLst>
                <a:ext uri="{FF2B5EF4-FFF2-40B4-BE49-F238E27FC236}">
                  <a16:creationId xmlns:a16="http://schemas.microsoft.com/office/drawing/2014/main" id="{3BDAF3D6-AF4F-DC44-87AB-28839375E018}"/>
                </a:ext>
              </a:extLst>
            </p:cNvPr>
            <p:cNvSpPr/>
            <p:nvPr/>
          </p:nvSpPr>
          <p:spPr>
            <a:xfrm>
              <a:off x="5102681" y="4800601"/>
              <a:ext cx="574578" cy="633798"/>
            </a:xfrm>
            <a:custGeom>
              <a:avLst/>
              <a:gdLst>
                <a:gd name="connsiteX0" fmla="*/ 0 w 3046137"/>
                <a:gd name="connsiteY0" fmla="*/ 3729108 h 3729108"/>
                <a:gd name="connsiteX1" fmla="*/ 174812 w 3046137"/>
                <a:gd name="connsiteY1" fmla="*/ 3339143 h 3729108"/>
                <a:gd name="connsiteX2" fmla="*/ 484094 w 3046137"/>
                <a:gd name="connsiteY2" fmla="*/ 3258461 h 3729108"/>
                <a:gd name="connsiteX3" fmla="*/ 874059 w 3046137"/>
                <a:gd name="connsiteY3" fmla="*/ 3258461 h 3729108"/>
                <a:gd name="connsiteX4" fmla="*/ 1250577 w 3046137"/>
                <a:gd name="connsiteY4" fmla="*/ 3123990 h 3729108"/>
                <a:gd name="connsiteX5" fmla="*/ 1680883 w 3046137"/>
                <a:gd name="connsiteY5" fmla="*/ 2559214 h 3729108"/>
                <a:gd name="connsiteX6" fmla="*/ 2541494 w 3046137"/>
                <a:gd name="connsiteY6" fmla="*/ 1375873 h 3729108"/>
                <a:gd name="connsiteX7" fmla="*/ 2985247 w 3046137"/>
                <a:gd name="connsiteY7" fmla="*/ 690073 h 3729108"/>
                <a:gd name="connsiteX8" fmla="*/ 3012141 w 3046137"/>
                <a:gd name="connsiteY8" fmla="*/ 259767 h 3729108"/>
                <a:gd name="connsiteX9" fmla="*/ 2702859 w 3046137"/>
                <a:gd name="connsiteY9" fmla="*/ 4273 h 3729108"/>
                <a:gd name="connsiteX10" fmla="*/ 2353236 w 3046137"/>
                <a:gd name="connsiteY10" fmla="*/ 125296 h 3729108"/>
                <a:gd name="connsiteX11" fmla="*/ 2043953 w 3046137"/>
                <a:gd name="connsiteY11" fmla="*/ 448026 h 3729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46137" h="3729108">
                  <a:moveTo>
                    <a:pt x="0" y="3729108"/>
                  </a:moveTo>
                  <a:cubicBezTo>
                    <a:pt x="47065" y="3573346"/>
                    <a:pt x="94130" y="3417584"/>
                    <a:pt x="174812" y="3339143"/>
                  </a:cubicBezTo>
                  <a:cubicBezTo>
                    <a:pt x="255494" y="3260702"/>
                    <a:pt x="367553" y="3271908"/>
                    <a:pt x="484094" y="3258461"/>
                  </a:cubicBezTo>
                  <a:cubicBezTo>
                    <a:pt x="600635" y="3245014"/>
                    <a:pt x="746312" y="3280873"/>
                    <a:pt x="874059" y="3258461"/>
                  </a:cubicBezTo>
                  <a:cubicBezTo>
                    <a:pt x="1001806" y="3236049"/>
                    <a:pt x="1116106" y="3240531"/>
                    <a:pt x="1250577" y="3123990"/>
                  </a:cubicBezTo>
                  <a:cubicBezTo>
                    <a:pt x="1385048" y="3007449"/>
                    <a:pt x="1465730" y="2850567"/>
                    <a:pt x="1680883" y="2559214"/>
                  </a:cubicBezTo>
                  <a:cubicBezTo>
                    <a:pt x="1896036" y="2267861"/>
                    <a:pt x="2324100" y="1687396"/>
                    <a:pt x="2541494" y="1375873"/>
                  </a:cubicBezTo>
                  <a:cubicBezTo>
                    <a:pt x="2758888" y="1064350"/>
                    <a:pt x="2906806" y="876090"/>
                    <a:pt x="2985247" y="690073"/>
                  </a:cubicBezTo>
                  <a:cubicBezTo>
                    <a:pt x="3063688" y="504056"/>
                    <a:pt x="3059206" y="374067"/>
                    <a:pt x="3012141" y="259767"/>
                  </a:cubicBezTo>
                  <a:cubicBezTo>
                    <a:pt x="2965076" y="145467"/>
                    <a:pt x="2812676" y="26685"/>
                    <a:pt x="2702859" y="4273"/>
                  </a:cubicBezTo>
                  <a:cubicBezTo>
                    <a:pt x="2593042" y="-18139"/>
                    <a:pt x="2463054" y="51337"/>
                    <a:pt x="2353236" y="125296"/>
                  </a:cubicBezTo>
                  <a:cubicBezTo>
                    <a:pt x="2243418" y="199255"/>
                    <a:pt x="2143685" y="323640"/>
                    <a:pt x="2043953" y="448026"/>
                  </a:cubicBezTo>
                </a:path>
              </a:pathLst>
            </a:custGeom>
            <a:noFill/>
            <a:ln w="317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 b="1"/>
            </a:p>
          </p:txBody>
        </p:sp>
        <p:sp>
          <p:nvSpPr>
            <p:cNvPr id="19" name="フリーフォーム 18">
              <a:extLst>
                <a:ext uri="{FF2B5EF4-FFF2-40B4-BE49-F238E27FC236}">
                  <a16:creationId xmlns:a16="http://schemas.microsoft.com/office/drawing/2014/main" id="{D0B7673F-1C3C-D142-A298-13BD25F4DECD}"/>
                </a:ext>
              </a:extLst>
            </p:cNvPr>
            <p:cNvSpPr/>
            <p:nvPr/>
          </p:nvSpPr>
          <p:spPr>
            <a:xfrm>
              <a:off x="5493295" y="4401372"/>
              <a:ext cx="504755" cy="473089"/>
            </a:xfrm>
            <a:custGeom>
              <a:avLst/>
              <a:gdLst>
                <a:gd name="connsiteX0" fmla="*/ 2675965 w 2675965"/>
                <a:gd name="connsiteY0" fmla="*/ 0 h 2783542"/>
                <a:gd name="connsiteX1" fmla="*/ 2447365 w 2675965"/>
                <a:gd name="connsiteY1" fmla="*/ 228600 h 2783542"/>
                <a:gd name="connsiteX2" fmla="*/ 2286000 w 2675965"/>
                <a:gd name="connsiteY2" fmla="*/ 685800 h 2783542"/>
                <a:gd name="connsiteX3" fmla="*/ 1976718 w 2675965"/>
                <a:gd name="connsiteY3" fmla="*/ 1169894 h 2783542"/>
                <a:gd name="connsiteX4" fmla="*/ 1600200 w 2675965"/>
                <a:gd name="connsiteY4" fmla="*/ 1600200 h 2783542"/>
                <a:gd name="connsiteX5" fmla="*/ 1021977 w 2675965"/>
                <a:gd name="connsiteY5" fmla="*/ 2043953 h 2783542"/>
                <a:gd name="connsiteX6" fmla="*/ 712694 w 2675965"/>
                <a:gd name="connsiteY6" fmla="*/ 2164977 h 2783542"/>
                <a:gd name="connsiteX7" fmla="*/ 484094 w 2675965"/>
                <a:gd name="connsiteY7" fmla="*/ 2299447 h 2783542"/>
                <a:gd name="connsiteX8" fmla="*/ 0 w 2675965"/>
                <a:gd name="connsiteY8" fmla="*/ 2783542 h 2783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75965" h="2783542">
                  <a:moveTo>
                    <a:pt x="2675965" y="0"/>
                  </a:moveTo>
                  <a:cubicBezTo>
                    <a:pt x="2594162" y="57150"/>
                    <a:pt x="2512359" y="114300"/>
                    <a:pt x="2447365" y="228600"/>
                  </a:cubicBezTo>
                  <a:cubicBezTo>
                    <a:pt x="2382371" y="342900"/>
                    <a:pt x="2364441" y="528918"/>
                    <a:pt x="2286000" y="685800"/>
                  </a:cubicBezTo>
                  <a:cubicBezTo>
                    <a:pt x="2207559" y="842682"/>
                    <a:pt x="2091018" y="1017494"/>
                    <a:pt x="1976718" y="1169894"/>
                  </a:cubicBezTo>
                  <a:cubicBezTo>
                    <a:pt x="1862418" y="1322294"/>
                    <a:pt x="1759323" y="1454524"/>
                    <a:pt x="1600200" y="1600200"/>
                  </a:cubicBezTo>
                  <a:cubicBezTo>
                    <a:pt x="1441077" y="1745876"/>
                    <a:pt x="1169895" y="1949824"/>
                    <a:pt x="1021977" y="2043953"/>
                  </a:cubicBezTo>
                  <a:cubicBezTo>
                    <a:pt x="874059" y="2138083"/>
                    <a:pt x="802341" y="2122395"/>
                    <a:pt x="712694" y="2164977"/>
                  </a:cubicBezTo>
                  <a:cubicBezTo>
                    <a:pt x="623047" y="2207559"/>
                    <a:pt x="602876" y="2196353"/>
                    <a:pt x="484094" y="2299447"/>
                  </a:cubicBezTo>
                  <a:cubicBezTo>
                    <a:pt x="365312" y="2402541"/>
                    <a:pt x="182656" y="2593041"/>
                    <a:pt x="0" y="2783542"/>
                  </a:cubicBezTo>
                </a:path>
              </a:pathLst>
            </a:custGeom>
            <a:noFill/>
            <a:ln w="3175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 b="1"/>
            </a:p>
          </p:txBody>
        </p:sp>
      </p:grp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7EA19D74-A4CE-C547-B764-2939B183F0CE}"/>
              </a:ext>
            </a:extLst>
          </p:cNvPr>
          <p:cNvSpPr/>
          <p:nvPr/>
        </p:nvSpPr>
        <p:spPr>
          <a:xfrm>
            <a:off x="4972095" y="2515267"/>
            <a:ext cx="212814" cy="382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b="1"/>
          </a:p>
        </p:txBody>
      </p:sp>
      <p:sp>
        <p:nvSpPr>
          <p:cNvPr id="21" name="フリーフォーム 20">
            <a:extLst>
              <a:ext uri="{FF2B5EF4-FFF2-40B4-BE49-F238E27FC236}">
                <a16:creationId xmlns:a16="http://schemas.microsoft.com/office/drawing/2014/main" id="{B5D4D36B-9E94-7F40-A01F-D438978DFCB8}"/>
              </a:ext>
            </a:extLst>
          </p:cNvPr>
          <p:cNvSpPr/>
          <p:nvPr/>
        </p:nvSpPr>
        <p:spPr>
          <a:xfrm>
            <a:off x="6032216" y="4296332"/>
            <a:ext cx="74834" cy="19860"/>
          </a:xfrm>
          <a:custGeom>
            <a:avLst/>
            <a:gdLst>
              <a:gd name="connsiteX0" fmla="*/ 0 w 124691"/>
              <a:gd name="connsiteY0" fmla="*/ 31206 h 36401"/>
              <a:gd name="connsiteX1" fmla="*/ 62346 w 124691"/>
              <a:gd name="connsiteY1" fmla="*/ 33 h 36401"/>
              <a:gd name="connsiteX2" fmla="*/ 124691 w 124691"/>
              <a:gd name="connsiteY2" fmla="*/ 36401 h 36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691" h="36401">
                <a:moveTo>
                  <a:pt x="0" y="31206"/>
                </a:moveTo>
                <a:cubicBezTo>
                  <a:pt x="20782" y="15186"/>
                  <a:pt x="41564" y="-833"/>
                  <a:pt x="62346" y="33"/>
                </a:cubicBezTo>
                <a:cubicBezTo>
                  <a:pt x="83128" y="899"/>
                  <a:pt x="116898" y="19949"/>
                  <a:pt x="124691" y="36401"/>
                </a:cubicBezTo>
              </a:path>
            </a:pathLst>
          </a:custGeom>
          <a:noFill/>
          <a:ln w="317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b="1"/>
          </a:p>
        </p:txBody>
      </p:sp>
      <p:grpSp>
        <p:nvGrpSpPr>
          <p:cNvPr id="22" name="グループ化 165">
            <a:extLst>
              <a:ext uri="{FF2B5EF4-FFF2-40B4-BE49-F238E27FC236}">
                <a16:creationId xmlns:a16="http://schemas.microsoft.com/office/drawing/2014/main" id="{A5BAABFA-2E72-8E44-960B-CBC5E365DBE4}"/>
              </a:ext>
            </a:extLst>
          </p:cNvPr>
          <p:cNvGrpSpPr>
            <a:grpSpLocks noChangeAspect="1"/>
          </p:cNvGrpSpPr>
          <p:nvPr/>
        </p:nvGrpSpPr>
        <p:grpSpPr>
          <a:xfrm>
            <a:off x="5182638" y="2332572"/>
            <a:ext cx="147311" cy="218432"/>
            <a:chOff x="6837002" y="497932"/>
            <a:chExt cx="222424" cy="378941"/>
          </a:xfrm>
          <a:solidFill>
            <a:schemeClr val="bg1"/>
          </a:solidFill>
        </p:grpSpPr>
        <p:sp>
          <p:nvSpPr>
            <p:cNvPr id="23" name="フローチャート: 処理 22">
              <a:extLst>
                <a:ext uri="{FF2B5EF4-FFF2-40B4-BE49-F238E27FC236}">
                  <a16:creationId xmlns:a16="http://schemas.microsoft.com/office/drawing/2014/main" id="{3D3C6725-E854-2A46-8A24-E4A546E7B7C5}"/>
                </a:ext>
              </a:extLst>
            </p:cNvPr>
            <p:cNvSpPr/>
            <p:nvPr/>
          </p:nvSpPr>
          <p:spPr>
            <a:xfrm>
              <a:off x="6837002" y="502051"/>
              <a:ext cx="222424" cy="374822"/>
            </a:xfrm>
            <a:prstGeom prst="flowChartProcess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 b="1"/>
            </a:p>
          </p:txBody>
        </p:sp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11810E6C-9882-8248-9C19-C5E544B918DE}"/>
                </a:ext>
              </a:extLst>
            </p:cNvPr>
            <p:cNvCxnSpPr/>
            <p:nvPr/>
          </p:nvCxnSpPr>
          <p:spPr>
            <a:xfrm>
              <a:off x="6837002" y="497932"/>
              <a:ext cx="222424" cy="378941"/>
            </a:xfrm>
            <a:prstGeom prst="line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F8ECC6CE-0566-8A44-8D84-C9CC23A64801}"/>
                </a:ext>
              </a:extLst>
            </p:cNvPr>
            <p:cNvCxnSpPr/>
            <p:nvPr/>
          </p:nvCxnSpPr>
          <p:spPr>
            <a:xfrm flipH="1">
              <a:off x="6837002" y="497932"/>
              <a:ext cx="222424" cy="378941"/>
            </a:xfrm>
            <a:prstGeom prst="line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グループ化 166">
            <a:extLst>
              <a:ext uri="{FF2B5EF4-FFF2-40B4-BE49-F238E27FC236}">
                <a16:creationId xmlns:a16="http://schemas.microsoft.com/office/drawing/2014/main" id="{B230B55C-F122-CF40-B08B-6BC8D09C4914}"/>
              </a:ext>
            </a:extLst>
          </p:cNvPr>
          <p:cNvGrpSpPr>
            <a:grpSpLocks noChangeAspect="1"/>
          </p:cNvGrpSpPr>
          <p:nvPr/>
        </p:nvGrpSpPr>
        <p:grpSpPr>
          <a:xfrm>
            <a:off x="5182638" y="5039819"/>
            <a:ext cx="147311" cy="218432"/>
            <a:chOff x="6837002" y="497932"/>
            <a:chExt cx="222424" cy="378941"/>
          </a:xfrm>
          <a:solidFill>
            <a:schemeClr val="bg1"/>
          </a:solidFill>
        </p:grpSpPr>
        <p:sp>
          <p:nvSpPr>
            <p:cNvPr id="27" name="フローチャート: 処理 26">
              <a:extLst>
                <a:ext uri="{FF2B5EF4-FFF2-40B4-BE49-F238E27FC236}">
                  <a16:creationId xmlns:a16="http://schemas.microsoft.com/office/drawing/2014/main" id="{1A3DFE64-8044-DA48-8747-2731C0B54938}"/>
                </a:ext>
              </a:extLst>
            </p:cNvPr>
            <p:cNvSpPr/>
            <p:nvPr/>
          </p:nvSpPr>
          <p:spPr>
            <a:xfrm>
              <a:off x="6837002" y="502051"/>
              <a:ext cx="222424" cy="374822"/>
            </a:xfrm>
            <a:prstGeom prst="flowChartProcess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 b="1"/>
            </a:p>
          </p:txBody>
        </p:sp>
        <p:cxnSp>
          <p:nvCxnSpPr>
            <p:cNvPr id="28" name="直線コネクタ 27">
              <a:extLst>
                <a:ext uri="{FF2B5EF4-FFF2-40B4-BE49-F238E27FC236}">
                  <a16:creationId xmlns:a16="http://schemas.microsoft.com/office/drawing/2014/main" id="{B63F7E0A-57D8-2447-A65C-B2211B859CC5}"/>
                </a:ext>
              </a:extLst>
            </p:cNvPr>
            <p:cNvCxnSpPr/>
            <p:nvPr/>
          </p:nvCxnSpPr>
          <p:spPr>
            <a:xfrm>
              <a:off x="6837002" y="497932"/>
              <a:ext cx="222424" cy="378941"/>
            </a:xfrm>
            <a:prstGeom prst="line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BCF46862-6B19-934D-802E-7E5618062C29}"/>
                </a:ext>
              </a:extLst>
            </p:cNvPr>
            <p:cNvCxnSpPr/>
            <p:nvPr/>
          </p:nvCxnSpPr>
          <p:spPr>
            <a:xfrm flipH="1">
              <a:off x="6837002" y="497932"/>
              <a:ext cx="222424" cy="378941"/>
            </a:xfrm>
            <a:prstGeom prst="line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グループ化 167">
            <a:extLst>
              <a:ext uri="{FF2B5EF4-FFF2-40B4-BE49-F238E27FC236}">
                <a16:creationId xmlns:a16="http://schemas.microsoft.com/office/drawing/2014/main" id="{C4531C91-FE27-3A41-9A9C-5375D934C6A9}"/>
              </a:ext>
            </a:extLst>
          </p:cNvPr>
          <p:cNvGrpSpPr>
            <a:grpSpLocks noChangeAspect="1"/>
          </p:cNvGrpSpPr>
          <p:nvPr/>
        </p:nvGrpSpPr>
        <p:grpSpPr>
          <a:xfrm>
            <a:off x="5627640" y="2332572"/>
            <a:ext cx="147311" cy="218432"/>
            <a:chOff x="6837002" y="497932"/>
            <a:chExt cx="222424" cy="378941"/>
          </a:xfrm>
          <a:solidFill>
            <a:schemeClr val="bg1"/>
          </a:solidFill>
        </p:grpSpPr>
        <p:sp>
          <p:nvSpPr>
            <p:cNvPr id="31" name="フローチャート: 処理 30">
              <a:extLst>
                <a:ext uri="{FF2B5EF4-FFF2-40B4-BE49-F238E27FC236}">
                  <a16:creationId xmlns:a16="http://schemas.microsoft.com/office/drawing/2014/main" id="{6FEA375F-DC4F-124E-8A7E-81D8DF626D53}"/>
                </a:ext>
              </a:extLst>
            </p:cNvPr>
            <p:cNvSpPr/>
            <p:nvPr/>
          </p:nvSpPr>
          <p:spPr>
            <a:xfrm>
              <a:off x="6837002" y="502051"/>
              <a:ext cx="222424" cy="374822"/>
            </a:xfrm>
            <a:prstGeom prst="flowChartProcess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 b="1"/>
            </a:p>
          </p:txBody>
        </p:sp>
        <p:cxnSp>
          <p:nvCxnSpPr>
            <p:cNvPr id="32" name="直線コネクタ 31">
              <a:extLst>
                <a:ext uri="{FF2B5EF4-FFF2-40B4-BE49-F238E27FC236}">
                  <a16:creationId xmlns:a16="http://schemas.microsoft.com/office/drawing/2014/main" id="{0D8F4BFF-9A95-EF4E-96DF-091ABC21CE22}"/>
                </a:ext>
              </a:extLst>
            </p:cNvPr>
            <p:cNvCxnSpPr/>
            <p:nvPr/>
          </p:nvCxnSpPr>
          <p:spPr>
            <a:xfrm>
              <a:off x="6837002" y="497932"/>
              <a:ext cx="222424" cy="378941"/>
            </a:xfrm>
            <a:prstGeom prst="line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コネクタ 32">
              <a:extLst>
                <a:ext uri="{FF2B5EF4-FFF2-40B4-BE49-F238E27FC236}">
                  <a16:creationId xmlns:a16="http://schemas.microsoft.com/office/drawing/2014/main" id="{416A1D99-9978-4D42-9F63-42CE8CE690FD}"/>
                </a:ext>
              </a:extLst>
            </p:cNvPr>
            <p:cNvCxnSpPr/>
            <p:nvPr/>
          </p:nvCxnSpPr>
          <p:spPr>
            <a:xfrm flipH="1">
              <a:off x="6837002" y="497932"/>
              <a:ext cx="222424" cy="378941"/>
            </a:xfrm>
            <a:prstGeom prst="line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グループ化 168">
            <a:extLst>
              <a:ext uri="{FF2B5EF4-FFF2-40B4-BE49-F238E27FC236}">
                <a16:creationId xmlns:a16="http://schemas.microsoft.com/office/drawing/2014/main" id="{A3E73959-E7A2-0D4D-9211-A84AC8C77618}"/>
              </a:ext>
            </a:extLst>
          </p:cNvPr>
          <p:cNvGrpSpPr>
            <a:grpSpLocks noChangeAspect="1"/>
          </p:cNvGrpSpPr>
          <p:nvPr/>
        </p:nvGrpSpPr>
        <p:grpSpPr>
          <a:xfrm>
            <a:off x="5627640" y="5039819"/>
            <a:ext cx="147311" cy="218432"/>
            <a:chOff x="6837002" y="497932"/>
            <a:chExt cx="222424" cy="378941"/>
          </a:xfrm>
          <a:solidFill>
            <a:schemeClr val="bg1"/>
          </a:solidFill>
        </p:grpSpPr>
        <p:sp>
          <p:nvSpPr>
            <p:cNvPr id="35" name="フローチャート: 処理 34">
              <a:extLst>
                <a:ext uri="{FF2B5EF4-FFF2-40B4-BE49-F238E27FC236}">
                  <a16:creationId xmlns:a16="http://schemas.microsoft.com/office/drawing/2014/main" id="{56ED98B3-0292-9D4F-AEBD-3AA66CEC5A21}"/>
                </a:ext>
              </a:extLst>
            </p:cNvPr>
            <p:cNvSpPr/>
            <p:nvPr/>
          </p:nvSpPr>
          <p:spPr>
            <a:xfrm>
              <a:off x="6837002" y="502051"/>
              <a:ext cx="222424" cy="374822"/>
            </a:xfrm>
            <a:prstGeom prst="flowChartProcess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 b="1"/>
            </a:p>
          </p:txBody>
        </p:sp>
        <p:cxnSp>
          <p:nvCxnSpPr>
            <p:cNvPr id="36" name="直線コネクタ 35">
              <a:extLst>
                <a:ext uri="{FF2B5EF4-FFF2-40B4-BE49-F238E27FC236}">
                  <a16:creationId xmlns:a16="http://schemas.microsoft.com/office/drawing/2014/main" id="{51E1C7E1-948E-8D4C-B66B-8AC654842AE7}"/>
                </a:ext>
              </a:extLst>
            </p:cNvPr>
            <p:cNvCxnSpPr/>
            <p:nvPr/>
          </p:nvCxnSpPr>
          <p:spPr>
            <a:xfrm>
              <a:off x="6837002" y="497932"/>
              <a:ext cx="222424" cy="378941"/>
            </a:xfrm>
            <a:prstGeom prst="line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線コネクタ 36">
              <a:extLst>
                <a:ext uri="{FF2B5EF4-FFF2-40B4-BE49-F238E27FC236}">
                  <a16:creationId xmlns:a16="http://schemas.microsoft.com/office/drawing/2014/main" id="{44CEB287-441C-4649-A489-531D9344F01C}"/>
                </a:ext>
              </a:extLst>
            </p:cNvPr>
            <p:cNvCxnSpPr/>
            <p:nvPr/>
          </p:nvCxnSpPr>
          <p:spPr>
            <a:xfrm flipH="1">
              <a:off x="6837002" y="497932"/>
              <a:ext cx="222424" cy="378941"/>
            </a:xfrm>
            <a:prstGeom prst="line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グループ化 169">
            <a:extLst>
              <a:ext uri="{FF2B5EF4-FFF2-40B4-BE49-F238E27FC236}">
                <a16:creationId xmlns:a16="http://schemas.microsoft.com/office/drawing/2014/main" id="{C6BCF544-28DE-B44D-BA8C-BAA630EBF65A}"/>
              </a:ext>
            </a:extLst>
          </p:cNvPr>
          <p:cNvGrpSpPr>
            <a:grpSpLocks/>
          </p:cNvGrpSpPr>
          <p:nvPr/>
        </p:nvGrpSpPr>
        <p:grpSpPr>
          <a:xfrm>
            <a:off x="6049659" y="2810455"/>
            <a:ext cx="182455" cy="206235"/>
            <a:chOff x="6837002" y="497932"/>
            <a:chExt cx="222424" cy="378941"/>
          </a:xfrm>
          <a:solidFill>
            <a:schemeClr val="bg1"/>
          </a:solidFill>
        </p:grpSpPr>
        <p:sp>
          <p:nvSpPr>
            <p:cNvPr id="39" name="フローチャート: 処理 38">
              <a:extLst>
                <a:ext uri="{FF2B5EF4-FFF2-40B4-BE49-F238E27FC236}">
                  <a16:creationId xmlns:a16="http://schemas.microsoft.com/office/drawing/2014/main" id="{048856F9-3090-0646-A7E0-A6943256B77B}"/>
                </a:ext>
              </a:extLst>
            </p:cNvPr>
            <p:cNvSpPr/>
            <p:nvPr/>
          </p:nvSpPr>
          <p:spPr>
            <a:xfrm>
              <a:off x="6837002" y="502051"/>
              <a:ext cx="222424" cy="374822"/>
            </a:xfrm>
            <a:prstGeom prst="flowChartProcess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 b="1"/>
            </a:p>
          </p:txBody>
        </p:sp>
        <p:cxnSp>
          <p:nvCxnSpPr>
            <p:cNvPr id="40" name="直線コネクタ 39">
              <a:extLst>
                <a:ext uri="{FF2B5EF4-FFF2-40B4-BE49-F238E27FC236}">
                  <a16:creationId xmlns:a16="http://schemas.microsoft.com/office/drawing/2014/main" id="{2DFC7741-F7F3-5741-8759-3A0540B6E2F0}"/>
                </a:ext>
              </a:extLst>
            </p:cNvPr>
            <p:cNvCxnSpPr/>
            <p:nvPr/>
          </p:nvCxnSpPr>
          <p:spPr>
            <a:xfrm>
              <a:off x="6837002" y="497932"/>
              <a:ext cx="222424" cy="378941"/>
            </a:xfrm>
            <a:prstGeom prst="line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コネクタ 40">
              <a:extLst>
                <a:ext uri="{FF2B5EF4-FFF2-40B4-BE49-F238E27FC236}">
                  <a16:creationId xmlns:a16="http://schemas.microsoft.com/office/drawing/2014/main" id="{9A430B86-D753-6644-BA81-D4B219F96609}"/>
                </a:ext>
              </a:extLst>
            </p:cNvPr>
            <p:cNvCxnSpPr/>
            <p:nvPr/>
          </p:nvCxnSpPr>
          <p:spPr>
            <a:xfrm flipH="1">
              <a:off x="6837002" y="497932"/>
              <a:ext cx="222424" cy="378941"/>
            </a:xfrm>
            <a:prstGeom prst="line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グループ化 170">
            <a:extLst>
              <a:ext uri="{FF2B5EF4-FFF2-40B4-BE49-F238E27FC236}">
                <a16:creationId xmlns:a16="http://schemas.microsoft.com/office/drawing/2014/main" id="{2833F6DF-AC4A-E84E-8DFD-45D0DF03DBFE}"/>
              </a:ext>
            </a:extLst>
          </p:cNvPr>
          <p:cNvGrpSpPr>
            <a:grpSpLocks/>
          </p:cNvGrpSpPr>
          <p:nvPr/>
        </p:nvGrpSpPr>
        <p:grpSpPr>
          <a:xfrm>
            <a:off x="6042824" y="4572708"/>
            <a:ext cx="182455" cy="206235"/>
            <a:chOff x="6837002" y="497932"/>
            <a:chExt cx="222424" cy="378941"/>
          </a:xfrm>
          <a:solidFill>
            <a:schemeClr val="bg1"/>
          </a:solidFill>
        </p:grpSpPr>
        <p:sp>
          <p:nvSpPr>
            <p:cNvPr id="43" name="フローチャート: 処理 42">
              <a:extLst>
                <a:ext uri="{FF2B5EF4-FFF2-40B4-BE49-F238E27FC236}">
                  <a16:creationId xmlns:a16="http://schemas.microsoft.com/office/drawing/2014/main" id="{D62E8C1A-1D89-C84A-83CE-6AADF1E2B346}"/>
                </a:ext>
              </a:extLst>
            </p:cNvPr>
            <p:cNvSpPr/>
            <p:nvPr/>
          </p:nvSpPr>
          <p:spPr>
            <a:xfrm>
              <a:off x="6837002" y="502051"/>
              <a:ext cx="222424" cy="374822"/>
            </a:xfrm>
            <a:prstGeom prst="flowChartProcess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 b="1"/>
            </a:p>
          </p:txBody>
        </p:sp>
        <p:cxnSp>
          <p:nvCxnSpPr>
            <p:cNvPr id="44" name="直線コネクタ 43">
              <a:extLst>
                <a:ext uri="{FF2B5EF4-FFF2-40B4-BE49-F238E27FC236}">
                  <a16:creationId xmlns:a16="http://schemas.microsoft.com/office/drawing/2014/main" id="{6EDE6BB9-F955-F644-83BC-E3314A323558}"/>
                </a:ext>
              </a:extLst>
            </p:cNvPr>
            <p:cNvCxnSpPr/>
            <p:nvPr/>
          </p:nvCxnSpPr>
          <p:spPr>
            <a:xfrm>
              <a:off x="6837002" y="497932"/>
              <a:ext cx="222424" cy="378941"/>
            </a:xfrm>
            <a:prstGeom prst="line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コネクタ 44">
              <a:extLst>
                <a:ext uri="{FF2B5EF4-FFF2-40B4-BE49-F238E27FC236}">
                  <a16:creationId xmlns:a16="http://schemas.microsoft.com/office/drawing/2014/main" id="{E1AE9A53-532E-9145-885F-5923C02639FB}"/>
                </a:ext>
              </a:extLst>
            </p:cNvPr>
            <p:cNvCxnSpPr/>
            <p:nvPr/>
          </p:nvCxnSpPr>
          <p:spPr>
            <a:xfrm flipH="1">
              <a:off x="6837002" y="497932"/>
              <a:ext cx="222424" cy="378941"/>
            </a:xfrm>
            <a:prstGeom prst="line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グループ化 171">
            <a:extLst>
              <a:ext uri="{FF2B5EF4-FFF2-40B4-BE49-F238E27FC236}">
                <a16:creationId xmlns:a16="http://schemas.microsoft.com/office/drawing/2014/main" id="{9956A079-D1CF-114A-A84A-E12AF6916CCC}"/>
              </a:ext>
            </a:extLst>
          </p:cNvPr>
          <p:cNvGrpSpPr>
            <a:grpSpLocks/>
          </p:cNvGrpSpPr>
          <p:nvPr/>
        </p:nvGrpSpPr>
        <p:grpSpPr>
          <a:xfrm>
            <a:off x="6263411" y="3264884"/>
            <a:ext cx="138586" cy="151811"/>
            <a:chOff x="6837002" y="497932"/>
            <a:chExt cx="222424" cy="378941"/>
          </a:xfrm>
          <a:solidFill>
            <a:schemeClr val="bg1"/>
          </a:solidFill>
        </p:grpSpPr>
        <p:sp>
          <p:nvSpPr>
            <p:cNvPr id="47" name="フローチャート: 処理 46">
              <a:extLst>
                <a:ext uri="{FF2B5EF4-FFF2-40B4-BE49-F238E27FC236}">
                  <a16:creationId xmlns:a16="http://schemas.microsoft.com/office/drawing/2014/main" id="{0429E663-138E-D946-AD5C-90FB8701B7E5}"/>
                </a:ext>
              </a:extLst>
            </p:cNvPr>
            <p:cNvSpPr/>
            <p:nvPr/>
          </p:nvSpPr>
          <p:spPr>
            <a:xfrm>
              <a:off x="6837002" y="502051"/>
              <a:ext cx="222424" cy="374822"/>
            </a:xfrm>
            <a:prstGeom prst="flowChartProcess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 b="1"/>
            </a:p>
          </p:txBody>
        </p:sp>
        <p:cxnSp>
          <p:nvCxnSpPr>
            <p:cNvPr id="48" name="直線コネクタ 47">
              <a:extLst>
                <a:ext uri="{FF2B5EF4-FFF2-40B4-BE49-F238E27FC236}">
                  <a16:creationId xmlns:a16="http://schemas.microsoft.com/office/drawing/2014/main" id="{55B01940-931C-DC45-B255-97866912B1A2}"/>
                </a:ext>
              </a:extLst>
            </p:cNvPr>
            <p:cNvCxnSpPr/>
            <p:nvPr/>
          </p:nvCxnSpPr>
          <p:spPr>
            <a:xfrm>
              <a:off x="6837002" y="497932"/>
              <a:ext cx="222424" cy="378941"/>
            </a:xfrm>
            <a:prstGeom prst="line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コネクタ 48">
              <a:extLst>
                <a:ext uri="{FF2B5EF4-FFF2-40B4-BE49-F238E27FC236}">
                  <a16:creationId xmlns:a16="http://schemas.microsoft.com/office/drawing/2014/main" id="{7053B3EF-21EB-1F44-A085-6237937A23D6}"/>
                </a:ext>
              </a:extLst>
            </p:cNvPr>
            <p:cNvCxnSpPr/>
            <p:nvPr/>
          </p:nvCxnSpPr>
          <p:spPr>
            <a:xfrm flipH="1">
              <a:off x="6837002" y="497932"/>
              <a:ext cx="222424" cy="378941"/>
            </a:xfrm>
            <a:prstGeom prst="line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グループ化 172">
            <a:extLst>
              <a:ext uri="{FF2B5EF4-FFF2-40B4-BE49-F238E27FC236}">
                <a16:creationId xmlns:a16="http://schemas.microsoft.com/office/drawing/2014/main" id="{6C55E2C2-9C2F-EF49-A29C-FD7269E64CB4}"/>
              </a:ext>
            </a:extLst>
          </p:cNvPr>
          <p:cNvGrpSpPr>
            <a:grpSpLocks/>
          </p:cNvGrpSpPr>
          <p:nvPr/>
        </p:nvGrpSpPr>
        <p:grpSpPr>
          <a:xfrm>
            <a:off x="6263411" y="4171206"/>
            <a:ext cx="138586" cy="151811"/>
            <a:chOff x="6837002" y="497932"/>
            <a:chExt cx="222424" cy="378941"/>
          </a:xfrm>
          <a:solidFill>
            <a:schemeClr val="bg1"/>
          </a:solidFill>
        </p:grpSpPr>
        <p:sp>
          <p:nvSpPr>
            <p:cNvPr id="51" name="フローチャート: 処理 50">
              <a:extLst>
                <a:ext uri="{FF2B5EF4-FFF2-40B4-BE49-F238E27FC236}">
                  <a16:creationId xmlns:a16="http://schemas.microsoft.com/office/drawing/2014/main" id="{F3C5881A-0E46-1741-B2A5-68A7B1F0380C}"/>
                </a:ext>
              </a:extLst>
            </p:cNvPr>
            <p:cNvSpPr/>
            <p:nvPr/>
          </p:nvSpPr>
          <p:spPr>
            <a:xfrm>
              <a:off x="6837002" y="502051"/>
              <a:ext cx="222424" cy="374822"/>
            </a:xfrm>
            <a:prstGeom prst="flowChartProcess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600" b="1"/>
            </a:p>
          </p:txBody>
        </p:sp>
        <p:cxnSp>
          <p:nvCxnSpPr>
            <p:cNvPr id="52" name="直線コネクタ 51">
              <a:extLst>
                <a:ext uri="{FF2B5EF4-FFF2-40B4-BE49-F238E27FC236}">
                  <a16:creationId xmlns:a16="http://schemas.microsoft.com/office/drawing/2014/main" id="{BF7D4327-F940-834E-A20A-1914C13AFAC4}"/>
                </a:ext>
              </a:extLst>
            </p:cNvPr>
            <p:cNvCxnSpPr/>
            <p:nvPr/>
          </p:nvCxnSpPr>
          <p:spPr>
            <a:xfrm>
              <a:off x="6837002" y="497932"/>
              <a:ext cx="222424" cy="378941"/>
            </a:xfrm>
            <a:prstGeom prst="line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線コネクタ 52">
              <a:extLst>
                <a:ext uri="{FF2B5EF4-FFF2-40B4-BE49-F238E27FC236}">
                  <a16:creationId xmlns:a16="http://schemas.microsoft.com/office/drawing/2014/main" id="{26E84C39-CC10-F242-A619-1B26E1E966DF}"/>
                </a:ext>
              </a:extLst>
            </p:cNvPr>
            <p:cNvCxnSpPr/>
            <p:nvPr/>
          </p:nvCxnSpPr>
          <p:spPr>
            <a:xfrm flipH="1">
              <a:off x="6837002" y="497932"/>
              <a:ext cx="222424" cy="378941"/>
            </a:xfrm>
            <a:prstGeom prst="line">
              <a:avLst/>
            </a:prstGeom>
            <a:grpFill/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AD1420BC-1D53-2540-83BA-3B33771F8737}"/>
              </a:ext>
            </a:extLst>
          </p:cNvPr>
          <p:cNvSpPr txBox="1"/>
          <p:nvPr/>
        </p:nvSpPr>
        <p:spPr>
          <a:xfrm>
            <a:off x="6229085" y="2275820"/>
            <a:ext cx="729367" cy="282573"/>
          </a:xfrm>
          <a:prstGeom prst="rect">
            <a:avLst/>
          </a:prstGeom>
          <a:noFill/>
          <a:ln>
            <a:noFill/>
          </a:ln>
        </p:spPr>
        <p:txBody>
          <a:bodyPr wrap="none" lIns="0" tIns="36000" rIns="0" bIns="0" rtlCol="0">
            <a:spAutoFit/>
          </a:bodyPr>
          <a:lstStyle/>
          <a:p>
            <a:r>
              <a:rPr kumimoji="1" lang="en-US" altLang="ja-JP" sz="1600" b="1" dirty="0">
                <a:ln w="0">
                  <a:noFill/>
                </a:ln>
                <a:solidFill>
                  <a:srgbClr val="0000FF"/>
                </a:solidFill>
                <a:latin typeface="MS Gothic" charset="-128"/>
                <a:ea typeface="MS Gothic" charset="-128"/>
                <a:cs typeface="MS Gothic" charset="-128"/>
              </a:rPr>
              <a:t>PF coil</a:t>
            </a:r>
            <a:endParaRPr kumimoji="1" lang="ja-JP" altLang="en-US" sz="1600" b="1" dirty="0">
              <a:ln w="0">
                <a:noFill/>
              </a:ln>
              <a:solidFill>
                <a:srgbClr val="0000FF"/>
              </a:solidFill>
              <a:latin typeface="MS Gothic" charset="-128"/>
              <a:ea typeface="MS Gothic" charset="-128"/>
              <a:cs typeface="MS Gothic" charset="-128"/>
            </a:endParaRP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CCBE3566-CAA1-B243-B0A8-E9FB633F0C12}"/>
              </a:ext>
            </a:extLst>
          </p:cNvPr>
          <p:cNvSpPr/>
          <p:nvPr/>
        </p:nvSpPr>
        <p:spPr>
          <a:xfrm>
            <a:off x="4999999" y="4693951"/>
            <a:ext cx="188958" cy="558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grpSp>
        <p:nvGrpSpPr>
          <p:cNvPr id="56" name="グループ化 146">
            <a:extLst>
              <a:ext uri="{FF2B5EF4-FFF2-40B4-BE49-F238E27FC236}">
                <a16:creationId xmlns:a16="http://schemas.microsoft.com/office/drawing/2014/main" id="{5DC5413C-40A4-0849-BD68-BBA123368389}"/>
              </a:ext>
            </a:extLst>
          </p:cNvPr>
          <p:cNvGrpSpPr>
            <a:grpSpLocks noChangeAspect="1"/>
          </p:cNvGrpSpPr>
          <p:nvPr/>
        </p:nvGrpSpPr>
        <p:grpSpPr>
          <a:xfrm>
            <a:off x="7131251" y="2332572"/>
            <a:ext cx="2828878" cy="1921942"/>
            <a:chOff x="5490085" y="1667572"/>
            <a:chExt cx="6321784" cy="4095630"/>
          </a:xfrm>
        </p:grpSpPr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8CC09AE6-E293-C949-BEC4-296B6F2B7B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1362"/>
            <a:stretch/>
          </p:blipFill>
          <p:spPr>
            <a:xfrm>
              <a:off x="5490085" y="1667572"/>
              <a:ext cx="6216461" cy="4095630"/>
            </a:xfrm>
            <a:prstGeom prst="rect">
              <a:avLst/>
            </a:prstGeom>
          </p:spPr>
        </p:pic>
        <p:grpSp>
          <p:nvGrpSpPr>
            <p:cNvPr id="58" name="グループ化 230">
              <a:extLst>
                <a:ext uri="{FF2B5EF4-FFF2-40B4-BE49-F238E27FC236}">
                  <a16:creationId xmlns:a16="http://schemas.microsoft.com/office/drawing/2014/main" id="{1870141A-FD15-AF4E-B241-F84454BFBB94}"/>
                </a:ext>
              </a:extLst>
            </p:cNvPr>
            <p:cNvGrpSpPr/>
            <p:nvPr/>
          </p:nvGrpSpPr>
          <p:grpSpPr>
            <a:xfrm>
              <a:off x="6142282" y="2686988"/>
              <a:ext cx="5669587" cy="2285031"/>
              <a:chOff x="6457475" y="2063200"/>
              <a:chExt cx="5928624" cy="2378934"/>
            </a:xfrm>
          </p:grpSpPr>
          <p:grpSp>
            <p:nvGrpSpPr>
              <p:cNvPr id="59" name="グループ化 231">
                <a:extLst>
                  <a:ext uri="{FF2B5EF4-FFF2-40B4-BE49-F238E27FC236}">
                    <a16:creationId xmlns:a16="http://schemas.microsoft.com/office/drawing/2014/main" id="{1731680A-AF24-A843-9650-06D56489CB13}"/>
                  </a:ext>
                </a:extLst>
              </p:cNvPr>
              <p:cNvGrpSpPr/>
              <p:nvPr/>
            </p:nvGrpSpPr>
            <p:grpSpPr>
              <a:xfrm>
                <a:off x="6457475" y="2063200"/>
                <a:ext cx="5928624" cy="2378934"/>
                <a:chOff x="4857221" y="2221498"/>
                <a:chExt cx="7828959" cy="2815418"/>
              </a:xfrm>
            </p:grpSpPr>
            <p:sp>
              <p:nvSpPr>
                <p:cNvPr id="61" name="テキスト ボックス 60">
                  <a:extLst>
                    <a:ext uri="{FF2B5EF4-FFF2-40B4-BE49-F238E27FC236}">
                      <a16:creationId xmlns:a16="http://schemas.microsoft.com/office/drawing/2014/main" id="{54C4C056-5C95-A543-965C-DC8364215331}"/>
                    </a:ext>
                  </a:extLst>
                </p:cNvPr>
                <p:cNvSpPr txBox="1"/>
                <p:nvPr/>
              </p:nvSpPr>
              <p:spPr>
                <a:xfrm>
                  <a:off x="9222781" y="2483813"/>
                  <a:ext cx="3463399" cy="15353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1600" b="1" dirty="0">
                      <a:solidFill>
                        <a:srgbClr val="00B0F0"/>
                      </a:solidFill>
                    </a:rPr>
                    <a:t>Bias electrode</a:t>
                  </a:r>
                  <a:endParaRPr kumimoji="1" lang="ja-JP" altLang="en-US" sz="1600" b="1" dirty="0">
                    <a:solidFill>
                      <a:srgbClr val="00B0F0"/>
                    </a:solidFill>
                  </a:endParaRPr>
                </a:p>
              </p:txBody>
            </p:sp>
            <p:sp>
              <p:nvSpPr>
                <p:cNvPr id="62" name="下矢印 61">
                  <a:extLst>
                    <a:ext uri="{FF2B5EF4-FFF2-40B4-BE49-F238E27FC236}">
                      <a16:creationId xmlns:a16="http://schemas.microsoft.com/office/drawing/2014/main" id="{2D9B8B2B-C267-4C4E-ACC9-ED7562F65F0E}"/>
                    </a:ext>
                  </a:extLst>
                </p:cNvPr>
                <p:cNvSpPr/>
                <p:nvPr/>
              </p:nvSpPr>
              <p:spPr>
                <a:xfrm flipV="1">
                  <a:off x="10385324" y="2221498"/>
                  <a:ext cx="282938" cy="333712"/>
                </a:xfrm>
                <a:prstGeom prst="downArrow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1600" b="1"/>
                </a:p>
              </p:txBody>
            </p:sp>
            <p:sp>
              <p:nvSpPr>
                <p:cNvPr id="63" name="テキスト ボックス 62">
                  <a:extLst>
                    <a:ext uri="{FF2B5EF4-FFF2-40B4-BE49-F238E27FC236}">
                      <a16:creationId xmlns:a16="http://schemas.microsoft.com/office/drawing/2014/main" id="{A2F88CF0-8670-0147-BB4C-C5A354DBB7C3}"/>
                    </a:ext>
                  </a:extLst>
                </p:cNvPr>
                <p:cNvSpPr txBox="1"/>
                <p:nvPr/>
              </p:nvSpPr>
              <p:spPr>
                <a:xfrm>
                  <a:off x="4857221" y="3615530"/>
                  <a:ext cx="3391462" cy="14213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1600" b="1" dirty="0">
                      <a:solidFill>
                        <a:srgbClr val="00B0F0"/>
                      </a:solidFill>
                    </a:rPr>
                    <a:t>Ceramic break</a:t>
                  </a:r>
                  <a:endParaRPr kumimoji="1" lang="ja-JP" altLang="en-US" sz="1600" b="1" dirty="0">
                    <a:solidFill>
                      <a:srgbClr val="00B0F0"/>
                    </a:solidFill>
                  </a:endParaRPr>
                </a:p>
              </p:txBody>
            </p:sp>
          </p:grpSp>
          <p:sp>
            <p:nvSpPr>
              <p:cNvPr id="60" name="上矢印 59">
                <a:extLst>
                  <a:ext uri="{FF2B5EF4-FFF2-40B4-BE49-F238E27FC236}">
                    <a16:creationId xmlns:a16="http://schemas.microsoft.com/office/drawing/2014/main" id="{BF70FD2B-CDD7-AA4D-8833-C8A4EA2D042C}"/>
                  </a:ext>
                </a:extLst>
              </p:cNvPr>
              <p:cNvSpPr/>
              <p:nvPr/>
            </p:nvSpPr>
            <p:spPr>
              <a:xfrm rot="16200000" flipH="1">
                <a:off x="7558690" y="3109564"/>
                <a:ext cx="167069" cy="240722"/>
              </a:xfrm>
              <a:prstGeom prst="upArrow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600" b="1"/>
              </a:p>
            </p:txBody>
          </p:sp>
        </p:grpSp>
      </p:grp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BF00BF3-12E3-4742-AE71-A8EB4CB770C7}"/>
              </a:ext>
            </a:extLst>
          </p:cNvPr>
          <p:cNvSpPr txBox="1"/>
          <p:nvPr/>
        </p:nvSpPr>
        <p:spPr>
          <a:xfrm>
            <a:off x="9225172" y="4600679"/>
            <a:ext cx="2743199" cy="83099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>
                <a:solidFill>
                  <a:srgbClr val="C00000"/>
                </a:solidFill>
              </a:rPr>
              <a:t>Initial type of QUEST electrode (2016), which was designed for LFS injection.</a:t>
            </a:r>
            <a:endParaRPr kumimoji="1" lang="ja-JP" altLang="en-US" sz="1600" b="1" dirty="0">
              <a:solidFill>
                <a:srgbClr val="C00000"/>
              </a:solidFill>
            </a:endParaRPr>
          </a:p>
        </p:txBody>
      </p:sp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7E37F138-530B-2D46-AAF3-6524E17F184C}"/>
              </a:ext>
            </a:extLst>
          </p:cNvPr>
          <p:cNvCxnSpPr/>
          <p:nvPr/>
        </p:nvCxnSpPr>
        <p:spPr>
          <a:xfrm>
            <a:off x="5084542" y="2249872"/>
            <a:ext cx="0" cy="2911505"/>
          </a:xfrm>
          <a:prstGeom prst="line">
            <a:avLst/>
          </a:prstGeom>
          <a:ln w="19050">
            <a:solidFill>
              <a:srgbClr val="0432FF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04FCDC41-0870-2840-B1AD-0830393AC421}"/>
              </a:ext>
            </a:extLst>
          </p:cNvPr>
          <p:cNvCxnSpPr>
            <a:cxnSpLocks/>
          </p:cNvCxnSpPr>
          <p:nvPr/>
        </p:nvCxnSpPr>
        <p:spPr>
          <a:xfrm flipH="1">
            <a:off x="5773434" y="2415247"/>
            <a:ext cx="381078" cy="24858"/>
          </a:xfrm>
          <a:prstGeom prst="straightConnector1">
            <a:avLst/>
          </a:prstGeom>
          <a:ln w="22225">
            <a:solidFill>
              <a:srgbClr val="0432FF"/>
            </a:solidFill>
            <a:prstDash val="soli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248B60E5-FE17-4B4D-99B1-5B19DB8C6CA2}"/>
              </a:ext>
            </a:extLst>
          </p:cNvPr>
          <p:cNvCxnSpPr>
            <a:cxnSpLocks/>
          </p:cNvCxnSpPr>
          <p:nvPr/>
        </p:nvCxnSpPr>
        <p:spPr>
          <a:xfrm flipH="1">
            <a:off x="6161258" y="2580951"/>
            <a:ext cx="81609" cy="225497"/>
          </a:xfrm>
          <a:prstGeom prst="straightConnector1">
            <a:avLst/>
          </a:prstGeom>
          <a:ln w="22225">
            <a:solidFill>
              <a:srgbClr val="0432FF"/>
            </a:solidFill>
            <a:prstDash val="solid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32470FCC-23FF-414C-98EB-CE358F9DE91A}"/>
              </a:ext>
            </a:extLst>
          </p:cNvPr>
          <p:cNvSpPr txBox="1"/>
          <p:nvPr/>
        </p:nvSpPr>
        <p:spPr>
          <a:xfrm>
            <a:off x="8556499" y="3689972"/>
            <a:ext cx="1111652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20"/>
              </a:lnSpc>
            </a:pPr>
            <a:r>
              <a:rPr kumimoji="1" lang="en-US" altLang="ja-JP" sz="1600" b="1" dirty="0">
                <a:solidFill>
                  <a:srgbClr val="0432FF"/>
                </a:solidFill>
              </a:rPr>
              <a:t>Lower </a:t>
            </a:r>
            <a:r>
              <a:rPr kumimoji="1" lang="en-US" altLang="ja-JP" sz="1600" b="1" dirty="0" err="1">
                <a:solidFill>
                  <a:srgbClr val="0432FF"/>
                </a:solidFill>
              </a:rPr>
              <a:t>divertor</a:t>
            </a:r>
            <a:endParaRPr kumimoji="1" lang="ja-JP" altLang="en-US" sz="1600" b="1" dirty="0">
              <a:solidFill>
                <a:srgbClr val="0432FF"/>
              </a:solidFill>
            </a:endParaRPr>
          </a:p>
        </p:txBody>
      </p:sp>
      <p:sp>
        <p:nvSpPr>
          <p:cNvPr id="69" name="下矢印 68">
            <a:extLst>
              <a:ext uri="{FF2B5EF4-FFF2-40B4-BE49-F238E27FC236}">
                <a16:creationId xmlns:a16="http://schemas.microsoft.com/office/drawing/2014/main" id="{13A5CFEC-84DA-3B41-887A-8DB706FF05B6}"/>
              </a:ext>
            </a:extLst>
          </p:cNvPr>
          <p:cNvSpPr/>
          <p:nvPr/>
        </p:nvSpPr>
        <p:spPr>
          <a:xfrm flipV="1">
            <a:off x="8953363" y="3620898"/>
            <a:ext cx="97052" cy="103151"/>
          </a:xfrm>
          <a:prstGeom prst="downArrow">
            <a:avLst/>
          </a:prstGeom>
          <a:solidFill>
            <a:srgbClr val="043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b="1">
              <a:solidFill>
                <a:srgbClr val="0432FF"/>
              </a:solidFill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B2A9338B-8A32-B149-BECC-FC255582CA50}"/>
              </a:ext>
            </a:extLst>
          </p:cNvPr>
          <p:cNvSpPr txBox="1"/>
          <p:nvPr/>
        </p:nvSpPr>
        <p:spPr>
          <a:xfrm>
            <a:off x="4683269" y="1811806"/>
            <a:ext cx="2204834" cy="32637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lnSpc>
                <a:spcPts val="1760"/>
              </a:lnSpc>
            </a:pPr>
            <a:r>
              <a:rPr kumimoji="1" lang="en-US" altLang="ja-JP" b="1" dirty="0"/>
              <a:t>QUEST configuration 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B129E3F6-C679-8841-98F4-23546D159F5C}"/>
              </a:ext>
            </a:extLst>
          </p:cNvPr>
          <p:cNvSpPr txBox="1"/>
          <p:nvPr/>
        </p:nvSpPr>
        <p:spPr>
          <a:xfrm>
            <a:off x="7561369" y="4394644"/>
            <a:ext cx="898061" cy="41319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620"/>
              </a:lnSpc>
            </a:pPr>
            <a:r>
              <a:rPr lang="en-US" altLang="ja-JP" sz="1600" b="1" dirty="0">
                <a:solidFill>
                  <a:schemeClr val="accent2"/>
                </a:solidFill>
              </a:rPr>
              <a:t>Bias electrode</a:t>
            </a:r>
          </a:p>
        </p:txBody>
      </p: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190CF55A-945E-BA4C-A58A-C497FF6C6EC3}"/>
              </a:ext>
            </a:extLst>
          </p:cNvPr>
          <p:cNvCxnSpPr>
            <a:cxnSpLocks/>
          </p:cNvCxnSpPr>
          <p:nvPr/>
        </p:nvCxnSpPr>
        <p:spPr>
          <a:xfrm flipH="1">
            <a:off x="8035370" y="4790599"/>
            <a:ext cx="11041" cy="190170"/>
          </a:xfrm>
          <a:prstGeom prst="straightConnector1">
            <a:avLst/>
          </a:prstGeom>
          <a:ln w="28575">
            <a:solidFill>
              <a:schemeClr val="accent2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1118AF35-D795-9F49-B881-347FDB6F5042}"/>
              </a:ext>
            </a:extLst>
          </p:cNvPr>
          <p:cNvSpPr txBox="1"/>
          <p:nvPr/>
        </p:nvSpPr>
        <p:spPr>
          <a:xfrm>
            <a:off x="6888103" y="5200056"/>
            <a:ext cx="898061" cy="41319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620"/>
              </a:lnSpc>
            </a:pPr>
            <a:r>
              <a:rPr lang="en-US" altLang="ja-JP" sz="1600" b="1" dirty="0">
                <a:solidFill>
                  <a:srgbClr val="FFC000"/>
                </a:solidFill>
              </a:rPr>
              <a:t>Ceramic break</a:t>
            </a:r>
          </a:p>
        </p:txBody>
      </p:sp>
      <p:sp>
        <p:nvSpPr>
          <p:cNvPr id="74" name="フリーフォーム 73">
            <a:extLst>
              <a:ext uri="{FF2B5EF4-FFF2-40B4-BE49-F238E27FC236}">
                <a16:creationId xmlns:a16="http://schemas.microsoft.com/office/drawing/2014/main" id="{FBEEF376-6591-7B47-93EA-EBCF8F3655BF}"/>
              </a:ext>
            </a:extLst>
          </p:cNvPr>
          <p:cNvSpPr/>
          <p:nvPr/>
        </p:nvSpPr>
        <p:spPr>
          <a:xfrm rot="329455">
            <a:off x="7423097" y="5073105"/>
            <a:ext cx="206375" cy="142701"/>
          </a:xfrm>
          <a:custGeom>
            <a:avLst/>
            <a:gdLst>
              <a:gd name="connsiteX0" fmla="*/ 3299 w 212849"/>
              <a:gd name="connsiteY0" fmla="*/ 248261 h 248261"/>
              <a:gd name="connsiteX1" fmla="*/ 28699 w 212849"/>
              <a:gd name="connsiteY1" fmla="*/ 38711 h 248261"/>
              <a:gd name="connsiteX2" fmla="*/ 212849 w 212849"/>
              <a:gd name="connsiteY2" fmla="*/ 611 h 248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849" h="248261">
                <a:moveTo>
                  <a:pt x="3299" y="248261"/>
                </a:moveTo>
                <a:cubicBezTo>
                  <a:pt x="-1464" y="164123"/>
                  <a:pt x="-6226" y="79986"/>
                  <a:pt x="28699" y="38711"/>
                </a:cubicBezTo>
                <a:cubicBezTo>
                  <a:pt x="63624" y="-2564"/>
                  <a:pt x="138236" y="-977"/>
                  <a:pt x="212849" y="611"/>
                </a:cubicBezTo>
              </a:path>
            </a:pathLst>
          </a:custGeom>
          <a:noFill/>
          <a:ln w="28575">
            <a:solidFill>
              <a:srgbClr val="FFC000"/>
            </a:solidFill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5" name="直線コネクタ 74">
            <a:extLst>
              <a:ext uri="{FF2B5EF4-FFF2-40B4-BE49-F238E27FC236}">
                <a16:creationId xmlns:a16="http://schemas.microsoft.com/office/drawing/2014/main" id="{06CF0060-1E96-5541-8E8A-227C6C9D4E21}"/>
              </a:ext>
            </a:extLst>
          </p:cNvPr>
          <p:cNvCxnSpPr>
            <a:cxnSpLocks/>
          </p:cNvCxnSpPr>
          <p:nvPr/>
        </p:nvCxnSpPr>
        <p:spPr>
          <a:xfrm>
            <a:off x="7708029" y="5034818"/>
            <a:ext cx="1043142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A7D0CD03-CFB2-D64F-A5AB-EE20AC7E9659}"/>
              </a:ext>
            </a:extLst>
          </p:cNvPr>
          <p:cNvSpPr/>
          <p:nvPr/>
        </p:nvSpPr>
        <p:spPr>
          <a:xfrm>
            <a:off x="5146106" y="4493553"/>
            <a:ext cx="696145" cy="487215"/>
          </a:xfrm>
          <a:prstGeom prst="rect">
            <a:avLst/>
          </a:prstGeom>
          <a:noFill/>
          <a:ln w="19050">
            <a:solidFill>
              <a:srgbClr val="FF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7A6B0074-6961-E047-99CF-7A145FBA6CD8}"/>
              </a:ext>
            </a:extLst>
          </p:cNvPr>
          <p:cNvCxnSpPr/>
          <p:nvPr/>
        </p:nvCxnSpPr>
        <p:spPr>
          <a:xfrm>
            <a:off x="5842251" y="4871946"/>
            <a:ext cx="1045852" cy="108822"/>
          </a:xfrm>
          <a:prstGeom prst="straightConnector1">
            <a:avLst/>
          </a:prstGeom>
          <a:ln w="12700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右矢印 77">
            <a:extLst>
              <a:ext uri="{FF2B5EF4-FFF2-40B4-BE49-F238E27FC236}">
                <a16:creationId xmlns:a16="http://schemas.microsoft.com/office/drawing/2014/main" id="{459792BD-C771-F24A-96D8-EAC55A607621}"/>
              </a:ext>
            </a:extLst>
          </p:cNvPr>
          <p:cNvSpPr/>
          <p:nvPr/>
        </p:nvSpPr>
        <p:spPr>
          <a:xfrm rot="10800000">
            <a:off x="8855801" y="4722413"/>
            <a:ext cx="263951" cy="179602"/>
          </a:xfrm>
          <a:prstGeom prst="rightArrow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フリーフォーム 78">
            <a:extLst>
              <a:ext uri="{FF2B5EF4-FFF2-40B4-BE49-F238E27FC236}">
                <a16:creationId xmlns:a16="http://schemas.microsoft.com/office/drawing/2014/main" id="{CCE576CE-4C58-3F41-AB1A-2ADF7D4D803E}"/>
              </a:ext>
            </a:extLst>
          </p:cNvPr>
          <p:cNvSpPr/>
          <p:nvPr/>
        </p:nvSpPr>
        <p:spPr>
          <a:xfrm>
            <a:off x="8410672" y="4736532"/>
            <a:ext cx="155643" cy="282940"/>
          </a:xfrm>
          <a:custGeom>
            <a:avLst/>
            <a:gdLst>
              <a:gd name="connsiteX0" fmla="*/ 155643 w 155643"/>
              <a:gd name="connsiteY0" fmla="*/ 0 h 330740"/>
              <a:gd name="connsiteX1" fmla="*/ 38911 w 155643"/>
              <a:gd name="connsiteY1" fmla="*/ 129702 h 330740"/>
              <a:gd name="connsiteX2" fmla="*/ 0 w 155643"/>
              <a:gd name="connsiteY2" fmla="*/ 330740 h 330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643" h="330740">
                <a:moveTo>
                  <a:pt x="155643" y="0"/>
                </a:moveTo>
                <a:cubicBezTo>
                  <a:pt x="110247" y="37289"/>
                  <a:pt x="64851" y="74579"/>
                  <a:pt x="38911" y="129702"/>
                </a:cubicBezTo>
                <a:cubicBezTo>
                  <a:pt x="12971" y="184825"/>
                  <a:pt x="6485" y="257782"/>
                  <a:pt x="0" y="33074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フリーフォーム 79">
            <a:extLst>
              <a:ext uri="{FF2B5EF4-FFF2-40B4-BE49-F238E27FC236}">
                <a16:creationId xmlns:a16="http://schemas.microsoft.com/office/drawing/2014/main" id="{BDB50B24-226A-FB40-A105-BC672C078125}"/>
              </a:ext>
            </a:extLst>
          </p:cNvPr>
          <p:cNvSpPr/>
          <p:nvPr/>
        </p:nvSpPr>
        <p:spPr>
          <a:xfrm>
            <a:off x="8514945" y="4830732"/>
            <a:ext cx="149157" cy="201711"/>
          </a:xfrm>
          <a:custGeom>
            <a:avLst/>
            <a:gdLst>
              <a:gd name="connsiteX0" fmla="*/ 103762 w 103762"/>
              <a:gd name="connsiteY0" fmla="*/ 0 h 188069"/>
              <a:gd name="connsiteX1" fmla="*/ 19456 w 103762"/>
              <a:gd name="connsiteY1" fmla="*/ 97277 h 188069"/>
              <a:gd name="connsiteX2" fmla="*/ 0 w 103762"/>
              <a:gd name="connsiteY2" fmla="*/ 188069 h 188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762" h="188069">
                <a:moveTo>
                  <a:pt x="103762" y="0"/>
                </a:moveTo>
                <a:cubicBezTo>
                  <a:pt x="70256" y="32966"/>
                  <a:pt x="36750" y="65932"/>
                  <a:pt x="19456" y="97277"/>
                </a:cubicBezTo>
                <a:cubicBezTo>
                  <a:pt x="2162" y="128622"/>
                  <a:pt x="1081" y="158345"/>
                  <a:pt x="0" y="18806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爆発 2 80">
            <a:extLst>
              <a:ext uri="{FF2B5EF4-FFF2-40B4-BE49-F238E27FC236}">
                <a16:creationId xmlns:a16="http://schemas.microsoft.com/office/drawing/2014/main" id="{4A6E26A8-918A-6944-812C-6FA0A8305C0B}"/>
              </a:ext>
            </a:extLst>
          </p:cNvPr>
          <p:cNvSpPr/>
          <p:nvPr/>
        </p:nvSpPr>
        <p:spPr>
          <a:xfrm>
            <a:off x="8364365" y="4745768"/>
            <a:ext cx="192928" cy="222894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TextBox 1">
            <a:extLst>
              <a:ext uri="{FF2B5EF4-FFF2-40B4-BE49-F238E27FC236}">
                <a16:creationId xmlns:a16="http://schemas.microsoft.com/office/drawing/2014/main" id="{0E507009-7FF5-C346-9CD1-C17FEE22398E}"/>
              </a:ext>
            </a:extLst>
          </p:cNvPr>
          <p:cNvSpPr txBox="1"/>
          <p:nvPr/>
        </p:nvSpPr>
        <p:spPr>
          <a:xfrm>
            <a:off x="6895440" y="1745010"/>
            <a:ext cx="32459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T-CHI insulator is not part of vessel vacuum break as on NSTX and HIT-II</a:t>
            </a:r>
          </a:p>
        </p:txBody>
      </p:sp>
      <p:pic>
        <p:nvPicPr>
          <p:cNvPr id="83" name="図 82">
            <a:extLst>
              <a:ext uri="{FF2B5EF4-FFF2-40B4-BE49-F238E27FC236}">
                <a16:creationId xmlns:a16="http://schemas.microsoft.com/office/drawing/2014/main" id="{B49A91D5-3F71-6842-935B-4C8898E46A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5396" y="2015873"/>
            <a:ext cx="4330790" cy="3664515"/>
          </a:xfrm>
          <a:prstGeom prst="rect">
            <a:avLst/>
          </a:prstGeom>
        </p:spPr>
      </p:pic>
      <p:sp>
        <p:nvSpPr>
          <p:cNvPr id="84" name="テキスト ボックス 83">
            <a:hlinkClick r:id="rId8"/>
            <a:extLst>
              <a:ext uri="{FF2B5EF4-FFF2-40B4-BE49-F238E27FC236}">
                <a16:creationId xmlns:a16="http://schemas.microsoft.com/office/drawing/2014/main" id="{F2319BB4-1679-6841-A252-7EF0DC47B06C}"/>
              </a:ext>
            </a:extLst>
          </p:cNvPr>
          <p:cNvSpPr txBox="1"/>
          <p:nvPr/>
        </p:nvSpPr>
        <p:spPr>
          <a:xfrm>
            <a:off x="1716400" y="5613246"/>
            <a:ext cx="25665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hlinkClick r:id="rId8"/>
              </a:rPr>
              <a:t>Phys. Plasmas </a:t>
            </a:r>
            <a:r>
              <a:rPr kumimoji="1" lang="en-US" altLang="ja-JP" sz="1400" b="1" dirty="0">
                <a:hlinkClick r:id="rId8"/>
              </a:rPr>
              <a:t>18</a:t>
            </a:r>
            <a:r>
              <a:rPr kumimoji="1" lang="en-US" altLang="ja-JP" sz="1400" dirty="0">
                <a:hlinkClick r:id="rId8"/>
              </a:rPr>
              <a:t>, 092504 (2011)</a:t>
            </a:r>
            <a:endParaRPr kumimoji="1" lang="ja-JP" altLang="en-US" sz="1400"/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700D15BA-85AE-B841-8509-CD97C4AE76BC}"/>
              </a:ext>
            </a:extLst>
          </p:cNvPr>
          <p:cNvSpPr txBox="1"/>
          <p:nvPr/>
        </p:nvSpPr>
        <p:spPr>
          <a:xfrm>
            <a:off x="8628661" y="4227670"/>
            <a:ext cx="36392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hlinkClick r:id="rId9"/>
              </a:rPr>
              <a:t>Plasma Phys. Control. Fusion </a:t>
            </a:r>
            <a:r>
              <a:rPr kumimoji="1" lang="en-US" altLang="ja-JP" sz="1400" b="1" dirty="0">
                <a:hlinkClick r:id="rId9"/>
              </a:rPr>
              <a:t>60</a:t>
            </a:r>
            <a:r>
              <a:rPr kumimoji="1" lang="en-US" altLang="ja-JP" sz="1400" dirty="0">
                <a:hlinkClick r:id="rId9"/>
              </a:rPr>
              <a:t>, 115001 (2018)</a:t>
            </a:r>
            <a:endParaRPr kumimoji="1" lang="ja-JP" altLang="en-US" sz="1400"/>
          </a:p>
        </p:txBody>
      </p:sp>
    </p:spTree>
    <p:extLst>
      <p:ext uri="{BB962C8B-B14F-4D97-AF65-F5344CB8AC3E}">
        <p14:creationId xmlns:p14="http://schemas.microsoft.com/office/powerpoint/2010/main" val="1963302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1CDEC4-D288-7176-134B-2ED7B43A9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ja-JP" sz="2800" dirty="0"/>
              <a:t>The first application on QUEST employed Low-field-side (LFS) injection</a:t>
            </a:r>
            <a:endParaRPr lang="en-US" sz="28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7A09DB4-F3B1-644E-B152-663F67200085}"/>
              </a:ext>
            </a:extLst>
          </p:cNvPr>
          <p:cNvSpPr txBox="1"/>
          <p:nvPr/>
        </p:nvSpPr>
        <p:spPr>
          <a:xfrm>
            <a:off x="6930473" y="1108804"/>
            <a:ext cx="5220544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u="sng" dirty="0"/>
              <a:t>Result of LFS T-CHI</a:t>
            </a:r>
          </a:p>
          <a:p>
            <a:endParaRPr kumimoji="1" lang="en-US" altLang="ja-JP" sz="800" dirty="0"/>
          </a:p>
          <a:p>
            <a:r>
              <a:rPr kumimoji="1" lang="ja-JP" altLang="en-US" sz="2400"/>
              <a:t>・</a:t>
            </a:r>
            <a:r>
              <a:rPr kumimoji="1" lang="en-US" altLang="ja-JP" sz="2400" dirty="0"/>
              <a:t>PF 5-2 coil is capable of forming appropriate injector flux in outer region.</a:t>
            </a:r>
          </a:p>
          <a:p>
            <a:r>
              <a:rPr kumimoji="1" lang="ja-JP" altLang="en-US" sz="2400"/>
              <a:t>・</a:t>
            </a:r>
            <a:r>
              <a:rPr kumimoji="1" lang="en-US" altLang="ja-JP" sz="2400" dirty="0"/>
              <a:t>Flux evolves stably. The evolution is replicable depending on PF condition.</a:t>
            </a:r>
            <a:endParaRPr kumimoji="1" lang="en-US" altLang="ja-JP" sz="2400" dirty="0">
              <a:solidFill>
                <a:srgbClr val="7030A0"/>
              </a:solidFill>
            </a:endParaRPr>
          </a:p>
          <a:p>
            <a:r>
              <a:rPr kumimoji="1" lang="ja-JP" altLang="en-US" sz="2400"/>
              <a:t>・</a:t>
            </a:r>
            <a:r>
              <a:rPr kumimoji="1" lang="en-US" altLang="ja-JP" sz="2400" dirty="0"/>
              <a:t> Frequency of absorber arc is low.</a:t>
            </a:r>
          </a:p>
          <a:p>
            <a:endParaRPr kumimoji="1" lang="en-US" altLang="ja-JP" sz="2400" dirty="0"/>
          </a:p>
          <a:p>
            <a:r>
              <a:rPr kumimoji="1" lang="en-US" altLang="ja-JP" sz="2400" dirty="0">
                <a:solidFill>
                  <a:srgbClr val="7030A0"/>
                </a:solidFill>
              </a:rPr>
              <a:t>=&gt; However, keeping narrow footprint is difficult. To keep the narrow footprint, additional flux shaping coil is needed near the LSF region (marked with a red square).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C23C6EC-1155-FA43-AF50-209E99B2DB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96" t="10559"/>
          <a:stretch/>
        </p:blipFill>
        <p:spPr>
          <a:xfrm>
            <a:off x="4098582" y="1302095"/>
            <a:ext cx="2230356" cy="2132219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AEE15FC-A81E-7D4F-8C30-657EA7EED380}"/>
              </a:ext>
            </a:extLst>
          </p:cNvPr>
          <p:cNvSpPr txBox="1"/>
          <p:nvPr/>
        </p:nvSpPr>
        <p:spPr>
          <a:xfrm>
            <a:off x="3468110" y="4729338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80</a:t>
            </a:r>
            <a:endParaRPr kumimoji="1" lang="ja-JP" altLang="en-US" sz="1400" b="1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70EF057-47B4-B24D-80C5-EAC3B89E3FB8}"/>
              </a:ext>
            </a:extLst>
          </p:cNvPr>
          <p:cNvSpPr txBox="1"/>
          <p:nvPr/>
        </p:nvSpPr>
        <p:spPr>
          <a:xfrm>
            <a:off x="3543189" y="575623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0</a:t>
            </a:r>
            <a:endParaRPr kumimoji="1" lang="ja-JP" altLang="en-US" sz="1400" b="1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33DADC3-4F41-B241-954F-1FEBB3B69B2A}"/>
              </a:ext>
            </a:extLst>
          </p:cNvPr>
          <p:cNvSpPr txBox="1"/>
          <p:nvPr/>
        </p:nvSpPr>
        <p:spPr>
          <a:xfrm>
            <a:off x="4534370" y="6000164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/>
              <a:t>0 </a:t>
            </a:r>
            <a:r>
              <a:rPr kumimoji="1" lang="en-US" altLang="ja-JP" sz="1400" b="1" dirty="0" err="1"/>
              <a:t>ms</a:t>
            </a:r>
            <a:endParaRPr kumimoji="1" lang="ja-JP" altLang="en-US" sz="1400" b="1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6F3F78D1-6794-9F4E-BA60-566F288C7BF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93913" y="4878670"/>
            <a:ext cx="2919195" cy="1185779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7FE4B83-76C0-6743-9BEC-6C24A28C9054}"/>
              </a:ext>
            </a:extLst>
          </p:cNvPr>
          <p:cNvSpPr txBox="1"/>
          <p:nvPr/>
        </p:nvSpPr>
        <p:spPr>
          <a:xfrm>
            <a:off x="6400361" y="5996813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2ms</a:t>
            </a:r>
            <a:endParaRPr kumimoji="1" lang="ja-JP" altLang="en-US" sz="1400" b="1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8EB0A87C-01CE-A84D-A7CF-B02A2CB24B6A}"/>
              </a:ext>
            </a:extLst>
          </p:cNvPr>
          <p:cNvCxnSpPr>
            <a:cxnSpLocks/>
          </p:cNvCxnSpPr>
          <p:nvPr/>
        </p:nvCxnSpPr>
        <p:spPr>
          <a:xfrm>
            <a:off x="3793913" y="5919110"/>
            <a:ext cx="287474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図 13">
            <a:extLst>
              <a:ext uri="{FF2B5EF4-FFF2-40B4-BE49-F238E27FC236}">
                <a16:creationId xmlns:a16="http://schemas.microsoft.com/office/drawing/2014/main" id="{AB4DBA42-CE19-614A-88CC-F7E5D0D5086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94904" y="3587204"/>
            <a:ext cx="2918759" cy="1187780"/>
          </a:xfrm>
          <a:prstGeom prst="rect">
            <a:avLst/>
          </a:prstGeom>
        </p:spPr>
      </p:pic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57E55E1-6EAE-144A-AC2C-421B21EE8E41}"/>
              </a:ext>
            </a:extLst>
          </p:cNvPr>
          <p:cNvCxnSpPr>
            <a:cxnSpLocks/>
          </p:cNvCxnSpPr>
          <p:nvPr/>
        </p:nvCxnSpPr>
        <p:spPr>
          <a:xfrm>
            <a:off x="3793913" y="3699138"/>
            <a:ext cx="287474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18F6724-D2B7-144F-818B-CD8DAA526E85}"/>
              </a:ext>
            </a:extLst>
          </p:cNvPr>
          <p:cNvSpPr txBox="1"/>
          <p:nvPr/>
        </p:nvSpPr>
        <p:spPr>
          <a:xfrm>
            <a:off x="3478945" y="4559204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-2</a:t>
            </a:r>
            <a:endParaRPr kumimoji="1" lang="ja-JP" altLang="en-US" sz="1400" b="1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6D1860C-A6B8-CC43-A015-8AF5258820F1}"/>
              </a:ext>
            </a:extLst>
          </p:cNvPr>
          <p:cNvSpPr txBox="1"/>
          <p:nvPr/>
        </p:nvSpPr>
        <p:spPr>
          <a:xfrm>
            <a:off x="3546928" y="3558165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0</a:t>
            </a:r>
            <a:endParaRPr kumimoji="1" lang="ja-JP" altLang="en-US" sz="1400" b="1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D4109B1-1AF1-624B-8B81-E3A7896F11B4}"/>
              </a:ext>
            </a:extLst>
          </p:cNvPr>
          <p:cNvSpPr txBox="1"/>
          <p:nvPr/>
        </p:nvSpPr>
        <p:spPr>
          <a:xfrm>
            <a:off x="3711215" y="4480130"/>
            <a:ext cx="1350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i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V_cap</a:t>
            </a:r>
            <a:r>
              <a:rPr kumimoji="1" lang="en-US" altLang="ja-JP" sz="1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1-2 </a:t>
            </a:r>
            <a:r>
              <a:rPr kumimoji="1" lang="en-US" altLang="ja-JP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[kV]</a:t>
            </a:r>
            <a:endParaRPr kumimoji="1" lang="ja-JP" altLang="en-US" sz="1400" b="1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FEE048B-C99F-8541-90FD-CA46440362F2}"/>
              </a:ext>
            </a:extLst>
          </p:cNvPr>
          <p:cNvSpPr txBox="1"/>
          <p:nvPr/>
        </p:nvSpPr>
        <p:spPr>
          <a:xfrm>
            <a:off x="3582201" y="3671844"/>
            <a:ext cx="1223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i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V_el</a:t>
            </a:r>
            <a:r>
              <a:rPr kumimoji="1" lang="en-US" altLang="ja-JP" sz="14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altLang="ja-JP" sz="14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 </a:t>
            </a:r>
            <a:r>
              <a:rPr lang="en-US" altLang="ja-JP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[kV]</a:t>
            </a:r>
            <a:endParaRPr kumimoji="1" lang="ja-JP" altLang="en-US" sz="1400" b="1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5367C7C-2E90-554E-9C8A-3F8F3FD9153C}"/>
              </a:ext>
            </a:extLst>
          </p:cNvPr>
          <p:cNvSpPr txBox="1"/>
          <p:nvPr/>
        </p:nvSpPr>
        <p:spPr>
          <a:xfrm>
            <a:off x="4052261" y="4991356"/>
            <a:ext cx="9717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I_inj</a:t>
            </a:r>
            <a:r>
              <a:rPr kumimoji="1" lang="en-US" altLang="ja-JP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[kA]</a:t>
            </a:r>
            <a:endParaRPr kumimoji="1" lang="ja-JP" altLang="en-US" sz="1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867AE43-3EEB-D844-87A5-B3E573A44FE4}"/>
              </a:ext>
            </a:extLst>
          </p:cNvPr>
          <p:cNvSpPr txBox="1"/>
          <p:nvPr/>
        </p:nvSpPr>
        <p:spPr>
          <a:xfrm>
            <a:off x="5408526" y="5301345"/>
            <a:ext cx="9476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i="1" dirty="0" err="1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I_</a:t>
            </a:r>
            <a:r>
              <a:rPr lang="en-US" altLang="ja-JP" sz="1400" b="1" i="1" dirty="0" err="1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tor</a:t>
            </a:r>
            <a:r>
              <a:rPr lang="en-US" altLang="ja-JP" sz="1400" b="1" i="1" dirty="0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400" b="1" dirty="0">
                <a:solidFill>
                  <a:srgbClr val="0432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[kA]</a:t>
            </a:r>
            <a:endParaRPr kumimoji="1" lang="ja-JP" altLang="en-US" sz="1400" b="1">
              <a:solidFill>
                <a:srgbClr val="0432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86997F2D-EE3E-AE4C-88FA-17C393E041E6}"/>
              </a:ext>
            </a:extLst>
          </p:cNvPr>
          <p:cNvCxnSpPr>
            <a:cxnSpLocks/>
          </p:cNvCxnSpPr>
          <p:nvPr/>
        </p:nvCxnSpPr>
        <p:spPr>
          <a:xfrm flipH="1">
            <a:off x="5758234" y="2255357"/>
            <a:ext cx="359174" cy="830259"/>
          </a:xfrm>
          <a:prstGeom prst="straightConnector1">
            <a:avLst/>
          </a:prstGeom>
          <a:ln>
            <a:solidFill>
              <a:srgbClr val="FF93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C756851-E90E-B940-99C0-F81E469EBF4E}"/>
              </a:ext>
            </a:extLst>
          </p:cNvPr>
          <p:cNvSpPr txBox="1"/>
          <p:nvPr/>
        </p:nvSpPr>
        <p:spPr>
          <a:xfrm>
            <a:off x="5322647" y="3036348"/>
            <a:ext cx="1077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accent2"/>
                </a:solidFill>
              </a:rPr>
              <a:t>Footprint</a:t>
            </a:r>
            <a:endParaRPr kumimoji="1" lang="ja-JP" altLang="en-US" b="1">
              <a:solidFill>
                <a:schemeClr val="accent2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7333C7A-97CF-DF48-A659-4A94A35240ED}"/>
              </a:ext>
            </a:extLst>
          </p:cNvPr>
          <p:cNvSpPr txBox="1"/>
          <p:nvPr/>
        </p:nvSpPr>
        <p:spPr>
          <a:xfrm>
            <a:off x="586056" y="936344"/>
            <a:ext cx="31002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solidFill>
                  <a:schemeClr val="accent4">
                    <a:lumMod val="50000"/>
                  </a:schemeClr>
                </a:solidFill>
              </a:rPr>
              <a:t>LFS injection configuration</a:t>
            </a: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436FC293-5797-2142-86A9-8F5F59FE34E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3547" y="1603972"/>
            <a:ext cx="1668906" cy="3311529"/>
          </a:xfrm>
          <a:prstGeom prst="rect">
            <a:avLst/>
          </a:prstGeom>
        </p:spPr>
      </p:pic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206A06F0-C541-A94D-A214-01338C7FCFDB}"/>
              </a:ext>
            </a:extLst>
          </p:cNvPr>
          <p:cNvGrpSpPr/>
          <p:nvPr/>
        </p:nvGrpSpPr>
        <p:grpSpPr>
          <a:xfrm>
            <a:off x="1611277" y="2888347"/>
            <a:ext cx="598357" cy="1400041"/>
            <a:chOff x="5234013" y="3502217"/>
            <a:chExt cx="659930" cy="1400041"/>
          </a:xfrm>
        </p:grpSpPr>
        <p:sp>
          <p:nvSpPr>
            <p:cNvPr id="27" name="円弧 26">
              <a:extLst>
                <a:ext uri="{FF2B5EF4-FFF2-40B4-BE49-F238E27FC236}">
                  <a16:creationId xmlns:a16="http://schemas.microsoft.com/office/drawing/2014/main" id="{64D25BBC-E3D1-5C47-A631-A8C12028BAB3}"/>
                </a:ext>
              </a:extLst>
            </p:cNvPr>
            <p:cNvSpPr/>
            <p:nvPr/>
          </p:nvSpPr>
          <p:spPr>
            <a:xfrm rot="239233">
              <a:off x="5464640" y="4513193"/>
              <a:ext cx="337398" cy="389065"/>
            </a:xfrm>
            <a:prstGeom prst="arc">
              <a:avLst>
                <a:gd name="adj1" fmla="val 8694611"/>
                <a:gd name="adj2" fmla="val 17421646"/>
              </a:avLst>
            </a:prstGeom>
            <a:ln w="22225">
              <a:solidFill>
                <a:srgbClr val="FF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sz="1600" b="1"/>
            </a:p>
          </p:txBody>
        </p:sp>
        <p:sp>
          <p:nvSpPr>
            <p:cNvPr id="28" name="円弧 27">
              <a:extLst>
                <a:ext uri="{FF2B5EF4-FFF2-40B4-BE49-F238E27FC236}">
                  <a16:creationId xmlns:a16="http://schemas.microsoft.com/office/drawing/2014/main" id="{539CE7F7-2011-FF4D-8525-196B532CC2B9}"/>
                </a:ext>
              </a:extLst>
            </p:cNvPr>
            <p:cNvSpPr/>
            <p:nvPr/>
          </p:nvSpPr>
          <p:spPr>
            <a:xfrm rot="21125449">
              <a:off x="5341055" y="3686971"/>
              <a:ext cx="390209" cy="737566"/>
            </a:xfrm>
            <a:prstGeom prst="arc">
              <a:avLst>
                <a:gd name="adj1" fmla="val 6576943"/>
                <a:gd name="adj2" fmla="val 3986296"/>
              </a:avLst>
            </a:prstGeom>
            <a:ln w="3175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円弧 28">
              <a:extLst>
                <a:ext uri="{FF2B5EF4-FFF2-40B4-BE49-F238E27FC236}">
                  <a16:creationId xmlns:a16="http://schemas.microsoft.com/office/drawing/2014/main" id="{DF9C6F14-093F-2C47-B013-E63D924A9EF2}"/>
                </a:ext>
              </a:extLst>
            </p:cNvPr>
            <p:cNvSpPr/>
            <p:nvPr/>
          </p:nvSpPr>
          <p:spPr>
            <a:xfrm rot="21282038">
              <a:off x="5332535" y="3680230"/>
              <a:ext cx="422482" cy="737566"/>
            </a:xfrm>
            <a:prstGeom prst="arc">
              <a:avLst>
                <a:gd name="adj1" fmla="val 4056976"/>
                <a:gd name="adj2" fmla="val 6459078"/>
              </a:avLst>
            </a:prstGeom>
            <a:ln w="34925">
              <a:solidFill>
                <a:schemeClr val="accent4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円弧 29">
              <a:extLst>
                <a:ext uri="{FF2B5EF4-FFF2-40B4-BE49-F238E27FC236}">
                  <a16:creationId xmlns:a16="http://schemas.microsoft.com/office/drawing/2014/main" id="{1ADBE86D-5F57-674A-A71C-BE56389A0DF9}"/>
                </a:ext>
              </a:extLst>
            </p:cNvPr>
            <p:cNvSpPr/>
            <p:nvPr/>
          </p:nvSpPr>
          <p:spPr>
            <a:xfrm rot="21138344">
              <a:off x="5234013" y="3615488"/>
              <a:ext cx="595722" cy="1012422"/>
            </a:xfrm>
            <a:prstGeom prst="arc">
              <a:avLst>
                <a:gd name="adj1" fmla="val 2853930"/>
                <a:gd name="adj2" fmla="val 7592752"/>
              </a:avLst>
            </a:prstGeom>
            <a:ln w="28575">
              <a:solidFill>
                <a:schemeClr val="accent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右矢印 241">
              <a:extLst>
                <a:ext uri="{FF2B5EF4-FFF2-40B4-BE49-F238E27FC236}">
                  <a16:creationId xmlns:a16="http://schemas.microsoft.com/office/drawing/2014/main" id="{E5A5C26A-062D-1A45-B98E-28F35D5D9A52}"/>
                </a:ext>
              </a:extLst>
            </p:cNvPr>
            <p:cNvSpPr/>
            <p:nvPr/>
          </p:nvSpPr>
          <p:spPr>
            <a:xfrm rot="15793070">
              <a:off x="5408862" y="3860207"/>
              <a:ext cx="216375" cy="69727"/>
            </a:xfrm>
            <a:prstGeom prst="rightArrow">
              <a:avLst>
                <a:gd name="adj1" fmla="val 50000"/>
                <a:gd name="adj2" fmla="val 119722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円弧 31">
              <a:extLst>
                <a:ext uri="{FF2B5EF4-FFF2-40B4-BE49-F238E27FC236}">
                  <a16:creationId xmlns:a16="http://schemas.microsoft.com/office/drawing/2014/main" id="{BAECBE6B-3B7F-7A46-85D4-4CFA45DC66BF}"/>
                </a:ext>
              </a:extLst>
            </p:cNvPr>
            <p:cNvSpPr/>
            <p:nvPr/>
          </p:nvSpPr>
          <p:spPr>
            <a:xfrm rot="21307635">
              <a:off x="5235027" y="3502217"/>
              <a:ext cx="658916" cy="1198220"/>
            </a:xfrm>
            <a:prstGeom prst="arc">
              <a:avLst>
                <a:gd name="adj1" fmla="val 6715363"/>
                <a:gd name="adj2" fmla="val 2701080"/>
              </a:avLst>
            </a:prstGeom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4041858-05A7-8545-B01B-0127C631ED5A}"/>
              </a:ext>
            </a:extLst>
          </p:cNvPr>
          <p:cNvSpPr txBox="1"/>
          <p:nvPr/>
        </p:nvSpPr>
        <p:spPr>
          <a:xfrm>
            <a:off x="276927" y="5322602"/>
            <a:ext cx="3303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Injector region where injector flux is formed is located on LFS.</a:t>
            </a:r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644FD97-E822-BF47-91D3-27D26B4EDF3D}"/>
              </a:ext>
            </a:extLst>
          </p:cNvPr>
          <p:cNvSpPr txBox="1"/>
          <p:nvPr/>
        </p:nvSpPr>
        <p:spPr>
          <a:xfrm>
            <a:off x="1610708" y="2344681"/>
            <a:ext cx="460839" cy="277888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altLang="ja-JP" sz="1600" b="1" dirty="0">
                <a:ln w="0"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ja-JP" sz="1600" b="1" baseline="-25000" dirty="0">
                <a:ln w="0"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TF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3542CD7-659D-1845-B7EB-0B6E312AEE6E}"/>
              </a:ext>
            </a:extLst>
          </p:cNvPr>
          <p:cNvSpPr txBox="1"/>
          <p:nvPr/>
        </p:nvSpPr>
        <p:spPr>
          <a:xfrm>
            <a:off x="2081071" y="4374224"/>
            <a:ext cx="15542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>
                <a:solidFill>
                  <a:srgbClr val="0000FF"/>
                </a:solidFill>
              </a:rPr>
              <a:t>Injector region</a:t>
            </a:r>
            <a:endParaRPr kumimoji="1" lang="ja-JP" altLang="en-US" sz="2000" b="1" dirty="0">
              <a:solidFill>
                <a:srgbClr val="0000FF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4C255C5-3D99-5841-A36A-372DF18B7CB4}"/>
              </a:ext>
            </a:extLst>
          </p:cNvPr>
          <p:cNvSpPr txBox="1"/>
          <p:nvPr/>
        </p:nvSpPr>
        <p:spPr>
          <a:xfrm>
            <a:off x="72353" y="4009175"/>
            <a:ext cx="12897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>
                <a:solidFill>
                  <a:srgbClr val="0000FF"/>
                </a:solidFill>
              </a:rPr>
              <a:t>Absorber region</a:t>
            </a:r>
            <a:endParaRPr kumimoji="1" lang="ja-JP" altLang="en-US" sz="2000" b="1">
              <a:solidFill>
                <a:srgbClr val="0000FF"/>
              </a:solidFill>
            </a:endParaRPr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AE9BCA4C-04A2-4640-9FFD-62F5A5751D24}"/>
              </a:ext>
            </a:extLst>
          </p:cNvPr>
          <p:cNvCxnSpPr>
            <a:cxnSpLocks/>
          </p:cNvCxnSpPr>
          <p:nvPr/>
        </p:nvCxnSpPr>
        <p:spPr>
          <a:xfrm flipH="1" flipV="1">
            <a:off x="2015172" y="4093083"/>
            <a:ext cx="486796" cy="356892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DA382E61-A01D-594F-A90B-4D617363954D}"/>
              </a:ext>
            </a:extLst>
          </p:cNvPr>
          <p:cNvCxnSpPr>
            <a:cxnSpLocks/>
          </p:cNvCxnSpPr>
          <p:nvPr/>
        </p:nvCxnSpPr>
        <p:spPr>
          <a:xfrm flipV="1">
            <a:off x="1260864" y="4120483"/>
            <a:ext cx="396060" cy="159882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627262F-778A-684B-B60C-21BF834C128B}"/>
              </a:ext>
            </a:extLst>
          </p:cNvPr>
          <p:cNvSpPr txBox="1"/>
          <p:nvPr/>
        </p:nvSpPr>
        <p:spPr>
          <a:xfrm>
            <a:off x="1328708" y="1468276"/>
            <a:ext cx="469680" cy="221018"/>
          </a:xfrm>
          <a:prstGeom prst="rect">
            <a:avLst/>
          </a:prstGeom>
          <a:noFill/>
          <a:ln>
            <a:noFill/>
          </a:ln>
        </p:spPr>
        <p:txBody>
          <a:bodyPr wrap="none" lIns="0" tIns="36000" rIns="0" bIns="0" rtlCol="0">
            <a:spAutoFit/>
          </a:bodyPr>
          <a:lstStyle/>
          <a:p>
            <a:r>
              <a:rPr kumimoji="1" lang="en-US" altLang="ja-JP" sz="1200" b="1" dirty="0">
                <a:ln w="0">
                  <a:solidFill>
                    <a:schemeClr val="bg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PF3-1</a:t>
            </a:r>
            <a:endParaRPr kumimoji="1" lang="ja-JP" altLang="en-US" sz="1200" b="1" dirty="0">
              <a:ln w="0">
                <a:solidFill>
                  <a:schemeClr val="bg1"/>
                </a:solidFill>
              </a:ln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11D02A5-8451-6E44-BE91-3B59A51392D9}"/>
              </a:ext>
            </a:extLst>
          </p:cNvPr>
          <p:cNvSpPr txBox="1"/>
          <p:nvPr/>
        </p:nvSpPr>
        <p:spPr>
          <a:xfrm>
            <a:off x="1288518" y="4603667"/>
            <a:ext cx="469680" cy="221018"/>
          </a:xfrm>
          <a:prstGeom prst="rect">
            <a:avLst/>
          </a:prstGeom>
          <a:noFill/>
          <a:ln>
            <a:noFill/>
          </a:ln>
        </p:spPr>
        <p:txBody>
          <a:bodyPr wrap="none" lIns="0" tIns="36000" rIns="0" bIns="0" rtlCol="0">
            <a:spAutoFit/>
          </a:bodyPr>
          <a:lstStyle/>
          <a:p>
            <a:r>
              <a:rPr kumimoji="1" lang="en-US" altLang="ja-JP" sz="1200" b="1" dirty="0">
                <a:ln w="0">
                  <a:solidFill>
                    <a:schemeClr val="bg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PF5-1</a:t>
            </a:r>
            <a:endParaRPr kumimoji="1" lang="ja-JP" altLang="en-US" sz="1200" b="1" dirty="0">
              <a:ln w="0">
                <a:solidFill>
                  <a:schemeClr val="bg1"/>
                </a:solidFill>
              </a:ln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0B1439F-E5EC-8E4E-AF29-52B7D3E3279A}"/>
              </a:ext>
            </a:extLst>
          </p:cNvPr>
          <p:cNvSpPr txBox="1"/>
          <p:nvPr/>
        </p:nvSpPr>
        <p:spPr>
          <a:xfrm>
            <a:off x="1887509" y="1473919"/>
            <a:ext cx="469680" cy="221018"/>
          </a:xfrm>
          <a:prstGeom prst="rect">
            <a:avLst/>
          </a:prstGeom>
          <a:noFill/>
          <a:ln>
            <a:noFill/>
          </a:ln>
        </p:spPr>
        <p:txBody>
          <a:bodyPr wrap="none" lIns="0" tIns="36000" rIns="0" bIns="0" rtlCol="0">
            <a:spAutoFit/>
          </a:bodyPr>
          <a:lstStyle/>
          <a:p>
            <a:r>
              <a:rPr kumimoji="1" lang="en-US" altLang="ja-JP" sz="1200" b="1" dirty="0">
                <a:ln w="0">
                  <a:solidFill>
                    <a:schemeClr val="bg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PF3-2</a:t>
            </a:r>
            <a:endParaRPr kumimoji="1" lang="ja-JP" altLang="en-US" sz="1200" b="1" dirty="0">
              <a:ln w="0">
                <a:solidFill>
                  <a:schemeClr val="bg1"/>
                </a:solidFill>
              </a:ln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6ACA173-9854-364F-A2E3-C2954880E160}"/>
              </a:ext>
            </a:extLst>
          </p:cNvPr>
          <p:cNvSpPr txBox="1"/>
          <p:nvPr/>
        </p:nvSpPr>
        <p:spPr>
          <a:xfrm>
            <a:off x="1836707" y="4617879"/>
            <a:ext cx="469680" cy="221018"/>
          </a:xfrm>
          <a:prstGeom prst="rect">
            <a:avLst/>
          </a:prstGeom>
          <a:noFill/>
          <a:ln>
            <a:noFill/>
          </a:ln>
        </p:spPr>
        <p:txBody>
          <a:bodyPr wrap="none" lIns="0" tIns="36000" rIns="0" bIns="0" rtlCol="0">
            <a:spAutoFit/>
          </a:bodyPr>
          <a:lstStyle/>
          <a:p>
            <a:r>
              <a:rPr kumimoji="1" lang="en-US" altLang="ja-JP" sz="1200" b="1" dirty="0">
                <a:ln w="0">
                  <a:solidFill>
                    <a:schemeClr val="bg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PF5-2</a:t>
            </a:r>
            <a:endParaRPr kumimoji="1" lang="ja-JP" altLang="en-US" sz="1200" b="1" dirty="0">
              <a:ln w="0">
                <a:solidFill>
                  <a:schemeClr val="bg1"/>
                </a:solidFill>
              </a:ln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4E35A37-F757-3A4A-8CCA-04251BD7C7D6}"/>
              </a:ext>
            </a:extLst>
          </p:cNvPr>
          <p:cNvSpPr txBox="1"/>
          <p:nvPr/>
        </p:nvSpPr>
        <p:spPr>
          <a:xfrm rot="16200000">
            <a:off x="1139116" y="3736109"/>
            <a:ext cx="469680" cy="221018"/>
          </a:xfrm>
          <a:prstGeom prst="rect">
            <a:avLst/>
          </a:prstGeom>
          <a:noFill/>
          <a:ln>
            <a:noFill/>
          </a:ln>
        </p:spPr>
        <p:txBody>
          <a:bodyPr wrap="none" lIns="0" tIns="36000" rIns="0" bIns="0" rtlCol="0">
            <a:spAutoFit/>
          </a:bodyPr>
          <a:lstStyle/>
          <a:p>
            <a:r>
              <a:rPr kumimoji="1" lang="en-US" altLang="ja-JP" sz="1200" b="1" dirty="0">
                <a:ln w="0">
                  <a:solidFill>
                    <a:schemeClr val="bg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PF4-3</a:t>
            </a:r>
            <a:endParaRPr kumimoji="1" lang="ja-JP" altLang="en-US" sz="1200" b="1" dirty="0">
              <a:ln w="0">
                <a:solidFill>
                  <a:schemeClr val="bg1"/>
                </a:solidFill>
              </a:ln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03F61739-F066-4A49-85A5-6AC8452FF78E}"/>
              </a:ext>
            </a:extLst>
          </p:cNvPr>
          <p:cNvSpPr txBox="1"/>
          <p:nvPr/>
        </p:nvSpPr>
        <p:spPr>
          <a:xfrm rot="16200000">
            <a:off x="1133470" y="3075707"/>
            <a:ext cx="469680" cy="221018"/>
          </a:xfrm>
          <a:prstGeom prst="rect">
            <a:avLst/>
          </a:prstGeom>
          <a:noFill/>
          <a:ln>
            <a:noFill/>
          </a:ln>
        </p:spPr>
        <p:txBody>
          <a:bodyPr wrap="none" lIns="0" tIns="36000" rIns="0" bIns="0" rtlCol="0">
            <a:spAutoFit/>
          </a:bodyPr>
          <a:lstStyle/>
          <a:p>
            <a:r>
              <a:rPr kumimoji="1" lang="en-US" altLang="ja-JP" sz="1200" b="1" dirty="0">
                <a:ln w="0">
                  <a:solidFill>
                    <a:schemeClr val="bg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PF4-2</a:t>
            </a:r>
            <a:endParaRPr kumimoji="1" lang="ja-JP" altLang="en-US" sz="1200" b="1" dirty="0">
              <a:ln w="0">
                <a:solidFill>
                  <a:schemeClr val="bg1"/>
                </a:solidFill>
              </a:ln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6FAE99F-C798-BA43-98D8-76A551A33EBC}"/>
              </a:ext>
            </a:extLst>
          </p:cNvPr>
          <p:cNvSpPr txBox="1"/>
          <p:nvPr/>
        </p:nvSpPr>
        <p:spPr>
          <a:xfrm rot="16200000">
            <a:off x="1145191" y="2397879"/>
            <a:ext cx="469680" cy="221018"/>
          </a:xfrm>
          <a:prstGeom prst="rect">
            <a:avLst/>
          </a:prstGeom>
          <a:noFill/>
          <a:ln>
            <a:noFill/>
          </a:ln>
        </p:spPr>
        <p:txBody>
          <a:bodyPr wrap="none" lIns="0" tIns="36000" rIns="0" bIns="0" rtlCol="0">
            <a:spAutoFit/>
          </a:bodyPr>
          <a:lstStyle/>
          <a:p>
            <a:r>
              <a:rPr kumimoji="1" lang="en-US" altLang="ja-JP" sz="1200" b="1" dirty="0">
                <a:ln w="0">
                  <a:solidFill>
                    <a:schemeClr val="bg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PF4-1</a:t>
            </a:r>
            <a:endParaRPr kumimoji="1" lang="ja-JP" altLang="en-US" sz="1200" b="1" dirty="0">
              <a:ln w="0">
                <a:solidFill>
                  <a:schemeClr val="bg1"/>
                </a:solidFill>
              </a:ln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46" name="円/楕円 6">
            <a:extLst>
              <a:ext uri="{FF2B5EF4-FFF2-40B4-BE49-F238E27FC236}">
                <a16:creationId xmlns:a16="http://schemas.microsoft.com/office/drawing/2014/main" id="{6AE98094-BEF7-574E-BC2D-E04E02C0AD57}"/>
              </a:ext>
            </a:extLst>
          </p:cNvPr>
          <p:cNvSpPr/>
          <p:nvPr/>
        </p:nvSpPr>
        <p:spPr>
          <a:xfrm>
            <a:off x="1685333" y="2611787"/>
            <a:ext cx="144000" cy="144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円/楕円 146">
            <a:extLst>
              <a:ext uri="{FF2B5EF4-FFF2-40B4-BE49-F238E27FC236}">
                <a16:creationId xmlns:a16="http://schemas.microsoft.com/office/drawing/2014/main" id="{57F1DC5D-FAC6-8C44-A3CD-6A522B32CFA0}"/>
              </a:ext>
            </a:extLst>
          </p:cNvPr>
          <p:cNvSpPr/>
          <p:nvPr/>
        </p:nvSpPr>
        <p:spPr>
          <a:xfrm>
            <a:off x="1736132" y="2662586"/>
            <a:ext cx="36000" cy="36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7C6907C5-C358-5747-84FC-77AFB147F552}"/>
              </a:ext>
            </a:extLst>
          </p:cNvPr>
          <p:cNvSpPr txBox="1"/>
          <p:nvPr/>
        </p:nvSpPr>
        <p:spPr>
          <a:xfrm>
            <a:off x="2389866" y="1964989"/>
            <a:ext cx="315792" cy="221018"/>
          </a:xfrm>
          <a:prstGeom prst="rect">
            <a:avLst/>
          </a:prstGeom>
          <a:noFill/>
          <a:ln>
            <a:noFill/>
          </a:ln>
        </p:spPr>
        <p:txBody>
          <a:bodyPr wrap="none" lIns="0" tIns="36000" rIns="0" bIns="0" rtlCol="0">
            <a:spAutoFit/>
          </a:bodyPr>
          <a:lstStyle/>
          <a:p>
            <a:r>
              <a:rPr kumimoji="1" lang="en-US" altLang="ja-JP" sz="1200" b="1" dirty="0">
                <a:ln w="0">
                  <a:solidFill>
                    <a:schemeClr val="bg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PF2</a:t>
            </a:r>
            <a:endParaRPr kumimoji="1" lang="ja-JP" altLang="en-US" sz="1200" b="1" dirty="0">
              <a:ln w="0">
                <a:solidFill>
                  <a:schemeClr val="bg1"/>
                </a:solidFill>
              </a:ln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C7A6C07-4441-E54A-967E-E4EE66E7FBF3}"/>
              </a:ext>
            </a:extLst>
          </p:cNvPr>
          <p:cNvSpPr txBox="1"/>
          <p:nvPr/>
        </p:nvSpPr>
        <p:spPr>
          <a:xfrm>
            <a:off x="2395509" y="4138099"/>
            <a:ext cx="315792" cy="221018"/>
          </a:xfrm>
          <a:prstGeom prst="rect">
            <a:avLst/>
          </a:prstGeom>
          <a:noFill/>
          <a:ln>
            <a:noFill/>
          </a:ln>
        </p:spPr>
        <p:txBody>
          <a:bodyPr wrap="none" lIns="0" tIns="36000" rIns="0" bIns="0" rtlCol="0">
            <a:spAutoFit/>
          </a:bodyPr>
          <a:lstStyle/>
          <a:p>
            <a:r>
              <a:rPr kumimoji="1" lang="en-US" altLang="ja-JP" sz="1200" b="1" dirty="0">
                <a:ln w="0">
                  <a:solidFill>
                    <a:schemeClr val="bg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PF6</a:t>
            </a:r>
            <a:endParaRPr kumimoji="1" lang="ja-JP" altLang="en-US" sz="1200" b="1" dirty="0">
              <a:ln w="0">
                <a:solidFill>
                  <a:schemeClr val="bg1"/>
                </a:solidFill>
              </a:ln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8F67D77-2E5B-DD4A-8D8E-667A2ABF748A}"/>
              </a:ext>
            </a:extLst>
          </p:cNvPr>
          <p:cNvSpPr txBox="1"/>
          <p:nvPr/>
        </p:nvSpPr>
        <p:spPr>
          <a:xfrm>
            <a:off x="2598711" y="2467348"/>
            <a:ext cx="315792" cy="221018"/>
          </a:xfrm>
          <a:prstGeom prst="rect">
            <a:avLst/>
          </a:prstGeom>
          <a:noFill/>
          <a:ln>
            <a:noFill/>
          </a:ln>
        </p:spPr>
        <p:txBody>
          <a:bodyPr wrap="none" lIns="0" tIns="36000" rIns="0" bIns="0" rtlCol="0">
            <a:spAutoFit/>
          </a:bodyPr>
          <a:lstStyle/>
          <a:p>
            <a:r>
              <a:rPr kumimoji="1" lang="en-US" altLang="ja-JP" sz="1200" b="1" dirty="0">
                <a:ln w="0">
                  <a:solidFill>
                    <a:schemeClr val="bg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PF1</a:t>
            </a:r>
            <a:endParaRPr kumimoji="1" lang="ja-JP" altLang="en-US" sz="1200" b="1" dirty="0">
              <a:ln w="0">
                <a:solidFill>
                  <a:schemeClr val="bg1"/>
                </a:solidFill>
              </a:ln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38556A1-CCDE-5C46-81D9-A798CC85295F}"/>
              </a:ext>
            </a:extLst>
          </p:cNvPr>
          <p:cNvSpPr txBox="1"/>
          <p:nvPr/>
        </p:nvSpPr>
        <p:spPr>
          <a:xfrm>
            <a:off x="2604354" y="3635747"/>
            <a:ext cx="315792" cy="221018"/>
          </a:xfrm>
          <a:prstGeom prst="rect">
            <a:avLst/>
          </a:prstGeom>
          <a:noFill/>
          <a:ln>
            <a:noFill/>
          </a:ln>
        </p:spPr>
        <p:txBody>
          <a:bodyPr wrap="none" lIns="0" tIns="36000" rIns="0" bIns="0" rtlCol="0">
            <a:spAutoFit/>
          </a:bodyPr>
          <a:lstStyle/>
          <a:p>
            <a:r>
              <a:rPr kumimoji="1" lang="en-US" altLang="ja-JP" sz="1200" b="1" dirty="0">
                <a:ln w="0">
                  <a:solidFill>
                    <a:schemeClr val="bg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PF7</a:t>
            </a:r>
            <a:endParaRPr kumimoji="1" lang="ja-JP" altLang="en-US" sz="1200" b="1" dirty="0">
              <a:ln w="0">
                <a:solidFill>
                  <a:schemeClr val="bg1"/>
                </a:solidFill>
              </a:ln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52" name="右矢印 51">
            <a:extLst>
              <a:ext uri="{FF2B5EF4-FFF2-40B4-BE49-F238E27FC236}">
                <a16:creationId xmlns:a16="http://schemas.microsoft.com/office/drawing/2014/main" id="{3AB9FB85-42A0-814D-86DD-644761527403}"/>
              </a:ext>
            </a:extLst>
          </p:cNvPr>
          <p:cNvSpPr/>
          <p:nvPr/>
        </p:nvSpPr>
        <p:spPr>
          <a:xfrm rot="-2220000" flipH="1">
            <a:off x="1870883" y="3944697"/>
            <a:ext cx="87162" cy="89000"/>
          </a:xfrm>
          <a:prstGeom prst="rightArrow">
            <a:avLst>
              <a:gd name="adj1" fmla="val 55990"/>
              <a:gd name="adj2" fmla="val 50000"/>
            </a:avLst>
          </a:prstGeom>
          <a:solidFill>
            <a:srgbClr val="FFFF00"/>
          </a:solidFill>
          <a:ln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5B8DFB46-9F1C-8141-99AE-E6EF89BF3C57}"/>
              </a:ext>
            </a:extLst>
          </p:cNvPr>
          <p:cNvCxnSpPr>
            <a:cxnSpLocks/>
          </p:cNvCxnSpPr>
          <p:nvPr/>
        </p:nvCxnSpPr>
        <p:spPr>
          <a:xfrm flipH="1">
            <a:off x="1815326" y="3807994"/>
            <a:ext cx="256221" cy="81164"/>
          </a:xfrm>
          <a:prstGeom prst="straightConnector1">
            <a:avLst/>
          </a:prstGeom>
          <a:ln>
            <a:solidFill>
              <a:srgbClr val="FF93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円弧 53">
            <a:extLst>
              <a:ext uri="{FF2B5EF4-FFF2-40B4-BE49-F238E27FC236}">
                <a16:creationId xmlns:a16="http://schemas.microsoft.com/office/drawing/2014/main" id="{C16FDB09-D5BA-E244-937C-4B10357AED09}"/>
              </a:ext>
            </a:extLst>
          </p:cNvPr>
          <p:cNvSpPr/>
          <p:nvPr/>
        </p:nvSpPr>
        <p:spPr>
          <a:xfrm rot="239233">
            <a:off x="1937670" y="4047839"/>
            <a:ext cx="189694" cy="259593"/>
          </a:xfrm>
          <a:prstGeom prst="arc">
            <a:avLst>
              <a:gd name="adj1" fmla="val 11188544"/>
              <a:gd name="adj2" fmla="val 16285693"/>
            </a:avLst>
          </a:prstGeom>
          <a:ln w="22225">
            <a:solidFill>
              <a:srgbClr val="FF9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sz="1600" b="1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4E90285B-E998-404E-9C3C-24DA6188F3EA}"/>
              </a:ext>
            </a:extLst>
          </p:cNvPr>
          <p:cNvSpPr/>
          <p:nvPr/>
        </p:nvSpPr>
        <p:spPr>
          <a:xfrm>
            <a:off x="2149923" y="3921166"/>
            <a:ext cx="62718" cy="6519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C8808820-5693-CC4C-AC43-ED9E7D96ED3C}"/>
              </a:ext>
            </a:extLst>
          </p:cNvPr>
          <p:cNvSpPr txBox="1"/>
          <p:nvPr/>
        </p:nvSpPr>
        <p:spPr>
          <a:xfrm>
            <a:off x="4193907" y="6187647"/>
            <a:ext cx="36392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hlinkClick r:id="rId7"/>
              </a:rPr>
              <a:t>Plasma Phys. Control. Fusion </a:t>
            </a:r>
            <a:r>
              <a:rPr kumimoji="1" lang="en-US" altLang="ja-JP" sz="1400" b="1" dirty="0">
                <a:hlinkClick r:id="rId7"/>
              </a:rPr>
              <a:t>60</a:t>
            </a:r>
            <a:r>
              <a:rPr kumimoji="1" lang="en-US" altLang="ja-JP" sz="1400" dirty="0">
                <a:hlinkClick r:id="rId7"/>
              </a:rPr>
              <a:t>, 115001 (2018)</a:t>
            </a:r>
            <a:endParaRPr kumimoji="1" lang="ja-JP" altLang="en-US" sz="1400"/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BDE67F12-BFC3-9C4E-ABAF-0E4F1B83F5FE}"/>
              </a:ext>
            </a:extLst>
          </p:cNvPr>
          <p:cNvSpPr txBox="1"/>
          <p:nvPr/>
        </p:nvSpPr>
        <p:spPr>
          <a:xfrm>
            <a:off x="4447637" y="6382292"/>
            <a:ext cx="2980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hlinkClick r:id="rId8"/>
              </a:rPr>
              <a:t>Plasma Fusion Res. 16 2402048 (2021)</a:t>
            </a:r>
            <a:endParaRPr kumimoji="1" lang="ja-JP" altLang="en-US" sz="1400"/>
          </a:p>
        </p:txBody>
      </p:sp>
      <p:sp>
        <p:nvSpPr>
          <p:cNvPr id="58" name="スライド番号プレースホルダー 57">
            <a:extLst>
              <a:ext uri="{FF2B5EF4-FFF2-40B4-BE49-F238E27FC236}">
                <a16:creationId xmlns:a16="http://schemas.microsoft.com/office/drawing/2014/main" id="{827D3672-12EE-F84F-B342-098154503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772E-AFF8-CA46-8512-580DABBF6AB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602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1CDEC4-D288-7176-134B-2ED7B43A9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ja-JP" sz="2800" dirty="0"/>
              <a:t>Implemented High-field-side (HFS) injection to resolve </a:t>
            </a:r>
            <a:br>
              <a:rPr kumimoji="1" lang="en-US" altLang="ja-JP" sz="2800" dirty="0"/>
            </a:br>
            <a:r>
              <a:rPr kumimoji="1" lang="en-US" altLang="ja-JP" sz="2800" dirty="0"/>
              <a:t>issues with with LFS injection</a:t>
            </a:r>
            <a:endParaRPr lang="en-US" sz="28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3C4D58F-6842-3D48-839A-94B50304DD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0059" y="4326601"/>
            <a:ext cx="3163669" cy="127022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9EF7628-F0D1-B44A-ACA5-31B1D6F173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4064" y="1297412"/>
            <a:ext cx="2779179" cy="284022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DCE04B4-FC4E-1E45-B398-3FF527E462C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39341" y="1740598"/>
            <a:ext cx="1668906" cy="3311529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DA8E7C9-15A6-9648-802F-75F591F9A00A}"/>
              </a:ext>
            </a:extLst>
          </p:cNvPr>
          <p:cNvSpPr txBox="1"/>
          <p:nvPr/>
        </p:nvSpPr>
        <p:spPr>
          <a:xfrm>
            <a:off x="1663844" y="2481307"/>
            <a:ext cx="430101" cy="277888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altLang="ja-JP" sz="1600" b="1" dirty="0">
                <a:ln w="0"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ja-JP" sz="1600" b="1" baseline="-25000" dirty="0">
                <a:ln w="0"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TF</a:t>
            </a:r>
          </a:p>
        </p:txBody>
      </p: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4C832C06-4569-0F4E-9777-FBF1E93A5130}"/>
              </a:ext>
            </a:extLst>
          </p:cNvPr>
          <p:cNvCxnSpPr>
            <a:cxnSpLocks/>
          </p:cNvCxnSpPr>
          <p:nvPr/>
        </p:nvCxnSpPr>
        <p:spPr>
          <a:xfrm flipH="1" flipV="1">
            <a:off x="2072173" y="4188505"/>
            <a:ext cx="509102" cy="427626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2FCCCE62-8CF1-5246-8B89-CC76CC4ACAF3}"/>
              </a:ext>
            </a:extLst>
          </p:cNvPr>
          <p:cNvCxnSpPr>
            <a:cxnSpLocks/>
          </p:cNvCxnSpPr>
          <p:nvPr/>
        </p:nvCxnSpPr>
        <p:spPr>
          <a:xfrm flipV="1">
            <a:off x="1314000" y="4257109"/>
            <a:ext cx="396060" cy="159882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5C22058-3144-4945-A054-C26BA7E7138F}"/>
              </a:ext>
            </a:extLst>
          </p:cNvPr>
          <p:cNvSpPr txBox="1"/>
          <p:nvPr/>
        </p:nvSpPr>
        <p:spPr>
          <a:xfrm>
            <a:off x="1381844" y="1604902"/>
            <a:ext cx="469680" cy="221018"/>
          </a:xfrm>
          <a:prstGeom prst="rect">
            <a:avLst/>
          </a:prstGeom>
          <a:noFill/>
          <a:ln>
            <a:noFill/>
          </a:ln>
        </p:spPr>
        <p:txBody>
          <a:bodyPr wrap="none" lIns="0" tIns="36000" rIns="0" bIns="0" rtlCol="0">
            <a:spAutoFit/>
          </a:bodyPr>
          <a:lstStyle/>
          <a:p>
            <a:r>
              <a:rPr kumimoji="1" lang="en-US" altLang="ja-JP" sz="1200" b="1" dirty="0">
                <a:ln w="0">
                  <a:solidFill>
                    <a:schemeClr val="bg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PF3-1</a:t>
            </a:r>
            <a:endParaRPr kumimoji="1" lang="ja-JP" altLang="en-US" sz="1200" b="1" dirty="0">
              <a:ln w="0">
                <a:solidFill>
                  <a:schemeClr val="bg1"/>
                </a:solidFill>
              </a:ln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C75CA65-C553-9242-907C-868C9740B40C}"/>
              </a:ext>
            </a:extLst>
          </p:cNvPr>
          <p:cNvSpPr txBox="1"/>
          <p:nvPr/>
        </p:nvSpPr>
        <p:spPr>
          <a:xfrm>
            <a:off x="1341654" y="4740293"/>
            <a:ext cx="469680" cy="221018"/>
          </a:xfrm>
          <a:prstGeom prst="rect">
            <a:avLst/>
          </a:prstGeom>
          <a:noFill/>
          <a:ln>
            <a:noFill/>
          </a:ln>
        </p:spPr>
        <p:txBody>
          <a:bodyPr wrap="none" lIns="0" tIns="36000" rIns="0" bIns="0" rtlCol="0">
            <a:spAutoFit/>
          </a:bodyPr>
          <a:lstStyle/>
          <a:p>
            <a:r>
              <a:rPr kumimoji="1" lang="en-US" altLang="ja-JP" sz="1200" b="1" dirty="0">
                <a:ln w="0">
                  <a:solidFill>
                    <a:schemeClr val="bg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PF5-1</a:t>
            </a:r>
            <a:endParaRPr kumimoji="1" lang="ja-JP" altLang="en-US" sz="1200" b="1" dirty="0">
              <a:ln w="0">
                <a:solidFill>
                  <a:schemeClr val="bg1"/>
                </a:solidFill>
              </a:ln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8708470-E3F1-D645-B705-94434A020C6A}"/>
              </a:ext>
            </a:extLst>
          </p:cNvPr>
          <p:cNvSpPr txBox="1"/>
          <p:nvPr/>
        </p:nvSpPr>
        <p:spPr>
          <a:xfrm>
            <a:off x="1940645" y="1610545"/>
            <a:ext cx="469680" cy="221018"/>
          </a:xfrm>
          <a:prstGeom prst="rect">
            <a:avLst/>
          </a:prstGeom>
          <a:noFill/>
          <a:ln>
            <a:noFill/>
          </a:ln>
        </p:spPr>
        <p:txBody>
          <a:bodyPr wrap="none" lIns="0" tIns="36000" rIns="0" bIns="0" rtlCol="0">
            <a:spAutoFit/>
          </a:bodyPr>
          <a:lstStyle/>
          <a:p>
            <a:r>
              <a:rPr kumimoji="1" lang="en-US" altLang="ja-JP" sz="1200" b="1" dirty="0">
                <a:ln w="0">
                  <a:solidFill>
                    <a:schemeClr val="bg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PF3-2</a:t>
            </a:r>
            <a:endParaRPr kumimoji="1" lang="ja-JP" altLang="en-US" sz="1200" b="1" dirty="0">
              <a:ln w="0">
                <a:solidFill>
                  <a:schemeClr val="bg1"/>
                </a:solidFill>
              </a:ln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9EF4791-122E-4D49-AD53-F83CECC4A58D}"/>
              </a:ext>
            </a:extLst>
          </p:cNvPr>
          <p:cNvSpPr txBox="1"/>
          <p:nvPr/>
        </p:nvSpPr>
        <p:spPr>
          <a:xfrm>
            <a:off x="1889843" y="4754505"/>
            <a:ext cx="469680" cy="221018"/>
          </a:xfrm>
          <a:prstGeom prst="rect">
            <a:avLst/>
          </a:prstGeom>
          <a:noFill/>
          <a:ln>
            <a:noFill/>
          </a:ln>
        </p:spPr>
        <p:txBody>
          <a:bodyPr wrap="none" lIns="0" tIns="36000" rIns="0" bIns="0" rtlCol="0">
            <a:spAutoFit/>
          </a:bodyPr>
          <a:lstStyle/>
          <a:p>
            <a:r>
              <a:rPr kumimoji="1" lang="en-US" altLang="ja-JP" sz="1200" b="1" dirty="0">
                <a:ln w="0">
                  <a:solidFill>
                    <a:schemeClr val="bg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PF5-2</a:t>
            </a:r>
            <a:endParaRPr kumimoji="1" lang="ja-JP" altLang="en-US" sz="1200" b="1" dirty="0">
              <a:ln w="0">
                <a:solidFill>
                  <a:schemeClr val="bg1"/>
                </a:solidFill>
              </a:ln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B9DE3D9-9B6C-9840-B9B5-1C784C196907}"/>
              </a:ext>
            </a:extLst>
          </p:cNvPr>
          <p:cNvSpPr txBox="1"/>
          <p:nvPr/>
        </p:nvSpPr>
        <p:spPr>
          <a:xfrm rot="16200000">
            <a:off x="1192252" y="3872735"/>
            <a:ext cx="469680" cy="221018"/>
          </a:xfrm>
          <a:prstGeom prst="rect">
            <a:avLst/>
          </a:prstGeom>
          <a:noFill/>
          <a:ln>
            <a:noFill/>
          </a:ln>
        </p:spPr>
        <p:txBody>
          <a:bodyPr wrap="none" lIns="0" tIns="36000" rIns="0" bIns="0" rtlCol="0">
            <a:spAutoFit/>
          </a:bodyPr>
          <a:lstStyle/>
          <a:p>
            <a:r>
              <a:rPr kumimoji="1" lang="en-US" altLang="ja-JP" sz="1200" b="1" dirty="0">
                <a:ln w="0">
                  <a:solidFill>
                    <a:schemeClr val="bg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PF4-3</a:t>
            </a:r>
            <a:endParaRPr kumimoji="1" lang="ja-JP" altLang="en-US" sz="1200" b="1" dirty="0">
              <a:ln w="0">
                <a:solidFill>
                  <a:schemeClr val="bg1"/>
                </a:solidFill>
              </a:ln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E7E4DC7-EFA1-B84F-BF36-6960F406F862}"/>
              </a:ext>
            </a:extLst>
          </p:cNvPr>
          <p:cNvSpPr txBox="1"/>
          <p:nvPr/>
        </p:nvSpPr>
        <p:spPr>
          <a:xfrm rot="16200000">
            <a:off x="1186606" y="3212333"/>
            <a:ext cx="469680" cy="221018"/>
          </a:xfrm>
          <a:prstGeom prst="rect">
            <a:avLst/>
          </a:prstGeom>
          <a:noFill/>
          <a:ln>
            <a:noFill/>
          </a:ln>
        </p:spPr>
        <p:txBody>
          <a:bodyPr wrap="none" lIns="0" tIns="36000" rIns="0" bIns="0" rtlCol="0">
            <a:spAutoFit/>
          </a:bodyPr>
          <a:lstStyle/>
          <a:p>
            <a:r>
              <a:rPr kumimoji="1" lang="en-US" altLang="ja-JP" sz="1200" b="1" dirty="0">
                <a:ln w="0">
                  <a:solidFill>
                    <a:schemeClr val="bg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PF4-2</a:t>
            </a:r>
            <a:endParaRPr kumimoji="1" lang="ja-JP" altLang="en-US" sz="1200" b="1" dirty="0">
              <a:ln w="0">
                <a:solidFill>
                  <a:schemeClr val="bg1"/>
                </a:solidFill>
              </a:ln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AFF47E8-181A-4945-BA81-F0EF4B60D3F5}"/>
              </a:ext>
            </a:extLst>
          </p:cNvPr>
          <p:cNvSpPr txBox="1"/>
          <p:nvPr/>
        </p:nvSpPr>
        <p:spPr>
          <a:xfrm rot="16200000">
            <a:off x="1198327" y="2534505"/>
            <a:ext cx="469680" cy="221018"/>
          </a:xfrm>
          <a:prstGeom prst="rect">
            <a:avLst/>
          </a:prstGeom>
          <a:noFill/>
          <a:ln>
            <a:noFill/>
          </a:ln>
        </p:spPr>
        <p:txBody>
          <a:bodyPr wrap="none" lIns="0" tIns="36000" rIns="0" bIns="0" rtlCol="0">
            <a:spAutoFit/>
          </a:bodyPr>
          <a:lstStyle/>
          <a:p>
            <a:r>
              <a:rPr kumimoji="1" lang="en-US" altLang="ja-JP" sz="1200" b="1" dirty="0">
                <a:ln w="0">
                  <a:solidFill>
                    <a:schemeClr val="bg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PF4-1</a:t>
            </a:r>
            <a:endParaRPr kumimoji="1" lang="ja-JP" altLang="en-US" sz="1200" b="1" dirty="0">
              <a:ln w="0">
                <a:solidFill>
                  <a:schemeClr val="bg1"/>
                </a:solidFill>
              </a:ln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円/楕円 162">
            <a:extLst>
              <a:ext uri="{FF2B5EF4-FFF2-40B4-BE49-F238E27FC236}">
                <a16:creationId xmlns:a16="http://schemas.microsoft.com/office/drawing/2014/main" id="{DA004174-D754-F846-AC9B-22D8A0516C14}"/>
              </a:ext>
            </a:extLst>
          </p:cNvPr>
          <p:cNvSpPr/>
          <p:nvPr/>
        </p:nvSpPr>
        <p:spPr>
          <a:xfrm>
            <a:off x="1738469" y="2748413"/>
            <a:ext cx="144000" cy="144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E8B5123-22F8-3A49-A730-4C6CCE72E1AE}"/>
              </a:ext>
            </a:extLst>
          </p:cNvPr>
          <p:cNvSpPr txBox="1"/>
          <p:nvPr/>
        </p:nvSpPr>
        <p:spPr>
          <a:xfrm>
            <a:off x="2443002" y="2101615"/>
            <a:ext cx="315792" cy="221018"/>
          </a:xfrm>
          <a:prstGeom prst="rect">
            <a:avLst/>
          </a:prstGeom>
          <a:noFill/>
          <a:ln>
            <a:noFill/>
          </a:ln>
        </p:spPr>
        <p:txBody>
          <a:bodyPr wrap="none" lIns="0" tIns="36000" rIns="0" bIns="0" rtlCol="0">
            <a:spAutoFit/>
          </a:bodyPr>
          <a:lstStyle/>
          <a:p>
            <a:r>
              <a:rPr kumimoji="1" lang="en-US" altLang="ja-JP" sz="1200" b="1" dirty="0">
                <a:ln w="0">
                  <a:solidFill>
                    <a:schemeClr val="bg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PF2</a:t>
            </a:r>
            <a:endParaRPr kumimoji="1" lang="ja-JP" altLang="en-US" sz="1200" b="1" dirty="0">
              <a:ln w="0">
                <a:solidFill>
                  <a:schemeClr val="bg1"/>
                </a:solidFill>
              </a:ln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05E0E55-1B29-9341-9761-DAF4EBBD3383}"/>
              </a:ext>
            </a:extLst>
          </p:cNvPr>
          <p:cNvSpPr txBox="1"/>
          <p:nvPr/>
        </p:nvSpPr>
        <p:spPr>
          <a:xfrm>
            <a:off x="2448645" y="4274725"/>
            <a:ext cx="315792" cy="221018"/>
          </a:xfrm>
          <a:prstGeom prst="rect">
            <a:avLst/>
          </a:prstGeom>
          <a:noFill/>
          <a:ln>
            <a:noFill/>
          </a:ln>
        </p:spPr>
        <p:txBody>
          <a:bodyPr wrap="none" lIns="0" tIns="36000" rIns="0" bIns="0" rtlCol="0">
            <a:spAutoFit/>
          </a:bodyPr>
          <a:lstStyle/>
          <a:p>
            <a:r>
              <a:rPr kumimoji="1" lang="en-US" altLang="ja-JP" sz="1200" b="1" dirty="0">
                <a:ln w="0">
                  <a:solidFill>
                    <a:schemeClr val="bg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PF6</a:t>
            </a:r>
            <a:endParaRPr kumimoji="1" lang="ja-JP" altLang="en-US" sz="1200" b="1" dirty="0">
              <a:ln w="0">
                <a:solidFill>
                  <a:schemeClr val="bg1"/>
                </a:solidFill>
              </a:ln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28468C8-43B8-144F-B7AF-1A404CDEB59B}"/>
              </a:ext>
            </a:extLst>
          </p:cNvPr>
          <p:cNvSpPr txBox="1"/>
          <p:nvPr/>
        </p:nvSpPr>
        <p:spPr>
          <a:xfrm>
            <a:off x="2651847" y="2603974"/>
            <a:ext cx="315792" cy="221018"/>
          </a:xfrm>
          <a:prstGeom prst="rect">
            <a:avLst/>
          </a:prstGeom>
          <a:noFill/>
          <a:ln>
            <a:noFill/>
          </a:ln>
        </p:spPr>
        <p:txBody>
          <a:bodyPr wrap="none" lIns="0" tIns="36000" rIns="0" bIns="0" rtlCol="0">
            <a:spAutoFit/>
          </a:bodyPr>
          <a:lstStyle/>
          <a:p>
            <a:r>
              <a:rPr kumimoji="1" lang="en-US" altLang="ja-JP" sz="1200" b="1" dirty="0">
                <a:ln w="0">
                  <a:solidFill>
                    <a:schemeClr val="bg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PF1</a:t>
            </a:r>
            <a:endParaRPr kumimoji="1" lang="ja-JP" altLang="en-US" sz="1200" b="1" dirty="0">
              <a:ln w="0">
                <a:solidFill>
                  <a:schemeClr val="bg1"/>
                </a:solidFill>
              </a:ln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FE3D5B3-E317-104F-9849-064F4C9208D2}"/>
              </a:ext>
            </a:extLst>
          </p:cNvPr>
          <p:cNvSpPr txBox="1"/>
          <p:nvPr/>
        </p:nvSpPr>
        <p:spPr>
          <a:xfrm>
            <a:off x="2657490" y="3772373"/>
            <a:ext cx="315792" cy="221018"/>
          </a:xfrm>
          <a:prstGeom prst="rect">
            <a:avLst/>
          </a:prstGeom>
          <a:noFill/>
          <a:ln>
            <a:noFill/>
          </a:ln>
        </p:spPr>
        <p:txBody>
          <a:bodyPr wrap="none" lIns="0" tIns="36000" rIns="0" bIns="0" rtlCol="0">
            <a:spAutoFit/>
          </a:bodyPr>
          <a:lstStyle/>
          <a:p>
            <a:r>
              <a:rPr kumimoji="1" lang="en-US" altLang="ja-JP" sz="1200" b="1" dirty="0">
                <a:ln w="0">
                  <a:solidFill>
                    <a:schemeClr val="bg1"/>
                  </a:solidFill>
                </a:ln>
                <a:solidFill>
                  <a:srgbClr val="00B050"/>
                </a:solidFill>
                <a:latin typeface="Arial Black" panose="020B0A04020102020204" pitchFamily="34" charset="0"/>
              </a:rPr>
              <a:t>PF7</a:t>
            </a:r>
            <a:endParaRPr kumimoji="1" lang="ja-JP" altLang="en-US" sz="1200" b="1" dirty="0">
              <a:ln w="0">
                <a:solidFill>
                  <a:schemeClr val="bg1"/>
                </a:solidFill>
              </a:ln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04F77F61-792F-5F42-AED7-454182EDD457}"/>
              </a:ext>
            </a:extLst>
          </p:cNvPr>
          <p:cNvGrpSpPr/>
          <p:nvPr/>
        </p:nvGrpSpPr>
        <p:grpSpPr>
          <a:xfrm>
            <a:off x="1619470" y="2893980"/>
            <a:ext cx="535443" cy="1561793"/>
            <a:chOff x="5110309" y="3340327"/>
            <a:chExt cx="640345" cy="1561793"/>
          </a:xfrm>
        </p:grpSpPr>
        <p:sp>
          <p:nvSpPr>
            <p:cNvPr id="25" name="円弧 24">
              <a:extLst>
                <a:ext uri="{FF2B5EF4-FFF2-40B4-BE49-F238E27FC236}">
                  <a16:creationId xmlns:a16="http://schemas.microsoft.com/office/drawing/2014/main" id="{1EB1A301-B871-B048-BF6E-8654E08AF82A}"/>
                </a:ext>
              </a:extLst>
            </p:cNvPr>
            <p:cNvSpPr/>
            <p:nvPr/>
          </p:nvSpPr>
          <p:spPr>
            <a:xfrm rot="239233">
              <a:off x="5110309" y="4627900"/>
              <a:ext cx="337400" cy="274220"/>
            </a:xfrm>
            <a:prstGeom prst="arc">
              <a:avLst>
                <a:gd name="adj1" fmla="val 11493783"/>
                <a:gd name="adj2" fmla="val 20874121"/>
              </a:avLst>
            </a:prstGeom>
            <a:ln w="22225">
              <a:solidFill>
                <a:srgbClr val="FF9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sz="1600" b="1"/>
            </a:p>
          </p:txBody>
        </p:sp>
        <p:sp>
          <p:nvSpPr>
            <p:cNvPr id="26" name="円弧 25">
              <a:extLst>
                <a:ext uri="{FF2B5EF4-FFF2-40B4-BE49-F238E27FC236}">
                  <a16:creationId xmlns:a16="http://schemas.microsoft.com/office/drawing/2014/main" id="{E313B670-8A7B-0941-8F4D-326E52766B64}"/>
                </a:ext>
              </a:extLst>
            </p:cNvPr>
            <p:cNvSpPr/>
            <p:nvPr/>
          </p:nvSpPr>
          <p:spPr>
            <a:xfrm rot="349652">
              <a:off x="5313559" y="3611399"/>
              <a:ext cx="331616" cy="737566"/>
            </a:xfrm>
            <a:prstGeom prst="arc">
              <a:avLst>
                <a:gd name="adj1" fmla="val 6576943"/>
                <a:gd name="adj2" fmla="val 3986296"/>
              </a:avLst>
            </a:prstGeom>
            <a:ln w="31750">
              <a:solidFill>
                <a:schemeClr val="accent4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円弧 26">
              <a:extLst>
                <a:ext uri="{FF2B5EF4-FFF2-40B4-BE49-F238E27FC236}">
                  <a16:creationId xmlns:a16="http://schemas.microsoft.com/office/drawing/2014/main" id="{AFA81833-15B5-0045-BD37-CB5FAD552301}"/>
                </a:ext>
              </a:extLst>
            </p:cNvPr>
            <p:cNvSpPr/>
            <p:nvPr/>
          </p:nvSpPr>
          <p:spPr>
            <a:xfrm rot="548567">
              <a:off x="5337064" y="3642902"/>
              <a:ext cx="312609" cy="737566"/>
            </a:xfrm>
            <a:prstGeom prst="arc">
              <a:avLst>
                <a:gd name="adj1" fmla="val 4056976"/>
                <a:gd name="adj2" fmla="val 6636271"/>
              </a:avLst>
            </a:prstGeom>
            <a:ln w="34925">
              <a:solidFill>
                <a:schemeClr val="accent4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円弧 27">
              <a:extLst>
                <a:ext uri="{FF2B5EF4-FFF2-40B4-BE49-F238E27FC236}">
                  <a16:creationId xmlns:a16="http://schemas.microsoft.com/office/drawing/2014/main" id="{9B46DAB0-DEC8-B048-B54E-58C48BE25D76}"/>
                </a:ext>
              </a:extLst>
            </p:cNvPr>
            <p:cNvSpPr/>
            <p:nvPr/>
          </p:nvSpPr>
          <p:spPr>
            <a:xfrm>
              <a:off x="5178304" y="3573584"/>
              <a:ext cx="538542" cy="1082767"/>
            </a:xfrm>
            <a:prstGeom prst="arc">
              <a:avLst>
                <a:gd name="adj1" fmla="val 2557287"/>
                <a:gd name="adj2" fmla="val 9430400"/>
              </a:avLst>
            </a:prstGeom>
            <a:ln w="28575">
              <a:solidFill>
                <a:schemeClr val="accent1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右矢印 28">
              <a:extLst>
                <a:ext uri="{FF2B5EF4-FFF2-40B4-BE49-F238E27FC236}">
                  <a16:creationId xmlns:a16="http://schemas.microsoft.com/office/drawing/2014/main" id="{3093E47A-E042-0E44-8047-33472F806C2C}"/>
                </a:ext>
              </a:extLst>
            </p:cNvPr>
            <p:cNvSpPr/>
            <p:nvPr/>
          </p:nvSpPr>
          <p:spPr>
            <a:xfrm rot="16531822">
              <a:off x="5388670" y="3860291"/>
              <a:ext cx="216375" cy="69727"/>
            </a:xfrm>
            <a:prstGeom prst="rightArrow">
              <a:avLst>
                <a:gd name="adj1" fmla="val 50000"/>
                <a:gd name="adj2" fmla="val 119722"/>
              </a:avLst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円弧 29">
              <a:extLst>
                <a:ext uri="{FF2B5EF4-FFF2-40B4-BE49-F238E27FC236}">
                  <a16:creationId xmlns:a16="http://schemas.microsoft.com/office/drawing/2014/main" id="{7737BF16-31FE-2F43-A457-79308284E26A}"/>
                </a:ext>
              </a:extLst>
            </p:cNvPr>
            <p:cNvSpPr/>
            <p:nvPr/>
          </p:nvSpPr>
          <p:spPr>
            <a:xfrm rot="287922">
              <a:off x="5167191" y="3340327"/>
              <a:ext cx="583463" cy="1417895"/>
            </a:xfrm>
            <a:prstGeom prst="arc">
              <a:avLst>
                <a:gd name="adj1" fmla="val 7423889"/>
                <a:gd name="adj2" fmla="val 4740954"/>
              </a:avLst>
            </a:prstGeom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7B48738D-B9AC-AB46-BAF2-A4C62B7632C0}"/>
              </a:ext>
            </a:extLst>
          </p:cNvPr>
          <p:cNvCxnSpPr>
            <a:cxnSpLocks/>
            <a:stCxn id="19" idx="1"/>
            <a:endCxn id="19" idx="5"/>
          </p:cNvCxnSpPr>
          <p:nvPr/>
        </p:nvCxnSpPr>
        <p:spPr>
          <a:xfrm>
            <a:off x="1759557" y="2769501"/>
            <a:ext cx="101824" cy="1018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C98CAE93-8B84-994F-97B8-E8559C8B869A}"/>
              </a:ext>
            </a:extLst>
          </p:cNvPr>
          <p:cNvCxnSpPr>
            <a:cxnSpLocks/>
            <a:stCxn id="19" idx="7"/>
          </p:cNvCxnSpPr>
          <p:nvPr/>
        </p:nvCxnSpPr>
        <p:spPr>
          <a:xfrm flipH="1">
            <a:off x="1766119" y="2769501"/>
            <a:ext cx="95262" cy="1018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BA0F0C4-124C-484C-9C80-183879B9952C}"/>
              </a:ext>
            </a:extLst>
          </p:cNvPr>
          <p:cNvSpPr txBox="1"/>
          <p:nvPr/>
        </p:nvSpPr>
        <p:spPr>
          <a:xfrm>
            <a:off x="2320652" y="4550387"/>
            <a:ext cx="1202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>
                <a:solidFill>
                  <a:srgbClr val="0000FF"/>
                </a:solidFill>
              </a:rPr>
              <a:t>Absorber region</a:t>
            </a:r>
            <a:endParaRPr kumimoji="1" lang="ja-JP" altLang="en-US" sz="2000" b="1">
              <a:solidFill>
                <a:srgbClr val="0000FF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B1F5522-BB8E-1443-B84B-8E96757B9401}"/>
              </a:ext>
            </a:extLst>
          </p:cNvPr>
          <p:cNvSpPr txBox="1"/>
          <p:nvPr/>
        </p:nvSpPr>
        <p:spPr>
          <a:xfrm>
            <a:off x="244717" y="4424289"/>
            <a:ext cx="1219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>
                <a:solidFill>
                  <a:srgbClr val="0000FF"/>
                </a:solidFill>
              </a:rPr>
              <a:t>Injector region</a:t>
            </a:r>
            <a:endParaRPr kumimoji="1" lang="ja-JP" altLang="en-US" sz="2000" b="1" dirty="0">
              <a:solidFill>
                <a:srgbClr val="0000FF"/>
              </a:solidFill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C6CB9A44-9C0C-C34E-AFBA-633C08818EDA}"/>
              </a:ext>
            </a:extLst>
          </p:cNvPr>
          <p:cNvSpPr/>
          <p:nvPr/>
        </p:nvSpPr>
        <p:spPr>
          <a:xfrm>
            <a:off x="1992817" y="4264827"/>
            <a:ext cx="191099" cy="25807"/>
          </a:xfrm>
          <a:prstGeom prst="rect">
            <a:avLst/>
          </a:prstGeom>
          <a:solidFill>
            <a:schemeClr val="accent4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CF03C038-1E25-BD48-AA1B-D7F322B00014}"/>
              </a:ext>
            </a:extLst>
          </p:cNvPr>
          <p:cNvCxnSpPr>
            <a:cxnSpLocks/>
          </p:cNvCxnSpPr>
          <p:nvPr/>
        </p:nvCxnSpPr>
        <p:spPr>
          <a:xfrm flipH="1" flipV="1">
            <a:off x="1192653" y="2349002"/>
            <a:ext cx="577491" cy="450077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643668C-1978-1442-825D-4490F377C799}"/>
              </a:ext>
            </a:extLst>
          </p:cNvPr>
          <p:cNvSpPr txBox="1"/>
          <p:nvPr/>
        </p:nvSpPr>
        <p:spPr>
          <a:xfrm>
            <a:off x="617539" y="1003903"/>
            <a:ext cx="30480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solidFill>
                  <a:schemeClr val="accent4">
                    <a:lumMod val="50000"/>
                  </a:schemeClr>
                </a:solidFill>
              </a:rPr>
              <a:t>HFS injection configuration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3E53535-B4B5-BC49-85B5-8FE0BD4F74A7}"/>
              </a:ext>
            </a:extLst>
          </p:cNvPr>
          <p:cNvSpPr txBox="1"/>
          <p:nvPr/>
        </p:nvSpPr>
        <p:spPr>
          <a:xfrm>
            <a:off x="404169" y="5460714"/>
            <a:ext cx="3303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Injector region is located on HFS.</a:t>
            </a:r>
            <a:endParaRPr kumimoji="1" lang="ja-JP" altLang="en-US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04969F9-6F57-F244-8164-19D739B40AC6}"/>
              </a:ext>
            </a:extLst>
          </p:cNvPr>
          <p:cNvSpPr txBox="1"/>
          <p:nvPr/>
        </p:nvSpPr>
        <p:spPr>
          <a:xfrm>
            <a:off x="-19784" y="1979331"/>
            <a:ext cx="1607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C00000"/>
                </a:solidFill>
              </a:rPr>
              <a:t>Direction of B</a:t>
            </a:r>
            <a:r>
              <a:rPr kumimoji="1" lang="en-US" altLang="ja-JP" baseline="-25000" dirty="0">
                <a:solidFill>
                  <a:srgbClr val="C00000"/>
                </a:solidFill>
              </a:rPr>
              <a:t>TF</a:t>
            </a:r>
            <a:r>
              <a:rPr kumimoji="1" lang="en-US" altLang="ja-JP" dirty="0">
                <a:solidFill>
                  <a:srgbClr val="C00000"/>
                </a:solidFill>
              </a:rPr>
              <a:t> is reversed. </a:t>
            </a:r>
            <a:endParaRPr kumimoji="1" lang="ja-JP" altLang="en-US">
              <a:solidFill>
                <a:srgbClr val="C00000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4D52D61-30A2-904F-A1AF-4F2A14A61925}"/>
              </a:ext>
            </a:extLst>
          </p:cNvPr>
          <p:cNvSpPr txBox="1"/>
          <p:nvPr/>
        </p:nvSpPr>
        <p:spPr>
          <a:xfrm>
            <a:off x="7144709" y="936344"/>
            <a:ext cx="481372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u="sng" dirty="0"/>
              <a:t>Merits and issues in  HFS T-CHI</a:t>
            </a:r>
          </a:p>
          <a:p>
            <a:endParaRPr kumimoji="1" lang="en-US" altLang="ja-JP" sz="800" dirty="0"/>
          </a:p>
          <a:p>
            <a:r>
              <a:rPr kumimoji="1" lang="ja-JP" altLang="en-US" sz="2400"/>
              <a:t>・</a:t>
            </a:r>
            <a:r>
              <a:rPr kumimoji="1" lang="en-US" altLang="ja-JP" sz="2400" dirty="0"/>
              <a:t>Narrow footprint can be kept.</a:t>
            </a:r>
          </a:p>
          <a:p>
            <a:r>
              <a:rPr kumimoji="1" lang="ja-JP" altLang="en-US" sz="2400"/>
              <a:t>・</a:t>
            </a:r>
            <a:r>
              <a:rPr kumimoji="1" lang="en-US" altLang="ja-JP" sz="2400" dirty="0"/>
              <a:t>Current multiplication (</a:t>
            </a:r>
            <a:r>
              <a:rPr kumimoji="1" lang="en-US" altLang="ja-JP" sz="2400" dirty="0" err="1"/>
              <a:t>I_tor</a:t>
            </a:r>
            <a:r>
              <a:rPr kumimoji="1" lang="en-US" altLang="ja-JP" sz="2400" dirty="0"/>
              <a:t>/</a:t>
            </a:r>
            <a:r>
              <a:rPr kumimoji="1" lang="en-US" altLang="ja-JP" sz="2400" dirty="0" err="1"/>
              <a:t>I_inj</a:t>
            </a:r>
            <a:r>
              <a:rPr kumimoji="1" lang="en-US" altLang="ja-JP" sz="2400" dirty="0"/>
              <a:t>) is higher than the value of LFS T-CHI.</a:t>
            </a:r>
            <a:endParaRPr kumimoji="1" lang="en-US" altLang="ja-JP" sz="2400" dirty="0">
              <a:solidFill>
                <a:srgbClr val="7030A0"/>
              </a:solidFill>
            </a:endParaRPr>
          </a:p>
          <a:p>
            <a:endParaRPr kumimoji="1" lang="en-US" altLang="ja-JP" sz="2400" dirty="0"/>
          </a:p>
          <a:p>
            <a:r>
              <a:rPr kumimoji="1" lang="ja-JP" altLang="en-US" sz="2400">
                <a:solidFill>
                  <a:srgbClr val="7030A0"/>
                </a:solidFill>
              </a:rPr>
              <a:t>・</a:t>
            </a:r>
            <a:r>
              <a:rPr kumimoji="1" lang="en-US" altLang="ja-JP" sz="2400" dirty="0">
                <a:solidFill>
                  <a:srgbClr val="7030A0"/>
                </a:solidFill>
              </a:rPr>
              <a:t>PF5-1 coil is too far away from electrode to form sufficient injector flux in the inner injector region.</a:t>
            </a:r>
          </a:p>
          <a:p>
            <a:r>
              <a:rPr kumimoji="1" lang="ja-JP" altLang="en-US" sz="2400">
                <a:solidFill>
                  <a:srgbClr val="7030A0"/>
                </a:solidFill>
              </a:rPr>
              <a:t>・</a:t>
            </a:r>
            <a:r>
              <a:rPr kumimoji="1" lang="en-US" altLang="ja-JP" sz="2400" dirty="0">
                <a:solidFill>
                  <a:srgbClr val="7030A0"/>
                </a:solidFill>
              </a:rPr>
              <a:t>Absorber arcs are easier</a:t>
            </a:r>
          </a:p>
          <a:p>
            <a:r>
              <a:rPr kumimoji="1" lang="ja-JP" altLang="en-US" sz="2400">
                <a:solidFill>
                  <a:srgbClr val="7030A0"/>
                </a:solidFill>
              </a:rPr>
              <a:t>・</a:t>
            </a:r>
            <a:r>
              <a:rPr kumimoji="1" lang="en-US" altLang="ja-JP" sz="2400" dirty="0">
                <a:solidFill>
                  <a:srgbClr val="7030A0"/>
                </a:solidFill>
              </a:rPr>
              <a:t>Gas system needs to be installed in an inaccessible</a:t>
            </a:r>
            <a:r>
              <a:rPr kumimoji="1" lang="ja-JP" altLang="en-US" sz="2400">
                <a:solidFill>
                  <a:srgbClr val="7030A0"/>
                </a:solidFill>
              </a:rPr>
              <a:t> </a:t>
            </a:r>
            <a:r>
              <a:rPr kumimoji="1" lang="en-US" altLang="ja-JP" sz="2400" dirty="0">
                <a:solidFill>
                  <a:srgbClr val="7030A0"/>
                </a:solidFill>
              </a:rPr>
              <a:t>inner region, where the T-CHI plasma needs to be robustly generated before an absorber arc can occur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1D814E9-6825-124F-933C-DB5D812E5CD3}"/>
              </a:ext>
            </a:extLst>
          </p:cNvPr>
          <p:cNvSpPr txBox="1"/>
          <p:nvPr/>
        </p:nvSpPr>
        <p:spPr>
          <a:xfrm>
            <a:off x="3964572" y="2852479"/>
            <a:ext cx="1556593" cy="310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Absorber arc</a:t>
            </a:r>
            <a:endParaRPr kumimoji="1" lang="ja-JP" altLang="en-US" sz="140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7DB7576C-ED18-244D-9A00-07AB1E53B6C3}"/>
              </a:ext>
            </a:extLst>
          </p:cNvPr>
          <p:cNvCxnSpPr>
            <a:cxnSpLocks/>
          </p:cNvCxnSpPr>
          <p:nvPr/>
        </p:nvCxnSpPr>
        <p:spPr>
          <a:xfrm>
            <a:off x="4552514" y="3152880"/>
            <a:ext cx="100123" cy="169962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56704F7-C27D-544E-96E5-E1ACE84796A7}"/>
              </a:ext>
            </a:extLst>
          </p:cNvPr>
          <p:cNvSpPr txBox="1"/>
          <p:nvPr/>
        </p:nvSpPr>
        <p:spPr>
          <a:xfrm>
            <a:off x="5091787" y="5656862"/>
            <a:ext cx="514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/>
              <a:t>[</a:t>
            </a:r>
            <a:r>
              <a:rPr kumimoji="1" lang="en-US" altLang="ja-JP" sz="1200" dirty="0" err="1"/>
              <a:t>ms</a:t>
            </a:r>
            <a:r>
              <a:rPr kumimoji="1" lang="en-US" altLang="ja-JP" sz="1200" dirty="0"/>
              <a:t>]</a:t>
            </a:r>
            <a:endParaRPr kumimoji="1" lang="ja-JP" altLang="en-US" sz="1200"/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0AF221B-74B0-0F41-8DA4-33C626B6BF67}"/>
              </a:ext>
            </a:extLst>
          </p:cNvPr>
          <p:cNvSpPr txBox="1"/>
          <p:nvPr/>
        </p:nvSpPr>
        <p:spPr>
          <a:xfrm>
            <a:off x="3814143" y="5515788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/>
              <a:t>36</a:t>
            </a:r>
            <a:endParaRPr kumimoji="1" lang="ja-JP" altLang="en-US" sz="1050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D6FDD24-7D2D-064C-8052-5579B37399EC}"/>
              </a:ext>
            </a:extLst>
          </p:cNvPr>
          <p:cNvSpPr txBox="1"/>
          <p:nvPr/>
        </p:nvSpPr>
        <p:spPr>
          <a:xfrm>
            <a:off x="6505376" y="5518354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50" dirty="0"/>
              <a:t>40</a:t>
            </a:r>
            <a:endParaRPr kumimoji="1" lang="ja-JP" altLang="en-US" sz="105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32C3C955-FA05-994F-98AD-50CB62A30013}"/>
              </a:ext>
            </a:extLst>
          </p:cNvPr>
          <p:cNvSpPr txBox="1"/>
          <p:nvPr/>
        </p:nvSpPr>
        <p:spPr>
          <a:xfrm>
            <a:off x="4476374" y="5515788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/>
              <a:t>37</a:t>
            </a:r>
            <a:endParaRPr kumimoji="1" lang="ja-JP" altLang="en-US" sz="1050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AE516F9B-B8BD-2F4A-A576-9CC47D6B3CB4}"/>
              </a:ext>
            </a:extLst>
          </p:cNvPr>
          <p:cNvSpPr txBox="1"/>
          <p:nvPr/>
        </p:nvSpPr>
        <p:spPr>
          <a:xfrm>
            <a:off x="5168683" y="5510871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/>
              <a:t>38</a:t>
            </a:r>
            <a:endParaRPr kumimoji="1" lang="ja-JP" altLang="en-US" sz="105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58A1B9A-5DDF-F540-B894-10D4DF4DA2D9}"/>
              </a:ext>
            </a:extLst>
          </p:cNvPr>
          <p:cNvSpPr txBox="1"/>
          <p:nvPr/>
        </p:nvSpPr>
        <p:spPr>
          <a:xfrm>
            <a:off x="5851835" y="5502312"/>
            <a:ext cx="3353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50" dirty="0"/>
              <a:t>39</a:t>
            </a:r>
            <a:endParaRPr kumimoji="1" lang="ja-JP" altLang="en-US" sz="105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B3D615A-A741-5646-B1BE-2FA9528891A8}"/>
              </a:ext>
            </a:extLst>
          </p:cNvPr>
          <p:cNvSpPr txBox="1"/>
          <p:nvPr/>
        </p:nvSpPr>
        <p:spPr>
          <a:xfrm>
            <a:off x="4955691" y="4616131"/>
            <a:ext cx="787075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kumimoji="1" lang="en-US" altLang="ja-JP" sz="1400" b="1" i="1" dirty="0" err="1">
                <a:solidFill>
                  <a:schemeClr val="accent2"/>
                </a:solidFill>
              </a:rPr>
              <a:t>I_inj</a:t>
            </a:r>
            <a:r>
              <a:rPr kumimoji="1" lang="en-US" altLang="ja-JP" sz="1400" b="1" i="1" dirty="0">
                <a:solidFill>
                  <a:schemeClr val="accent2"/>
                </a:solidFill>
              </a:rPr>
              <a:t> </a:t>
            </a:r>
            <a:r>
              <a:rPr kumimoji="1" lang="en-US" altLang="ja-JP" sz="1400" b="1" dirty="0">
                <a:solidFill>
                  <a:schemeClr val="accent2"/>
                </a:solidFill>
              </a:rPr>
              <a:t>[kA]</a:t>
            </a:r>
            <a:endParaRPr kumimoji="1" lang="ja-JP" altLang="en-US" sz="1400" b="1">
              <a:solidFill>
                <a:schemeClr val="accent2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EDBB3C5A-1159-B945-828F-B12CD8487E50}"/>
              </a:ext>
            </a:extLst>
          </p:cNvPr>
          <p:cNvSpPr txBox="1"/>
          <p:nvPr/>
        </p:nvSpPr>
        <p:spPr>
          <a:xfrm>
            <a:off x="4069211" y="5097458"/>
            <a:ext cx="814325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kumimoji="1" lang="en-US" altLang="ja-JP" sz="1400" b="1" i="1" dirty="0" err="1">
                <a:solidFill>
                  <a:srgbClr val="7030A0"/>
                </a:solidFill>
              </a:rPr>
              <a:t>I_</a:t>
            </a:r>
            <a:r>
              <a:rPr lang="en-US" altLang="ja-JP" sz="1400" b="1" i="1" dirty="0" err="1">
                <a:solidFill>
                  <a:srgbClr val="7030A0"/>
                </a:solidFill>
              </a:rPr>
              <a:t>tor</a:t>
            </a:r>
            <a:r>
              <a:rPr lang="en-US" altLang="ja-JP" sz="1400" b="1" i="1" dirty="0">
                <a:solidFill>
                  <a:srgbClr val="7030A0"/>
                </a:solidFill>
              </a:rPr>
              <a:t> </a:t>
            </a:r>
            <a:r>
              <a:rPr lang="en-US" altLang="ja-JP" sz="1400" b="1" dirty="0">
                <a:solidFill>
                  <a:srgbClr val="7030A0"/>
                </a:solidFill>
              </a:rPr>
              <a:t>[kA]</a:t>
            </a:r>
            <a:endParaRPr kumimoji="1" lang="ja-JP" altLang="en-US" sz="1400" b="1">
              <a:solidFill>
                <a:srgbClr val="7030A0"/>
              </a:solidFill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86BE2E8F-A9B8-BA4E-A2CB-AD0DA6BE7D85}"/>
              </a:ext>
            </a:extLst>
          </p:cNvPr>
          <p:cNvSpPr txBox="1"/>
          <p:nvPr/>
        </p:nvSpPr>
        <p:spPr>
          <a:xfrm>
            <a:off x="3722876" y="5979239"/>
            <a:ext cx="29803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hlinkClick r:id="rId6"/>
              </a:rPr>
              <a:t>Plasma Fusion Res. 16 2402048 (2021)</a:t>
            </a:r>
            <a:endParaRPr kumimoji="1" lang="ja-JP" altLang="en-US" sz="1400"/>
          </a:p>
        </p:txBody>
      </p:sp>
      <p:sp>
        <p:nvSpPr>
          <p:cNvPr id="52" name="スライド番号プレースホルダー 51">
            <a:extLst>
              <a:ext uri="{FF2B5EF4-FFF2-40B4-BE49-F238E27FC236}">
                <a16:creationId xmlns:a16="http://schemas.microsoft.com/office/drawing/2014/main" id="{94B63CF4-37A0-C24A-9032-DD2AC598D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772E-AFF8-CA46-8512-580DABBF6AB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980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1CDEC4-D288-7176-134B-2ED7B43A9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2800" dirty="0"/>
              <a:t>Modified system for HFS T-CHI</a:t>
            </a:r>
            <a:endParaRPr lang="en-US" sz="28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513D6DC-A0C7-374D-8427-FE5BCE1C6B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lum bright="-24000" contrast="5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44" t="15192" r="-5844" b="14134"/>
          <a:stretch/>
        </p:blipFill>
        <p:spPr>
          <a:xfrm>
            <a:off x="1049245" y="4306118"/>
            <a:ext cx="3651462" cy="1865633"/>
          </a:xfrm>
          <a:prstGeom prst="rect">
            <a:avLst/>
          </a:prstGeom>
        </p:spPr>
      </p:pic>
      <p:pic>
        <p:nvPicPr>
          <p:cNvPr id="7" name="図 6" descr="屋内, 大きい, 座る, 時計 が含まれている画像&#10;&#10;自動的に生成された説明">
            <a:extLst>
              <a:ext uri="{FF2B5EF4-FFF2-40B4-BE49-F238E27FC236}">
                <a16:creationId xmlns:a16="http://schemas.microsoft.com/office/drawing/2014/main" id="{E677BF08-02BC-7D45-B91B-51E4F3A703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3973" b="5649"/>
          <a:stretch/>
        </p:blipFill>
        <p:spPr>
          <a:xfrm>
            <a:off x="651584" y="1137353"/>
            <a:ext cx="3719518" cy="2253076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C97E86C-7E09-B14A-8EAE-862ACCE90045}"/>
              </a:ext>
            </a:extLst>
          </p:cNvPr>
          <p:cNvSpPr txBox="1"/>
          <p:nvPr/>
        </p:nvSpPr>
        <p:spPr>
          <a:xfrm>
            <a:off x="1824268" y="3628207"/>
            <a:ext cx="1386020" cy="579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920"/>
              </a:lnSpc>
            </a:pPr>
            <a:r>
              <a:rPr kumimoji="1" lang="en-US" altLang="ja-JP" sz="1600" b="1" dirty="0">
                <a:solidFill>
                  <a:srgbClr val="0432FF"/>
                </a:solidFill>
              </a:rPr>
              <a:t>Bias electrode</a:t>
            </a:r>
          </a:p>
          <a:p>
            <a:pPr algn="ctr">
              <a:lnSpc>
                <a:spcPts val="1920"/>
              </a:lnSpc>
            </a:pPr>
            <a:r>
              <a:rPr kumimoji="1" lang="en" altLang="ja-JP" sz="1600" b="1" dirty="0">
                <a:solidFill>
                  <a:srgbClr val="0432FF"/>
                </a:solidFill>
              </a:rPr>
              <a:t>(Cylindrical)</a:t>
            </a:r>
            <a:endParaRPr kumimoji="1" lang="ja-JP" altLang="en-US" sz="1600" b="1">
              <a:solidFill>
                <a:srgbClr val="0432FF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3EFA019-D0D2-DF44-A76C-AB564F16F64D}"/>
              </a:ext>
            </a:extLst>
          </p:cNvPr>
          <p:cNvSpPr txBox="1"/>
          <p:nvPr/>
        </p:nvSpPr>
        <p:spPr>
          <a:xfrm>
            <a:off x="306595" y="4525252"/>
            <a:ext cx="1467877" cy="3560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80"/>
              </a:lnSpc>
            </a:pPr>
            <a:r>
              <a:rPr kumimoji="1" lang="en-US" altLang="ja-JP" sz="1600" b="1" dirty="0"/>
              <a:t>Gas</a:t>
            </a:r>
          </a:p>
          <a:p>
            <a:pPr>
              <a:lnSpc>
                <a:spcPts val="1280"/>
              </a:lnSpc>
            </a:pPr>
            <a:r>
              <a:rPr kumimoji="1" lang="en-US" altLang="ja-JP" sz="1600" b="1" dirty="0"/>
              <a:t>manifold #1</a:t>
            </a:r>
            <a:endParaRPr kumimoji="1" lang="ja-JP" altLang="en-US" sz="1600" b="1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433F38D-EE1E-C24E-ADD2-E071D43C6589}"/>
              </a:ext>
            </a:extLst>
          </p:cNvPr>
          <p:cNvSpPr txBox="1"/>
          <p:nvPr/>
        </p:nvSpPr>
        <p:spPr>
          <a:xfrm>
            <a:off x="306595" y="4024720"/>
            <a:ext cx="1245528" cy="35606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80"/>
              </a:lnSpc>
            </a:pPr>
            <a:r>
              <a:rPr kumimoji="1" lang="en-US" altLang="ja-JP" sz="1600" b="1" dirty="0"/>
              <a:t>Gas </a:t>
            </a:r>
          </a:p>
          <a:p>
            <a:pPr>
              <a:lnSpc>
                <a:spcPts val="1280"/>
              </a:lnSpc>
            </a:pPr>
            <a:r>
              <a:rPr kumimoji="1" lang="en-US" altLang="ja-JP" sz="1600" b="1" dirty="0"/>
              <a:t>manifold #2</a:t>
            </a:r>
            <a:endParaRPr kumimoji="1" lang="ja-JP" altLang="en-US" sz="1600" b="1"/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27387847-6DC9-8143-85BA-482A8DBB1CBF}"/>
              </a:ext>
            </a:extLst>
          </p:cNvPr>
          <p:cNvCxnSpPr>
            <a:cxnSpLocks/>
          </p:cNvCxnSpPr>
          <p:nvPr/>
        </p:nvCxnSpPr>
        <p:spPr>
          <a:xfrm flipH="1">
            <a:off x="2048890" y="2924270"/>
            <a:ext cx="174037" cy="8019"/>
          </a:xfrm>
          <a:prstGeom prst="straightConnector1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図 11">
            <a:extLst>
              <a:ext uri="{FF2B5EF4-FFF2-40B4-BE49-F238E27FC236}">
                <a16:creationId xmlns:a16="http://schemas.microsoft.com/office/drawing/2014/main" id="{D40D8109-BC53-904F-BD1C-5524B751066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978" t="27257" r="27462" b="32911"/>
          <a:stretch/>
        </p:blipFill>
        <p:spPr>
          <a:xfrm>
            <a:off x="887000" y="4081208"/>
            <a:ext cx="3147401" cy="2090543"/>
          </a:xfrm>
          <a:prstGeom prst="rect">
            <a:avLst/>
          </a:prstGeom>
        </p:spPr>
      </p:pic>
      <p:sp>
        <p:nvSpPr>
          <p:cNvPr id="13" name="右矢印 42">
            <a:extLst>
              <a:ext uri="{FF2B5EF4-FFF2-40B4-BE49-F238E27FC236}">
                <a16:creationId xmlns:a16="http://schemas.microsoft.com/office/drawing/2014/main" id="{918A7310-BDCB-8943-896A-A5A7DF1FDBE4}"/>
              </a:ext>
            </a:extLst>
          </p:cNvPr>
          <p:cNvSpPr/>
          <p:nvPr/>
        </p:nvSpPr>
        <p:spPr>
          <a:xfrm rot="1347304">
            <a:off x="1371245" y="4451942"/>
            <a:ext cx="124532" cy="96819"/>
          </a:xfrm>
          <a:prstGeom prst="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14" name="右矢印 41">
            <a:extLst>
              <a:ext uri="{FF2B5EF4-FFF2-40B4-BE49-F238E27FC236}">
                <a16:creationId xmlns:a16="http://schemas.microsoft.com/office/drawing/2014/main" id="{33DBA64E-BD66-324B-A92F-704A4CB99C7E}"/>
              </a:ext>
            </a:extLst>
          </p:cNvPr>
          <p:cNvSpPr/>
          <p:nvPr/>
        </p:nvSpPr>
        <p:spPr>
          <a:xfrm>
            <a:off x="1833521" y="4840981"/>
            <a:ext cx="124532" cy="96819"/>
          </a:xfrm>
          <a:prstGeom prst="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11AC04D-F86B-E346-A8D1-A770D00CB53D}"/>
              </a:ext>
            </a:extLst>
          </p:cNvPr>
          <p:cNvSpPr txBox="1"/>
          <p:nvPr/>
        </p:nvSpPr>
        <p:spPr>
          <a:xfrm>
            <a:off x="2089952" y="4533948"/>
            <a:ext cx="1386918" cy="438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80"/>
              </a:lnSpc>
            </a:pPr>
            <a:r>
              <a:rPr kumimoji="1" lang="en-US" altLang="ja-JP" sz="1600" b="1" dirty="0">
                <a:solidFill>
                  <a:schemeClr val="accent2"/>
                </a:solidFill>
              </a:rPr>
              <a:t>Ceramic </a:t>
            </a:r>
          </a:p>
          <a:p>
            <a:pPr algn="ctr">
              <a:lnSpc>
                <a:spcPts val="1280"/>
              </a:lnSpc>
            </a:pPr>
            <a:r>
              <a:rPr kumimoji="1" lang="en-US" altLang="ja-JP" sz="1600" b="1" dirty="0">
                <a:solidFill>
                  <a:schemeClr val="accent2"/>
                </a:solidFill>
              </a:rPr>
              <a:t>cover</a:t>
            </a:r>
            <a:endParaRPr kumimoji="1" lang="ja-JP" altLang="en-US" sz="1600" b="1">
              <a:solidFill>
                <a:schemeClr val="accent2"/>
              </a:solidFill>
            </a:endParaRP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BA5B8CD7-9FB2-FC44-A408-922C29DBCFE1}"/>
              </a:ext>
            </a:extLst>
          </p:cNvPr>
          <p:cNvCxnSpPr>
            <a:cxnSpLocks/>
          </p:cNvCxnSpPr>
          <p:nvPr/>
        </p:nvCxnSpPr>
        <p:spPr>
          <a:xfrm>
            <a:off x="2688367" y="4884947"/>
            <a:ext cx="0" cy="139326"/>
          </a:xfrm>
          <a:prstGeom prst="straightConnector1">
            <a:avLst/>
          </a:prstGeom>
          <a:ln>
            <a:solidFill>
              <a:schemeClr val="accent2"/>
            </a:solidFill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右中かっこ 16">
            <a:extLst>
              <a:ext uri="{FF2B5EF4-FFF2-40B4-BE49-F238E27FC236}">
                <a16:creationId xmlns:a16="http://schemas.microsoft.com/office/drawing/2014/main" id="{35F0DCEF-DE21-5740-BC7E-61E3CD21DECF}"/>
              </a:ext>
            </a:extLst>
          </p:cNvPr>
          <p:cNvSpPr/>
          <p:nvPr/>
        </p:nvSpPr>
        <p:spPr>
          <a:xfrm rot="16200000">
            <a:off x="2130120" y="4004382"/>
            <a:ext cx="191474" cy="552553"/>
          </a:xfrm>
          <a:prstGeom prst="rightBrace">
            <a:avLst/>
          </a:prstGeom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38DC2525-1710-5048-BC69-93DEA75F7234}"/>
              </a:ext>
            </a:extLst>
          </p:cNvPr>
          <p:cNvSpPr/>
          <p:nvPr/>
        </p:nvSpPr>
        <p:spPr>
          <a:xfrm>
            <a:off x="2893139" y="1780405"/>
            <a:ext cx="1523599" cy="901835"/>
          </a:xfrm>
          <a:prstGeom prst="rect">
            <a:avLst/>
          </a:prstGeom>
          <a:noFill/>
          <a:ln w="19050">
            <a:solidFill>
              <a:srgbClr val="FF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151446CD-BC46-F64D-9795-09B1D9C17402}"/>
              </a:ext>
            </a:extLst>
          </p:cNvPr>
          <p:cNvCxnSpPr>
            <a:cxnSpLocks/>
          </p:cNvCxnSpPr>
          <p:nvPr/>
        </p:nvCxnSpPr>
        <p:spPr>
          <a:xfrm flipH="1">
            <a:off x="2688367" y="2682240"/>
            <a:ext cx="521921" cy="946360"/>
          </a:xfrm>
          <a:prstGeom prst="straightConnector1">
            <a:avLst/>
          </a:prstGeom>
          <a:ln w="12700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図 19" descr="ダイアグラム&#10;&#10;自動的に生成された説明">
            <a:extLst>
              <a:ext uri="{FF2B5EF4-FFF2-40B4-BE49-F238E27FC236}">
                <a16:creationId xmlns:a16="http://schemas.microsoft.com/office/drawing/2014/main" id="{8A03537F-49D7-5F4D-A729-E120F27421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165" t="21113" r="21490" b="13128"/>
          <a:stretch/>
        </p:blipFill>
        <p:spPr>
          <a:xfrm>
            <a:off x="4807815" y="1310200"/>
            <a:ext cx="2374325" cy="4636800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5FA8093-6801-A940-9ADD-10D5F1C130C6}"/>
              </a:ext>
            </a:extLst>
          </p:cNvPr>
          <p:cNvSpPr txBox="1"/>
          <p:nvPr/>
        </p:nvSpPr>
        <p:spPr>
          <a:xfrm>
            <a:off x="4946563" y="1490810"/>
            <a:ext cx="397545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kumimoji="1" lang="en-US" altLang="ja-JP" sz="1200" b="1" dirty="0">
                <a:solidFill>
                  <a:srgbClr val="0432FF"/>
                </a:solidFill>
              </a:rPr>
              <a:t>PF3-1;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6A534EB-A3E1-1D48-ACE8-B87E15E32769}"/>
              </a:ext>
            </a:extLst>
          </p:cNvPr>
          <p:cNvSpPr txBox="1"/>
          <p:nvPr/>
        </p:nvSpPr>
        <p:spPr>
          <a:xfrm>
            <a:off x="5645370" y="1491422"/>
            <a:ext cx="397545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kumimoji="1" lang="en-US" altLang="ja-JP" sz="1200" b="1" dirty="0">
                <a:solidFill>
                  <a:srgbClr val="0432FF"/>
                </a:solidFill>
              </a:rPr>
              <a:t>PF3-2;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ACCE705-255E-E941-9074-89C9748727C5}"/>
              </a:ext>
            </a:extLst>
          </p:cNvPr>
          <p:cNvSpPr txBox="1"/>
          <p:nvPr/>
        </p:nvSpPr>
        <p:spPr>
          <a:xfrm>
            <a:off x="6250204" y="2073727"/>
            <a:ext cx="272510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kumimoji="1" lang="en-US" altLang="ja-JP" sz="1200" b="1" dirty="0">
                <a:solidFill>
                  <a:srgbClr val="0432FF"/>
                </a:solidFill>
              </a:rPr>
              <a:t>PF2;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C568A11-D288-D045-AE0E-58989D428FA8}"/>
              </a:ext>
            </a:extLst>
          </p:cNvPr>
          <p:cNvSpPr txBox="1"/>
          <p:nvPr/>
        </p:nvSpPr>
        <p:spPr>
          <a:xfrm>
            <a:off x="6250204" y="4973945"/>
            <a:ext cx="272510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kumimoji="1" lang="en-US" altLang="ja-JP" sz="1200" b="1" dirty="0">
                <a:solidFill>
                  <a:srgbClr val="0432FF"/>
                </a:solidFill>
              </a:rPr>
              <a:t>PF6;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E6C00C7-0134-B944-A06B-4A22F1F6609B}"/>
              </a:ext>
            </a:extLst>
          </p:cNvPr>
          <p:cNvSpPr txBox="1"/>
          <p:nvPr/>
        </p:nvSpPr>
        <p:spPr>
          <a:xfrm>
            <a:off x="4955659" y="5570155"/>
            <a:ext cx="397545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kumimoji="1" lang="en-US" altLang="ja-JP" sz="1200" b="1" dirty="0">
                <a:solidFill>
                  <a:srgbClr val="0432FF"/>
                </a:solidFill>
              </a:rPr>
              <a:t>PF5-1;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BDD60BE-61A7-2946-9AE8-222C8A6C2725}"/>
              </a:ext>
            </a:extLst>
          </p:cNvPr>
          <p:cNvSpPr txBox="1"/>
          <p:nvPr/>
        </p:nvSpPr>
        <p:spPr>
          <a:xfrm>
            <a:off x="5654466" y="5576275"/>
            <a:ext cx="397545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kumimoji="1" lang="en-US" altLang="ja-JP" sz="1200" b="1" dirty="0">
                <a:solidFill>
                  <a:srgbClr val="0432FF"/>
                </a:solidFill>
              </a:rPr>
              <a:t>PF5-2;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EA3A490-059F-6C47-82DD-79D8FD334257}"/>
              </a:ext>
            </a:extLst>
          </p:cNvPr>
          <p:cNvSpPr txBox="1"/>
          <p:nvPr/>
        </p:nvSpPr>
        <p:spPr>
          <a:xfrm rot="16200000">
            <a:off x="4735074" y="3560575"/>
            <a:ext cx="313024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ja-JP" sz="1200" b="1" dirty="0">
                <a:solidFill>
                  <a:srgbClr val="0432FF"/>
                </a:solidFill>
              </a:rPr>
              <a:t>PF4; </a:t>
            </a:r>
            <a:endParaRPr kumimoji="1" lang="ja-JP" altLang="en-US" sz="1200" b="1">
              <a:solidFill>
                <a:srgbClr val="0432FF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BF10D19-C8AD-2E4C-8940-C888A93B8AE4}"/>
              </a:ext>
            </a:extLst>
          </p:cNvPr>
          <p:cNvSpPr txBox="1"/>
          <p:nvPr/>
        </p:nvSpPr>
        <p:spPr>
          <a:xfrm>
            <a:off x="5199036" y="4029610"/>
            <a:ext cx="703719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ja-JP" sz="1200" b="1" dirty="0"/>
              <a:t>Bias </a:t>
            </a:r>
          </a:p>
          <a:p>
            <a:pPr algn="ctr"/>
            <a:r>
              <a:rPr kumimoji="1" lang="en-US" altLang="ja-JP" sz="1200" b="1" dirty="0"/>
              <a:t>electrode</a:t>
            </a:r>
            <a:endParaRPr kumimoji="1" lang="ja-JP" altLang="en-US" sz="1200" b="1"/>
          </a:p>
        </p:txBody>
      </p:sp>
      <p:sp>
        <p:nvSpPr>
          <p:cNvPr id="29" name="右中かっこ 28">
            <a:extLst>
              <a:ext uri="{FF2B5EF4-FFF2-40B4-BE49-F238E27FC236}">
                <a16:creationId xmlns:a16="http://schemas.microsoft.com/office/drawing/2014/main" id="{F18B8DAA-21B4-0C4B-9BE3-6816BC6409A2}"/>
              </a:ext>
            </a:extLst>
          </p:cNvPr>
          <p:cNvSpPr/>
          <p:nvPr/>
        </p:nvSpPr>
        <p:spPr>
          <a:xfrm rot="16200000">
            <a:off x="5386306" y="4396958"/>
            <a:ext cx="162033" cy="252245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35FB25A1-D4FC-B34F-A954-6672B51CDF52}"/>
              </a:ext>
            </a:extLst>
          </p:cNvPr>
          <p:cNvSpPr/>
          <p:nvPr/>
        </p:nvSpPr>
        <p:spPr>
          <a:xfrm>
            <a:off x="5085576" y="1668799"/>
            <a:ext cx="137710" cy="203812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EE8FFF1C-4535-024F-9AD8-48B60C48B7E5}"/>
              </a:ext>
            </a:extLst>
          </p:cNvPr>
          <p:cNvSpPr/>
          <p:nvPr/>
        </p:nvSpPr>
        <p:spPr>
          <a:xfrm>
            <a:off x="5718106" y="1678499"/>
            <a:ext cx="137710" cy="203812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1714E1CF-A157-584A-A091-5BA133B5AC2B}"/>
              </a:ext>
            </a:extLst>
          </p:cNvPr>
          <p:cNvSpPr/>
          <p:nvPr/>
        </p:nvSpPr>
        <p:spPr>
          <a:xfrm>
            <a:off x="5094862" y="5368836"/>
            <a:ext cx="137710" cy="203812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3A714B69-C497-C44F-AC6C-05A840E36940}"/>
              </a:ext>
            </a:extLst>
          </p:cNvPr>
          <p:cNvSpPr/>
          <p:nvPr/>
        </p:nvSpPr>
        <p:spPr>
          <a:xfrm>
            <a:off x="5727392" y="5378536"/>
            <a:ext cx="137710" cy="203812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49B2ED47-D9C2-A04B-A55F-5EC6776C1814}"/>
              </a:ext>
            </a:extLst>
          </p:cNvPr>
          <p:cNvSpPr/>
          <p:nvPr/>
        </p:nvSpPr>
        <p:spPr>
          <a:xfrm>
            <a:off x="6240395" y="4662156"/>
            <a:ext cx="224018" cy="28666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29C1559-0DF7-4545-B684-DF24FD37891C}"/>
              </a:ext>
            </a:extLst>
          </p:cNvPr>
          <p:cNvSpPr/>
          <p:nvPr/>
        </p:nvSpPr>
        <p:spPr>
          <a:xfrm>
            <a:off x="6240395" y="2297566"/>
            <a:ext cx="224018" cy="28666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C1A18D78-4FFC-E34B-A72B-15EC40D60409}"/>
              </a:ext>
            </a:extLst>
          </p:cNvPr>
          <p:cNvSpPr/>
          <p:nvPr/>
        </p:nvSpPr>
        <p:spPr>
          <a:xfrm>
            <a:off x="5005182" y="2440896"/>
            <a:ext cx="57765" cy="2400085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6BEE712-E6CC-A741-A446-E0C7D82E7A3B}"/>
              </a:ext>
            </a:extLst>
          </p:cNvPr>
          <p:cNvSpPr txBox="1"/>
          <p:nvPr/>
        </p:nvSpPr>
        <p:spPr>
          <a:xfrm>
            <a:off x="5158452" y="2596567"/>
            <a:ext cx="430101" cy="277888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altLang="ja-JP" sz="1600" b="1" dirty="0">
                <a:ln w="0"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ja-JP" sz="1600" b="1" baseline="-25000" dirty="0">
                <a:ln w="0"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TF</a:t>
            </a:r>
          </a:p>
        </p:txBody>
      </p:sp>
      <p:sp>
        <p:nvSpPr>
          <p:cNvPr id="38" name="円/楕円 162">
            <a:extLst>
              <a:ext uri="{FF2B5EF4-FFF2-40B4-BE49-F238E27FC236}">
                <a16:creationId xmlns:a16="http://schemas.microsoft.com/office/drawing/2014/main" id="{3AF4DB75-5858-6841-BD9E-AC30E85B1DAA}"/>
              </a:ext>
            </a:extLst>
          </p:cNvPr>
          <p:cNvSpPr/>
          <p:nvPr/>
        </p:nvSpPr>
        <p:spPr>
          <a:xfrm>
            <a:off x="5233077" y="2863673"/>
            <a:ext cx="144000" cy="144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F4813B4B-C131-E740-9D3E-DAE75D661794}"/>
              </a:ext>
            </a:extLst>
          </p:cNvPr>
          <p:cNvCxnSpPr>
            <a:cxnSpLocks/>
            <a:stCxn id="38" idx="1"/>
            <a:endCxn id="38" idx="5"/>
          </p:cNvCxnSpPr>
          <p:nvPr/>
        </p:nvCxnSpPr>
        <p:spPr>
          <a:xfrm>
            <a:off x="5254165" y="2884761"/>
            <a:ext cx="101824" cy="1018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BF0544D6-B61D-E447-87FF-7F7625AD8EAF}"/>
              </a:ext>
            </a:extLst>
          </p:cNvPr>
          <p:cNvCxnSpPr>
            <a:cxnSpLocks/>
            <a:stCxn id="38" idx="7"/>
          </p:cNvCxnSpPr>
          <p:nvPr/>
        </p:nvCxnSpPr>
        <p:spPr>
          <a:xfrm flipH="1">
            <a:off x="5260727" y="2884761"/>
            <a:ext cx="95262" cy="1018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376DAED-EFAC-DD41-A607-1E8917E7810B}"/>
              </a:ext>
            </a:extLst>
          </p:cNvPr>
          <p:cNvSpPr txBox="1"/>
          <p:nvPr/>
        </p:nvSpPr>
        <p:spPr>
          <a:xfrm>
            <a:off x="7332046" y="1329194"/>
            <a:ext cx="481372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u="sng" dirty="0"/>
              <a:t>Temporary solutions for HFS T-CHI</a:t>
            </a:r>
          </a:p>
          <a:p>
            <a:endParaRPr kumimoji="1" lang="en-US" altLang="ja-JP" sz="800" dirty="0"/>
          </a:p>
          <a:p>
            <a:r>
              <a:rPr kumimoji="1" lang="ja-JP" altLang="en-US" sz="2400"/>
              <a:t>・</a:t>
            </a:r>
            <a:r>
              <a:rPr kumimoji="1" lang="en-US" altLang="ja-JP" sz="2400" dirty="0"/>
              <a:t>Improved gas system including gas manifolds and cylinder electrode was installed in the injector region.</a:t>
            </a:r>
          </a:p>
          <a:p>
            <a:r>
              <a:rPr kumimoji="1" lang="ja-JP" altLang="en-US" sz="2400"/>
              <a:t>・</a:t>
            </a:r>
            <a:r>
              <a:rPr kumimoji="1" lang="en-US" altLang="ja-JP" sz="2400" dirty="0"/>
              <a:t>Outer parts of electrode was covered by ceramic plates.</a:t>
            </a:r>
          </a:p>
          <a:p>
            <a:r>
              <a:rPr kumimoji="1" lang="ja-JP" altLang="en-US" sz="2400"/>
              <a:t>・</a:t>
            </a:r>
            <a:r>
              <a:rPr kumimoji="1" lang="en-US" altLang="ja-JP" sz="2400" dirty="0"/>
              <a:t>HFS T-CHI was tested in an evaluation configuration, in which injector flux was formed by using PF5-1 coil together with PF4 (solenoid) coil.</a:t>
            </a:r>
          </a:p>
          <a:p>
            <a:endParaRPr kumimoji="1" lang="en-US" altLang="ja-JP" sz="2400" dirty="0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0E5170E-69A0-8440-AEEF-D6BC99E64635}"/>
              </a:ext>
            </a:extLst>
          </p:cNvPr>
          <p:cNvSpPr txBox="1"/>
          <p:nvPr/>
        </p:nvSpPr>
        <p:spPr>
          <a:xfrm>
            <a:off x="4719053" y="909605"/>
            <a:ext cx="28382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solidFill>
                  <a:srgbClr val="C00000"/>
                </a:solidFill>
              </a:rPr>
              <a:t>Evaluation</a:t>
            </a:r>
            <a:r>
              <a:rPr kumimoji="1" lang="en-US" altLang="ja-JP" sz="1800" dirty="0">
                <a:solidFill>
                  <a:srgbClr val="C00000"/>
                </a:solidFill>
              </a:rPr>
              <a:t> configuration</a:t>
            </a:r>
            <a:endParaRPr lang="ja-JP" altLang="en-US">
              <a:solidFill>
                <a:srgbClr val="C00000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9428D83-91F2-564D-A30F-257035A6B400}"/>
              </a:ext>
            </a:extLst>
          </p:cNvPr>
          <p:cNvSpPr txBox="1"/>
          <p:nvPr/>
        </p:nvSpPr>
        <p:spPr>
          <a:xfrm>
            <a:off x="1399743" y="790801"/>
            <a:ext cx="2223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C00000"/>
                </a:solidFill>
              </a:rPr>
              <a:t>Improved gas system</a:t>
            </a:r>
            <a:endParaRPr lang="ja-JP" altLang="en-US">
              <a:solidFill>
                <a:srgbClr val="C00000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322BEE6-F4BA-2748-AB7B-9028B5B06B98}"/>
              </a:ext>
            </a:extLst>
          </p:cNvPr>
          <p:cNvSpPr txBox="1"/>
          <p:nvPr/>
        </p:nvSpPr>
        <p:spPr>
          <a:xfrm>
            <a:off x="2908482" y="5952492"/>
            <a:ext cx="6289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ja-JP" sz="1400" dirty="0">
                <a:cs typeface="Times New Roman" panose="02020603050405020304" pitchFamily="18" charset="0"/>
              </a:rPr>
              <a:t>Journal of Fusion Energy,</a:t>
            </a:r>
            <a:r>
              <a:rPr kumimoji="1" lang="ja-JP" altLang="en-US" sz="1400">
                <a:cs typeface="Times New Roman" panose="02020603050405020304" pitchFamily="18" charset="0"/>
              </a:rPr>
              <a:t> </a:t>
            </a:r>
            <a:r>
              <a:rPr kumimoji="1" lang="en-US" altLang="ja-JP" sz="1400" dirty="0">
                <a:cs typeface="Times New Roman" panose="02020603050405020304" pitchFamily="18" charset="0"/>
              </a:rPr>
              <a:t>“</a:t>
            </a:r>
            <a:r>
              <a:rPr lang="en-US" altLang="ja-JP" sz="1400" b="1" dirty="0"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Improvements to the High-Field-Side Transient CHI </a:t>
            </a:r>
            <a:r>
              <a:rPr lang="en-US" altLang="ja-JP" sz="1400" b="1" dirty="0">
                <a:solidFill>
                  <a:srgbClr val="000000"/>
                </a:solidFill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System</a:t>
            </a:r>
            <a:r>
              <a:rPr lang="en-US" altLang="ja-JP" sz="1400" b="1" dirty="0"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 on QUEST</a:t>
            </a:r>
            <a:r>
              <a:rPr lang="ja-JP" altLang="ja-JP" sz="1400">
                <a:effectLst/>
                <a:cs typeface="Times New Roman" panose="02020603050405020304" pitchFamily="18" charset="0"/>
              </a:rPr>
              <a:t> </a:t>
            </a:r>
            <a:r>
              <a:rPr kumimoji="1" lang="en-US" altLang="ja-JP" sz="1400" dirty="0">
                <a:cs typeface="Times New Roman" panose="02020603050405020304" pitchFamily="18" charset="0"/>
              </a:rPr>
              <a:t>”</a:t>
            </a:r>
            <a:r>
              <a:rPr kumimoji="1" lang="en" altLang="ja-JP" sz="1400" dirty="0">
                <a:solidFill>
                  <a:srgbClr val="212529"/>
                </a:solidFill>
                <a:cs typeface="Times New Roman" panose="02020603050405020304" pitchFamily="18" charset="0"/>
              </a:rPr>
              <a:t>(</a:t>
            </a:r>
            <a:r>
              <a:rPr lang="en" altLang="ja-JP" sz="1400" b="0" i="0" u="none" strike="noStrike" dirty="0">
                <a:solidFill>
                  <a:srgbClr val="212529"/>
                </a:solidFill>
                <a:effectLst/>
                <a:cs typeface="Times New Roman" panose="02020603050405020304" pitchFamily="18" charset="0"/>
              </a:rPr>
              <a:t>in press) </a:t>
            </a:r>
            <a:endParaRPr kumimoji="1" lang="ja-JP" altLang="en-US" sz="1400">
              <a:cs typeface="Times New Roman" panose="02020603050405020304" pitchFamily="18" charset="0"/>
            </a:endParaRPr>
          </a:p>
        </p:txBody>
      </p:sp>
      <p:sp>
        <p:nvSpPr>
          <p:cNvPr id="45" name="スライド番号プレースホルダー 44">
            <a:extLst>
              <a:ext uri="{FF2B5EF4-FFF2-40B4-BE49-F238E27FC236}">
                <a16:creationId xmlns:a16="http://schemas.microsoft.com/office/drawing/2014/main" id="{5E41A66F-A6B8-2846-9FEE-3BFD50FC8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772E-AFF8-CA46-8512-580DABBF6AB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019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1CDEC4-D288-7176-134B-2ED7B43A9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ja-JP" sz="2800" dirty="0"/>
              <a:t>Discharge grows to fill the vessel before </a:t>
            </a:r>
            <a:br>
              <a:rPr kumimoji="1" lang="en-US" altLang="ja-JP" sz="2800" dirty="0"/>
            </a:br>
            <a:r>
              <a:rPr kumimoji="1" lang="en-US" altLang="ja-JP" sz="2800" dirty="0"/>
              <a:t>occurrence of an absorber </a:t>
            </a:r>
            <a:endParaRPr lang="en-US" sz="28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37BBBF6-FA57-7C4C-9744-27E24E6190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741"/>
          <a:stretch/>
        </p:blipFill>
        <p:spPr>
          <a:xfrm>
            <a:off x="5915295" y="1005424"/>
            <a:ext cx="2388215" cy="2324046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2EBEA11-A7A1-FF47-92C8-4DE6F06C98EC}"/>
              </a:ext>
            </a:extLst>
          </p:cNvPr>
          <p:cNvSpPr txBox="1"/>
          <p:nvPr/>
        </p:nvSpPr>
        <p:spPr>
          <a:xfrm>
            <a:off x="7827870" y="705139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#45666</a:t>
            </a:r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24A0B52D-30C5-BD45-97CA-D32CC045C38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928"/>
          <a:stretch/>
        </p:blipFill>
        <p:spPr>
          <a:xfrm>
            <a:off x="8430749" y="1005423"/>
            <a:ext cx="2393627" cy="232464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4E5D208-3D42-EC43-9EC3-7366BF33BF9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920"/>
          <a:stretch/>
        </p:blipFill>
        <p:spPr>
          <a:xfrm>
            <a:off x="5915295" y="3639561"/>
            <a:ext cx="2388215" cy="231959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9AD7FFD-F7CB-DF4A-906D-AD18101AC8A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532"/>
          <a:stretch/>
        </p:blipFill>
        <p:spPr>
          <a:xfrm>
            <a:off x="8433139" y="3630093"/>
            <a:ext cx="2391237" cy="2332218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66753EA-ED7F-424C-9B3C-721202EDC273}"/>
              </a:ext>
            </a:extLst>
          </p:cNvPr>
          <p:cNvSpPr txBox="1"/>
          <p:nvPr/>
        </p:nvSpPr>
        <p:spPr>
          <a:xfrm>
            <a:off x="6544183" y="1019711"/>
            <a:ext cx="1130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t1; 0.09 </a:t>
            </a:r>
            <a:r>
              <a:rPr lang="en-US" altLang="ja-JP" sz="1400" b="1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ms</a:t>
            </a:r>
            <a:endParaRPr kumimoji="1" lang="ja-JP" altLang="en-US" sz="1400" b="1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A9D36F8-848D-C340-A50B-69D46965C267}"/>
              </a:ext>
            </a:extLst>
          </p:cNvPr>
          <p:cNvSpPr txBox="1"/>
          <p:nvPr/>
        </p:nvSpPr>
        <p:spPr>
          <a:xfrm>
            <a:off x="9057561" y="1019711"/>
            <a:ext cx="1130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t2; 0.21 </a:t>
            </a:r>
            <a:r>
              <a:rPr lang="en-US" altLang="ja-JP" sz="1400" b="1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ms</a:t>
            </a:r>
            <a:endParaRPr kumimoji="1" lang="ja-JP" altLang="en-US" sz="1400" b="1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9D1CF08-4F21-584E-9373-E7008E2495D3}"/>
              </a:ext>
            </a:extLst>
          </p:cNvPr>
          <p:cNvSpPr txBox="1"/>
          <p:nvPr/>
        </p:nvSpPr>
        <p:spPr>
          <a:xfrm>
            <a:off x="6544183" y="3639561"/>
            <a:ext cx="1130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t3; 0.28 </a:t>
            </a:r>
            <a:r>
              <a:rPr lang="en-US" altLang="ja-JP" sz="1400" b="1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ms</a:t>
            </a:r>
            <a:endParaRPr kumimoji="1" lang="ja-JP" altLang="en-US" sz="1400" b="1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7BA4DC9-C12D-614C-9804-2C641820046F}"/>
              </a:ext>
            </a:extLst>
          </p:cNvPr>
          <p:cNvSpPr txBox="1"/>
          <p:nvPr/>
        </p:nvSpPr>
        <p:spPr>
          <a:xfrm>
            <a:off x="9066853" y="3639561"/>
            <a:ext cx="1130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t4; 0.34 </a:t>
            </a:r>
            <a:r>
              <a:rPr lang="en-US" altLang="ja-JP" sz="1400" b="1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ms</a:t>
            </a:r>
            <a:endParaRPr kumimoji="1" lang="ja-JP" altLang="en-US" sz="1400" b="1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0066B978-9887-E640-9020-A17DEEAF97B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2560" y="1676438"/>
            <a:ext cx="2375814" cy="2028345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A7F95A63-0F85-2B49-B087-947890BF07E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539" r="7844" b="53527"/>
          <a:stretch/>
        </p:blipFill>
        <p:spPr>
          <a:xfrm>
            <a:off x="3276699" y="3845334"/>
            <a:ext cx="2422671" cy="1885950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FFE8DC7-ABF5-304F-98C8-1EEA85CB3C76}"/>
              </a:ext>
            </a:extLst>
          </p:cNvPr>
          <p:cNvSpPr txBox="1"/>
          <p:nvPr/>
        </p:nvSpPr>
        <p:spPr>
          <a:xfrm>
            <a:off x="3586294" y="5623757"/>
            <a:ext cx="3016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/>
              <a:t>0</a:t>
            </a:r>
            <a:endParaRPr kumimoji="1" lang="ja-JP" altLang="en-US" sz="1600" b="1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0E632E9-0959-A648-8B7C-2DFDC3589F42}"/>
              </a:ext>
            </a:extLst>
          </p:cNvPr>
          <p:cNvSpPr txBox="1"/>
          <p:nvPr/>
        </p:nvSpPr>
        <p:spPr>
          <a:xfrm>
            <a:off x="4376861" y="5833420"/>
            <a:ext cx="6479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/>
              <a:t>[</a:t>
            </a:r>
            <a:r>
              <a:rPr kumimoji="1" lang="en-US" altLang="ja-JP" sz="1600" b="1" dirty="0" err="1"/>
              <a:t>ms</a:t>
            </a:r>
            <a:r>
              <a:rPr kumimoji="1" lang="en-US" altLang="ja-JP" sz="1600" b="1" dirty="0"/>
              <a:t>]</a:t>
            </a:r>
            <a:endParaRPr kumimoji="1" lang="ja-JP" altLang="en-US" sz="1600" b="1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3A2FC4BD-6276-5446-A06A-802A812B1C76}"/>
              </a:ext>
            </a:extLst>
          </p:cNvPr>
          <p:cNvSpPr/>
          <p:nvPr/>
        </p:nvSpPr>
        <p:spPr>
          <a:xfrm>
            <a:off x="4579484" y="1346942"/>
            <a:ext cx="1119886" cy="4728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A10C52C8-BD9C-6F49-96F6-EA916244F67F}"/>
                  </a:ext>
                </a:extLst>
              </p:cNvPr>
              <p:cNvSpPr txBox="1"/>
              <p:nvPr/>
            </p:nvSpPr>
            <p:spPr>
              <a:xfrm>
                <a:off x="3696701" y="918463"/>
                <a:ext cx="1862911" cy="94564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b="1" dirty="0"/>
                  <a:t>#45666 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𝑖𝑛𝑗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r>
                      <m:rPr>
                        <m:sty m:val="p"/>
                      </m:rPr>
                      <a:rPr lang="en-US" altLang="ja-JP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mWb</m:t>
                    </m:r>
                  </m:oMath>
                </a14:m>
                <a:r>
                  <a:rPr kumimoji="1" lang="en-US" altLang="ja-JP" dirty="0"/>
                  <a:t>, </a:t>
                </a:r>
                <a:endParaRPr lang="en-US" altLang="ja-JP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0.25</m:t>
                    </m:r>
                    <m:r>
                      <m:rPr>
                        <m:sty m:val="p"/>
                      </m:rPr>
                      <a:rPr lang="en-US" altLang="ja-JP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</m:t>
                    </m:r>
                  </m:oMath>
                </a14:m>
                <a:r>
                  <a:rPr kumimoji="1" lang="en-US" altLang="ja-JP" dirty="0"/>
                  <a:t>,</a:t>
                </a:r>
                <a:endParaRPr kumimoji="1" lang="ja-JP" altLang="en-US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A10C52C8-BD9C-6F49-96F6-EA916244F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6701" y="918463"/>
                <a:ext cx="1862911" cy="945643"/>
              </a:xfrm>
              <a:prstGeom prst="rect">
                <a:avLst/>
              </a:prstGeom>
              <a:blipFill>
                <a:blip r:embed="rId9"/>
                <a:stretch>
                  <a:fillRect t="-2667" b="-10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CAD8E8A0-FDA4-2B41-9DF5-6667720F8F43}"/>
              </a:ext>
            </a:extLst>
          </p:cNvPr>
          <p:cNvCxnSpPr/>
          <p:nvPr/>
        </p:nvCxnSpPr>
        <p:spPr>
          <a:xfrm>
            <a:off x="4005018" y="5237207"/>
            <a:ext cx="0" cy="223025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416F4E7-D97A-8448-B5D2-86B11536E025}"/>
              </a:ext>
            </a:extLst>
          </p:cNvPr>
          <p:cNvSpPr txBox="1"/>
          <p:nvPr/>
        </p:nvSpPr>
        <p:spPr>
          <a:xfrm>
            <a:off x="3841529" y="4977609"/>
            <a:ext cx="356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solidFill>
                  <a:srgbClr val="00B050"/>
                </a:solidFill>
              </a:rPr>
              <a:t>t1</a:t>
            </a:r>
            <a:endParaRPr kumimoji="1" lang="ja-JP" altLang="en-US" sz="1400" b="1">
              <a:solidFill>
                <a:srgbClr val="00B050"/>
              </a:solidFill>
            </a:endParaRP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CEB31024-2171-3C49-91B1-BBD33E8CBFBB}"/>
              </a:ext>
            </a:extLst>
          </p:cNvPr>
          <p:cNvCxnSpPr/>
          <p:nvPr/>
        </p:nvCxnSpPr>
        <p:spPr>
          <a:xfrm>
            <a:off x="4358141" y="4720540"/>
            <a:ext cx="0" cy="223025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C24A9BD-4663-AB4C-B3CC-A7E5D47E2243}"/>
              </a:ext>
            </a:extLst>
          </p:cNvPr>
          <p:cNvSpPr txBox="1"/>
          <p:nvPr/>
        </p:nvSpPr>
        <p:spPr>
          <a:xfrm>
            <a:off x="4194652" y="4460942"/>
            <a:ext cx="356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solidFill>
                  <a:srgbClr val="00B050"/>
                </a:solidFill>
              </a:rPr>
              <a:t>t2</a:t>
            </a:r>
            <a:endParaRPr kumimoji="1" lang="ja-JP" altLang="en-US" sz="1400" b="1">
              <a:solidFill>
                <a:srgbClr val="00B050"/>
              </a:solidFill>
            </a:endParaRPr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3F259041-92F3-3742-918E-8D516654FE4C}"/>
              </a:ext>
            </a:extLst>
          </p:cNvPr>
          <p:cNvCxnSpPr/>
          <p:nvPr/>
        </p:nvCxnSpPr>
        <p:spPr>
          <a:xfrm>
            <a:off x="4599751" y="4281927"/>
            <a:ext cx="0" cy="223025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645C6C9-2A06-A844-94B0-5F7426E8DE83}"/>
              </a:ext>
            </a:extLst>
          </p:cNvPr>
          <p:cNvSpPr txBox="1"/>
          <p:nvPr/>
        </p:nvSpPr>
        <p:spPr>
          <a:xfrm>
            <a:off x="4436262" y="4022329"/>
            <a:ext cx="356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solidFill>
                  <a:srgbClr val="00B050"/>
                </a:solidFill>
              </a:rPr>
              <a:t>t3</a:t>
            </a:r>
            <a:endParaRPr kumimoji="1" lang="ja-JP" altLang="en-US" sz="1400" b="1">
              <a:solidFill>
                <a:srgbClr val="00B050"/>
              </a:solidFill>
            </a:endParaRPr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AF79930E-FEB6-E14E-9B12-92E66C521ADD}"/>
              </a:ext>
            </a:extLst>
          </p:cNvPr>
          <p:cNvCxnSpPr/>
          <p:nvPr/>
        </p:nvCxnSpPr>
        <p:spPr>
          <a:xfrm>
            <a:off x="4774450" y="4077494"/>
            <a:ext cx="0" cy="223025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B792F3D-DDD6-754B-A09A-065A5D8D2AF1}"/>
              </a:ext>
            </a:extLst>
          </p:cNvPr>
          <p:cNvSpPr txBox="1"/>
          <p:nvPr/>
        </p:nvSpPr>
        <p:spPr>
          <a:xfrm>
            <a:off x="4610961" y="3817896"/>
            <a:ext cx="3561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solidFill>
                  <a:srgbClr val="00B050"/>
                </a:solidFill>
              </a:rPr>
              <a:t>t4</a:t>
            </a:r>
            <a:endParaRPr kumimoji="1" lang="ja-JP" altLang="en-US" sz="1400" b="1">
              <a:solidFill>
                <a:srgbClr val="00B050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D4D543C-6883-CD46-AE66-0A3E07162910}"/>
              </a:ext>
            </a:extLst>
          </p:cNvPr>
          <p:cNvSpPr txBox="1"/>
          <p:nvPr/>
        </p:nvSpPr>
        <p:spPr>
          <a:xfrm>
            <a:off x="4393040" y="5466069"/>
            <a:ext cx="787075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kumimoji="1" lang="en-US" altLang="ja-JP" sz="1400" b="1" i="1" dirty="0" err="1">
                <a:solidFill>
                  <a:schemeClr val="accent2"/>
                </a:solidFill>
              </a:rPr>
              <a:t>I_inj</a:t>
            </a:r>
            <a:r>
              <a:rPr kumimoji="1" lang="en-US" altLang="ja-JP" sz="1400" b="1" i="1" dirty="0">
                <a:solidFill>
                  <a:schemeClr val="accent2"/>
                </a:solidFill>
              </a:rPr>
              <a:t> </a:t>
            </a:r>
            <a:r>
              <a:rPr kumimoji="1" lang="en-US" altLang="ja-JP" sz="1400" b="1" dirty="0">
                <a:solidFill>
                  <a:schemeClr val="accent2"/>
                </a:solidFill>
              </a:rPr>
              <a:t>[kA]</a:t>
            </a:r>
            <a:endParaRPr kumimoji="1" lang="ja-JP" altLang="en-US" sz="1400" b="1">
              <a:solidFill>
                <a:schemeClr val="accent2"/>
              </a:solidFill>
            </a:endParaRPr>
          </a:p>
        </p:txBody>
      </p: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5A98BA18-7047-C743-B9A3-289BFCD6FD21}"/>
              </a:ext>
            </a:extLst>
          </p:cNvPr>
          <p:cNvCxnSpPr>
            <a:cxnSpLocks/>
          </p:cNvCxnSpPr>
          <p:nvPr/>
        </p:nvCxnSpPr>
        <p:spPr>
          <a:xfrm flipH="1" flipV="1">
            <a:off x="4405286" y="5315172"/>
            <a:ext cx="131895" cy="137213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EF1F3FC-D9FA-C94A-A80B-467AA69DE57E}"/>
              </a:ext>
            </a:extLst>
          </p:cNvPr>
          <p:cNvSpPr txBox="1"/>
          <p:nvPr/>
        </p:nvSpPr>
        <p:spPr>
          <a:xfrm>
            <a:off x="4971430" y="3960145"/>
            <a:ext cx="814325" cy="21544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kumimoji="1" lang="en-US" altLang="ja-JP" sz="1400" b="1" i="1" dirty="0" err="1">
                <a:solidFill>
                  <a:srgbClr val="7030A0"/>
                </a:solidFill>
              </a:rPr>
              <a:t>I_</a:t>
            </a:r>
            <a:r>
              <a:rPr lang="en-US" altLang="ja-JP" sz="1400" b="1" i="1" dirty="0" err="1">
                <a:solidFill>
                  <a:srgbClr val="7030A0"/>
                </a:solidFill>
              </a:rPr>
              <a:t>tor</a:t>
            </a:r>
            <a:r>
              <a:rPr lang="en-US" altLang="ja-JP" sz="1400" b="1" i="1" dirty="0">
                <a:solidFill>
                  <a:srgbClr val="7030A0"/>
                </a:solidFill>
              </a:rPr>
              <a:t> </a:t>
            </a:r>
            <a:r>
              <a:rPr lang="en-US" altLang="ja-JP" sz="1400" b="1" dirty="0">
                <a:solidFill>
                  <a:srgbClr val="7030A0"/>
                </a:solidFill>
              </a:rPr>
              <a:t>[kA]</a:t>
            </a:r>
            <a:endParaRPr kumimoji="1" lang="ja-JP" altLang="en-US" sz="1400" b="1">
              <a:solidFill>
                <a:srgbClr val="7030A0"/>
              </a:solidFill>
            </a:endParaRPr>
          </a:p>
        </p:txBody>
      </p: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4A8833F9-FED5-644E-B85E-1F5074B1E492}"/>
              </a:ext>
            </a:extLst>
          </p:cNvPr>
          <p:cNvCxnSpPr>
            <a:cxnSpLocks/>
          </p:cNvCxnSpPr>
          <p:nvPr/>
        </p:nvCxnSpPr>
        <p:spPr>
          <a:xfrm flipH="1">
            <a:off x="4889576" y="4175589"/>
            <a:ext cx="135219" cy="183055"/>
          </a:xfrm>
          <a:prstGeom prst="line">
            <a:avLst/>
          </a:prstGeom>
          <a:ln w="127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7011612-9F50-FE40-ADF8-04E025838286}"/>
              </a:ext>
            </a:extLst>
          </p:cNvPr>
          <p:cNvSpPr txBox="1"/>
          <p:nvPr/>
        </p:nvSpPr>
        <p:spPr>
          <a:xfrm>
            <a:off x="4717488" y="3110244"/>
            <a:ext cx="925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i="1" dirty="0" err="1">
                <a:solidFill>
                  <a:schemeClr val="accent6">
                    <a:lumMod val="75000"/>
                  </a:schemeClr>
                </a:solidFill>
              </a:rPr>
              <a:t>V_e</a:t>
            </a:r>
            <a:r>
              <a:rPr kumimoji="1" lang="en-US" altLang="ja-JP" sz="1400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kumimoji="1" lang="en-US" altLang="ja-JP" sz="1400" b="1" dirty="0">
                <a:solidFill>
                  <a:schemeClr val="accent6">
                    <a:lumMod val="75000"/>
                  </a:schemeClr>
                </a:solidFill>
              </a:rPr>
              <a:t>[kV]</a:t>
            </a:r>
            <a:endParaRPr kumimoji="1" lang="ja-JP" altLang="en-US" sz="1400" b="1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4" name="図 33" descr="ダイアグラム&#10;&#10;自動的に生成された説明">
            <a:extLst>
              <a:ext uri="{FF2B5EF4-FFF2-40B4-BE49-F238E27FC236}">
                <a16:creationId xmlns:a16="http://schemas.microsoft.com/office/drawing/2014/main" id="{D43F23E0-D5ED-A54E-9198-893333915FB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165" t="21113" r="21490" b="13128"/>
          <a:stretch/>
        </p:blipFill>
        <p:spPr>
          <a:xfrm>
            <a:off x="468654" y="1119700"/>
            <a:ext cx="2374325" cy="4636800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E7A22B4-F261-3047-8646-668514568D47}"/>
              </a:ext>
            </a:extLst>
          </p:cNvPr>
          <p:cNvSpPr txBox="1"/>
          <p:nvPr/>
        </p:nvSpPr>
        <p:spPr>
          <a:xfrm>
            <a:off x="607402" y="1300310"/>
            <a:ext cx="397545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kumimoji="1" lang="en-US" altLang="ja-JP" sz="1200" b="1" dirty="0">
                <a:solidFill>
                  <a:srgbClr val="0432FF"/>
                </a:solidFill>
              </a:rPr>
              <a:t>PF3-1;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9D044F2-3EF2-494D-B08C-D27B17D93BB3}"/>
              </a:ext>
            </a:extLst>
          </p:cNvPr>
          <p:cNvSpPr txBox="1"/>
          <p:nvPr/>
        </p:nvSpPr>
        <p:spPr>
          <a:xfrm>
            <a:off x="1306209" y="1300922"/>
            <a:ext cx="397545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kumimoji="1" lang="en-US" altLang="ja-JP" sz="1200" b="1" dirty="0">
                <a:solidFill>
                  <a:srgbClr val="0432FF"/>
                </a:solidFill>
              </a:rPr>
              <a:t>PF3-2;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EB517CB-EA17-4D40-BB48-1E58BBD6986E}"/>
              </a:ext>
            </a:extLst>
          </p:cNvPr>
          <p:cNvSpPr txBox="1"/>
          <p:nvPr/>
        </p:nvSpPr>
        <p:spPr>
          <a:xfrm>
            <a:off x="1911043" y="1883227"/>
            <a:ext cx="272510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kumimoji="1" lang="en-US" altLang="ja-JP" sz="1200" b="1" dirty="0">
                <a:solidFill>
                  <a:srgbClr val="0432FF"/>
                </a:solidFill>
              </a:rPr>
              <a:t>PF2;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E1C4CB3-A943-5845-9AD1-830869F8827F}"/>
              </a:ext>
            </a:extLst>
          </p:cNvPr>
          <p:cNvSpPr txBox="1"/>
          <p:nvPr/>
        </p:nvSpPr>
        <p:spPr>
          <a:xfrm>
            <a:off x="1911043" y="4783445"/>
            <a:ext cx="272510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kumimoji="1" lang="en-US" altLang="ja-JP" sz="1200" b="1" dirty="0">
                <a:solidFill>
                  <a:srgbClr val="0432FF"/>
                </a:solidFill>
              </a:rPr>
              <a:t>PF6;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DBD0177-4DC3-F941-A6A4-005EABDD50FA}"/>
              </a:ext>
            </a:extLst>
          </p:cNvPr>
          <p:cNvSpPr txBox="1"/>
          <p:nvPr/>
        </p:nvSpPr>
        <p:spPr>
          <a:xfrm>
            <a:off x="616498" y="5379655"/>
            <a:ext cx="397545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kumimoji="1" lang="en-US" altLang="ja-JP" sz="1200" b="1" dirty="0">
                <a:solidFill>
                  <a:srgbClr val="0432FF"/>
                </a:solidFill>
              </a:rPr>
              <a:t>PF5-1;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6C1DB94-7386-AC4A-9E6A-C0315815FA32}"/>
              </a:ext>
            </a:extLst>
          </p:cNvPr>
          <p:cNvSpPr txBox="1"/>
          <p:nvPr/>
        </p:nvSpPr>
        <p:spPr>
          <a:xfrm>
            <a:off x="1315305" y="5385775"/>
            <a:ext cx="397545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kumimoji="1" lang="en-US" altLang="ja-JP" sz="1200" b="1" dirty="0">
                <a:solidFill>
                  <a:srgbClr val="0432FF"/>
                </a:solidFill>
              </a:rPr>
              <a:t>PF5-2;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0264D07-E8D4-974C-9881-C50BB515A51D}"/>
              </a:ext>
            </a:extLst>
          </p:cNvPr>
          <p:cNvSpPr txBox="1"/>
          <p:nvPr/>
        </p:nvSpPr>
        <p:spPr>
          <a:xfrm rot="16200000">
            <a:off x="395913" y="3370075"/>
            <a:ext cx="313024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ja-JP" sz="1200" b="1" dirty="0">
                <a:solidFill>
                  <a:srgbClr val="0432FF"/>
                </a:solidFill>
              </a:rPr>
              <a:t>PF4; </a:t>
            </a:r>
            <a:endParaRPr kumimoji="1" lang="ja-JP" altLang="en-US" sz="1200" b="1">
              <a:solidFill>
                <a:srgbClr val="0432FF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ADA4765-6A73-754A-94B3-067EFE416687}"/>
              </a:ext>
            </a:extLst>
          </p:cNvPr>
          <p:cNvSpPr txBox="1"/>
          <p:nvPr/>
        </p:nvSpPr>
        <p:spPr>
          <a:xfrm>
            <a:off x="859875" y="3839110"/>
            <a:ext cx="703719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ja-JP" sz="1200" b="1" dirty="0"/>
              <a:t>Bias </a:t>
            </a:r>
          </a:p>
          <a:p>
            <a:pPr algn="ctr"/>
            <a:r>
              <a:rPr kumimoji="1" lang="en-US" altLang="ja-JP" sz="1200" b="1" dirty="0"/>
              <a:t>electrode</a:t>
            </a:r>
            <a:endParaRPr kumimoji="1" lang="ja-JP" altLang="en-US" sz="1200" b="1"/>
          </a:p>
        </p:txBody>
      </p:sp>
      <p:sp>
        <p:nvSpPr>
          <p:cNvPr id="43" name="右中かっこ 42">
            <a:extLst>
              <a:ext uri="{FF2B5EF4-FFF2-40B4-BE49-F238E27FC236}">
                <a16:creationId xmlns:a16="http://schemas.microsoft.com/office/drawing/2014/main" id="{3EC7D699-F55E-014C-A6C9-CFD68B56E487}"/>
              </a:ext>
            </a:extLst>
          </p:cNvPr>
          <p:cNvSpPr/>
          <p:nvPr/>
        </p:nvSpPr>
        <p:spPr>
          <a:xfrm rot="16200000">
            <a:off x="1047145" y="4206458"/>
            <a:ext cx="162033" cy="252245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9AF428C4-BAC3-2B4A-B360-F8D35EBD53CB}"/>
              </a:ext>
            </a:extLst>
          </p:cNvPr>
          <p:cNvSpPr/>
          <p:nvPr/>
        </p:nvSpPr>
        <p:spPr>
          <a:xfrm>
            <a:off x="746415" y="1478299"/>
            <a:ext cx="137710" cy="203812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967B4136-ED58-AC49-A6E9-C47711B7BB06}"/>
              </a:ext>
            </a:extLst>
          </p:cNvPr>
          <p:cNvSpPr/>
          <p:nvPr/>
        </p:nvSpPr>
        <p:spPr>
          <a:xfrm>
            <a:off x="1378945" y="1487999"/>
            <a:ext cx="137710" cy="203812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69952CFF-7082-E749-B04D-B47F4FCABD84}"/>
              </a:ext>
            </a:extLst>
          </p:cNvPr>
          <p:cNvSpPr/>
          <p:nvPr/>
        </p:nvSpPr>
        <p:spPr>
          <a:xfrm>
            <a:off x="755701" y="5178336"/>
            <a:ext cx="137710" cy="203812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AFCEDBEF-6EC4-4546-8BB0-29EF5FDEF42C}"/>
              </a:ext>
            </a:extLst>
          </p:cNvPr>
          <p:cNvSpPr/>
          <p:nvPr/>
        </p:nvSpPr>
        <p:spPr>
          <a:xfrm>
            <a:off x="1388231" y="5188036"/>
            <a:ext cx="137710" cy="203812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270B1C44-D5EC-7A48-A910-BEF1D7082448}"/>
              </a:ext>
            </a:extLst>
          </p:cNvPr>
          <p:cNvSpPr/>
          <p:nvPr/>
        </p:nvSpPr>
        <p:spPr>
          <a:xfrm>
            <a:off x="1901234" y="4471656"/>
            <a:ext cx="224018" cy="28666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C7D8652D-C53B-C046-BC5F-738DC98DB655}"/>
              </a:ext>
            </a:extLst>
          </p:cNvPr>
          <p:cNvSpPr/>
          <p:nvPr/>
        </p:nvSpPr>
        <p:spPr>
          <a:xfrm>
            <a:off x="1901234" y="2107066"/>
            <a:ext cx="224018" cy="28666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F7654330-199D-4049-9F11-35C55B416556}"/>
              </a:ext>
            </a:extLst>
          </p:cNvPr>
          <p:cNvSpPr/>
          <p:nvPr/>
        </p:nvSpPr>
        <p:spPr>
          <a:xfrm>
            <a:off x="666021" y="2250396"/>
            <a:ext cx="57765" cy="2400085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6D22B18-0D76-A34F-B83D-1DAED6AD5DCC}"/>
              </a:ext>
            </a:extLst>
          </p:cNvPr>
          <p:cNvSpPr txBox="1"/>
          <p:nvPr/>
        </p:nvSpPr>
        <p:spPr>
          <a:xfrm>
            <a:off x="819291" y="2406067"/>
            <a:ext cx="430101" cy="277888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altLang="ja-JP" sz="1600" b="1" dirty="0">
                <a:ln w="0"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lang="en-US" altLang="ja-JP" sz="1600" b="1" baseline="-25000" dirty="0">
                <a:ln w="0">
                  <a:noFill/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TF</a:t>
            </a:r>
          </a:p>
        </p:txBody>
      </p:sp>
      <p:sp>
        <p:nvSpPr>
          <p:cNvPr id="52" name="円/楕円 162">
            <a:extLst>
              <a:ext uri="{FF2B5EF4-FFF2-40B4-BE49-F238E27FC236}">
                <a16:creationId xmlns:a16="http://schemas.microsoft.com/office/drawing/2014/main" id="{5AB6C514-4CB4-374F-9DBB-F79AA8DF0FF9}"/>
              </a:ext>
            </a:extLst>
          </p:cNvPr>
          <p:cNvSpPr/>
          <p:nvPr/>
        </p:nvSpPr>
        <p:spPr>
          <a:xfrm>
            <a:off x="893916" y="2673173"/>
            <a:ext cx="144000" cy="144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0DC6A54D-E1EC-2E4D-8D45-68B74FAEE84E}"/>
              </a:ext>
            </a:extLst>
          </p:cNvPr>
          <p:cNvCxnSpPr>
            <a:cxnSpLocks/>
            <a:stCxn id="52" idx="1"/>
            <a:endCxn id="52" idx="5"/>
          </p:cNvCxnSpPr>
          <p:nvPr/>
        </p:nvCxnSpPr>
        <p:spPr>
          <a:xfrm>
            <a:off x="915004" y="2694261"/>
            <a:ext cx="101824" cy="1018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71B7C2E9-B068-3645-8C81-0A602D1F6C87}"/>
              </a:ext>
            </a:extLst>
          </p:cNvPr>
          <p:cNvCxnSpPr>
            <a:cxnSpLocks/>
            <a:stCxn id="52" idx="7"/>
          </p:cNvCxnSpPr>
          <p:nvPr/>
        </p:nvCxnSpPr>
        <p:spPr>
          <a:xfrm flipH="1">
            <a:off x="921566" y="2694261"/>
            <a:ext cx="95262" cy="1018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B900EC50-2544-BD42-AFB7-F45CF09F8194}"/>
              </a:ext>
            </a:extLst>
          </p:cNvPr>
          <p:cNvSpPr txBox="1"/>
          <p:nvPr/>
        </p:nvSpPr>
        <p:spPr>
          <a:xfrm>
            <a:off x="446303" y="823642"/>
            <a:ext cx="28382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solidFill>
                  <a:srgbClr val="C00000"/>
                </a:solidFill>
              </a:rPr>
              <a:t>Evaluation</a:t>
            </a:r>
            <a:r>
              <a:rPr kumimoji="1" lang="en-US" altLang="ja-JP" sz="1800" dirty="0">
                <a:solidFill>
                  <a:srgbClr val="C00000"/>
                </a:solidFill>
              </a:rPr>
              <a:t> configuration</a:t>
            </a:r>
            <a:endParaRPr lang="ja-JP" altLang="en-US">
              <a:solidFill>
                <a:srgbClr val="C00000"/>
              </a:solidFill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2BEBB197-B80E-5C43-A261-4259B228903D}"/>
              </a:ext>
            </a:extLst>
          </p:cNvPr>
          <p:cNvSpPr txBox="1"/>
          <p:nvPr/>
        </p:nvSpPr>
        <p:spPr>
          <a:xfrm>
            <a:off x="8430749" y="2001379"/>
            <a:ext cx="748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FFFF00"/>
                </a:solidFill>
              </a:rPr>
              <a:t>Bubble </a:t>
            </a:r>
          </a:p>
          <a:p>
            <a:r>
              <a:rPr kumimoji="1" lang="en-US" altLang="ja-JP" sz="1400" b="1" dirty="0">
                <a:solidFill>
                  <a:srgbClr val="FFFF00"/>
                </a:solidFill>
              </a:rPr>
              <a:t>burst</a:t>
            </a:r>
            <a:endParaRPr kumimoji="1" lang="ja-JP" altLang="en-US" sz="1400" b="1">
              <a:solidFill>
                <a:srgbClr val="FFFF00"/>
              </a:solidFill>
            </a:endParaRPr>
          </a:p>
        </p:txBody>
      </p: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4929BF6A-B9D2-3743-84DA-5A9BC5F78D84}"/>
              </a:ext>
            </a:extLst>
          </p:cNvPr>
          <p:cNvCxnSpPr>
            <a:cxnSpLocks/>
          </p:cNvCxnSpPr>
          <p:nvPr/>
        </p:nvCxnSpPr>
        <p:spPr>
          <a:xfrm>
            <a:off x="8979467" y="2323444"/>
            <a:ext cx="200205" cy="82623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A3BD4E4B-1881-F94A-99BE-2370DAD9A4FA}"/>
              </a:ext>
            </a:extLst>
          </p:cNvPr>
          <p:cNvSpPr txBox="1"/>
          <p:nvPr/>
        </p:nvSpPr>
        <p:spPr>
          <a:xfrm>
            <a:off x="8512791" y="5908511"/>
            <a:ext cx="12984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chemeClr val="accent2"/>
                </a:solidFill>
              </a:rPr>
              <a:t>Absorber arc</a:t>
            </a:r>
            <a:endParaRPr kumimoji="1" lang="ja-JP" altLang="en-US" sz="1400" b="1">
              <a:solidFill>
                <a:schemeClr val="accent2"/>
              </a:solidFill>
            </a:endParaRPr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B8A2D910-39DC-D645-B8D6-286554CD7951}"/>
              </a:ext>
            </a:extLst>
          </p:cNvPr>
          <p:cNvCxnSpPr>
            <a:cxnSpLocks/>
          </p:cNvCxnSpPr>
          <p:nvPr/>
        </p:nvCxnSpPr>
        <p:spPr>
          <a:xfrm flipV="1">
            <a:off x="8991173" y="5745155"/>
            <a:ext cx="116541" cy="12602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3D92B81B-27AB-DB44-9283-15B3A4E8EA8C}"/>
              </a:ext>
            </a:extLst>
          </p:cNvPr>
          <p:cNvSpPr txBox="1"/>
          <p:nvPr/>
        </p:nvSpPr>
        <p:spPr>
          <a:xfrm>
            <a:off x="2394670" y="6184979"/>
            <a:ext cx="82990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ja-JP" sz="1400" dirty="0">
                <a:cs typeface="Times New Roman" panose="02020603050405020304" pitchFamily="18" charset="0"/>
              </a:rPr>
              <a:t>Journal of Fusion Energy,</a:t>
            </a:r>
            <a:r>
              <a:rPr kumimoji="1" lang="ja-JP" altLang="en-US" sz="1400">
                <a:cs typeface="Times New Roman" panose="02020603050405020304" pitchFamily="18" charset="0"/>
              </a:rPr>
              <a:t> </a:t>
            </a:r>
            <a:r>
              <a:rPr kumimoji="1" lang="en-US" altLang="ja-JP" sz="1400" dirty="0">
                <a:cs typeface="Times New Roman" panose="02020603050405020304" pitchFamily="18" charset="0"/>
              </a:rPr>
              <a:t>“</a:t>
            </a:r>
            <a:r>
              <a:rPr lang="en-US" altLang="ja-JP" sz="1400" b="1" dirty="0"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Improvements to the High-Field-Side Transient CHI </a:t>
            </a:r>
            <a:r>
              <a:rPr lang="en-US" altLang="ja-JP" sz="1400" b="1" dirty="0">
                <a:solidFill>
                  <a:srgbClr val="000000"/>
                </a:solidFill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System</a:t>
            </a:r>
            <a:r>
              <a:rPr lang="en-US" altLang="ja-JP" sz="1400" b="1" dirty="0"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 on QUEST</a:t>
            </a:r>
            <a:r>
              <a:rPr lang="ja-JP" altLang="ja-JP" sz="1400">
                <a:effectLst/>
                <a:cs typeface="Times New Roman" panose="02020603050405020304" pitchFamily="18" charset="0"/>
              </a:rPr>
              <a:t> </a:t>
            </a:r>
            <a:r>
              <a:rPr kumimoji="1" lang="en-US" altLang="ja-JP" sz="1400" dirty="0">
                <a:cs typeface="Times New Roman" panose="02020603050405020304" pitchFamily="18" charset="0"/>
              </a:rPr>
              <a:t>”</a:t>
            </a:r>
            <a:r>
              <a:rPr kumimoji="1" lang="en" altLang="ja-JP" sz="1400" dirty="0">
                <a:solidFill>
                  <a:srgbClr val="212529"/>
                </a:solidFill>
                <a:cs typeface="Times New Roman" panose="02020603050405020304" pitchFamily="18" charset="0"/>
              </a:rPr>
              <a:t>(</a:t>
            </a:r>
            <a:r>
              <a:rPr lang="en" altLang="ja-JP" sz="1400" b="0" i="0" u="none" strike="noStrike" dirty="0">
                <a:solidFill>
                  <a:srgbClr val="212529"/>
                </a:solidFill>
                <a:effectLst/>
                <a:cs typeface="Times New Roman" panose="02020603050405020304" pitchFamily="18" charset="0"/>
              </a:rPr>
              <a:t>in press) </a:t>
            </a:r>
            <a:endParaRPr kumimoji="1" lang="ja-JP" altLang="en-US" sz="1400">
              <a:cs typeface="Times New Roman" panose="02020603050405020304" pitchFamily="18" charset="0"/>
            </a:endParaRPr>
          </a:p>
        </p:txBody>
      </p:sp>
      <p:sp>
        <p:nvSpPr>
          <p:cNvPr id="61" name="スライド番号プレースホルダー 60">
            <a:extLst>
              <a:ext uri="{FF2B5EF4-FFF2-40B4-BE49-F238E27FC236}">
                <a16:creationId xmlns:a16="http://schemas.microsoft.com/office/drawing/2014/main" id="{5A8471B1-05AB-8C49-B7F4-D71ACC0D3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772E-AFF8-CA46-8512-580DABBF6AB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534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351CDEC4-D288-7176-134B-2ED7B43A999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Autofit/>
              </a:bodyPr>
              <a:lstStyle/>
              <a:p>
                <a:r>
                  <a:rPr kumimoji="1" lang="en-US" altLang="ja-JP" sz="2800" dirty="0"/>
                  <a:t>FS studies indicate attractive current generation</a:t>
                </a:r>
                <a:r>
                  <a:rPr kumimoji="1" lang="en-US" altLang="ja-JP" sz="2800" dirty="0">
                    <a:solidFill>
                      <a:schemeClr val="tx1"/>
                    </a:solidFill>
                  </a:rPr>
                  <a:t>  </a:t>
                </a:r>
                <a:r>
                  <a:rPr kumimoji="1" lang="en-US" altLang="ja-JP" sz="2800" dirty="0"/>
                  <a:t>scaling ( </a:t>
                </a:r>
                <a:r>
                  <a:rPr kumimoji="1" lang="en-US" altLang="ja-JP" sz="2800" dirty="0" err="1"/>
                  <a:t>I</a:t>
                </a:r>
                <a:r>
                  <a:rPr kumimoji="1" lang="en-US" altLang="ja-JP" sz="2800" baseline="-25000" dirty="0" err="1"/>
                  <a:t>inj</a:t>
                </a:r>
                <a:r>
                  <a:rPr kumimoji="1" lang="en-US" altLang="ja-JP" sz="2800" dirty="0"/>
                  <a:t> </a:t>
                </a:r>
                <a14:m>
                  <m:oMath xmlns:m="http://schemas.openxmlformats.org/officeDocument/2006/math"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kumimoji="1" lang="en-US" altLang="ja-JP" sz="2800" dirty="0"/>
                  <a:t> 1/B</a:t>
                </a:r>
                <a:r>
                  <a:rPr kumimoji="1" lang="en-US" altLang="ja-JP" sz="2800" baseline="-25000" dirty="0"/>
                  <a:t>T      </a:t>
                </a:r>
                <a:r>
                  <a:rPr kumimoji="1" lang="en-US" altLang="ja-JP" sz="2800" dirty="0"/>
                  <a:t>&amp;</a:t>
                </a:r>
                <a:r>
                  <a:rPr kumimoji="1" lang="en-US" altLang="ja-JP" sz="2800" baseline="-25000" dirty="0"/>
                  <a:t>      </a:t>
                </a:r>
                <a:r>
                  <a:rPr kumimoji="1" lang="en-US" altLang="ja-JP" sz="2800" dirty="0"/>
                  <a:t>I</a:t>
                </a:r>
                <a:r>
                  <a:rPr kumimoji="1" lang="en-US" altLang="ja-JP" sz="2800" baseline="-25000" dirty="0"/>
                  <a:t>p</a:t>
                </a:r>
                <a:r>
                  <a:rPr kumimoji="1" lang="en-US" altLang="ja-JP" sz="2800" dirty="0"/>
                  <a:t> </a:t>
                </a:r>
                <a14:m>
                  <m:oMath xmlns:m="http://schemas.openxmlformats.org/officeDocument/2006/math">
                    <m:r>
                      <a:rPr lang="en-US" altLang="ja-JP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kumimoji="1" lang="en-US" altLang="ja-JP" sz="2800" dirty="0"/>
                  <a:t> Inj. Flux )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351CDEC4-D288-7176-134B-2ED7B43A99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1327" t="-21311" r="-241" b="-2623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図 5" descr="グラフ, 折れ線グラフ&#10;&#10;自動的に生成された説明">
            <a:extLst>
              <a:ext uri="{FF2B5EF4-FFF2-40B4-BE49-F238E27FC236}">
                <a16:creationId xmlns:a16="http://schemas.microsoft.com/office/drawing/2014/main" id="{D0191FAD-5648-5244-82FC-F1EBDA537D2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937" t="4152" r="7141" b="7094"/>
          <a:stretch/>
        </p:blipFill>
        <p:spPr>
          <a:xfrm>
            <a:off x="8169038" y="1904629"/>
            <a:ext cx="3694579" cy="3798582"/>
          </a:xfrm>
          <a:prstGeom prst="rect">
            <a:avLst/>
          </a:prstGeom>
        </p:spPr>
      </p:pic>
      <p:pic>
        <p:nvPicPr>
          <p:cNvPr id="7" name="図 6" descr="グラフ, 折れ線グラフ&#10;&#10;自動的に生成された説明">
            <a:extLst>
              <a:ext uri="{FF2B5EF4-FFF2-40B4-BE49-F238E27FC236}">
                <a16:creationId xmlns:a16="http://schemas.microsoft.com/office/drawing/2014/main" id="{09319A9B-BE3E-934F-80B8-17E3B9FEBF5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484" t="3202" r="5681" b="8928"/>
          <a:stretch/>
        </p:blipFill>
        <p:spPr>
          <a:xfrm>
            <a:off x="3412718" y="1904629"/>
            <a:ext cx="3870282" cy="3771887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840C87D-274E-A24E-99D6-308EDDAB99CC}"/>
              </a:ext>
            </a:extLst>
          </p:cNvPr>
          <p:cNvSpPr txBox="1"/>
          <p:nvPr/>
        </p:nvSpPr>
        <p:spPr>
          <a:xfrm>
            <a:off x="3161745" y="2405881"/>
            <a:ext cx="389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25</a:t>
            </a:r>
            <a:endParaRPr kumimoji="1" lang="ja-JP" altLang="en-US" sz="1400" b="1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FD33612-BFC1-1543-9E91-1910887CEEBE}"/>
              </a:ext>
            </a:extLst>
          </p:cNvPr>
          <p:cNvSpPr txBox="1"/>
          <p:nvPr/>
        </p:nvSpPr>
        <p:spPr>
          <a:xfrm>
            <a:off x="3158031" y="3014145"/>
            <a:ext cx="389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20</a:t>
            </a:r>
            <a:endParaRPr kumimoji="1" lang="ja-JP" altLang="en-US" sz="1400" b="1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BC749B9-B88C-8447-A3D7-8B4A52EC9DD5}"/>
              </a:ext>
            </a:extLst>
          </p:cNvPr>
          <p:cNvSpPr txBox="1"/>
          <p:nvPr/>
        </p:nvSpPr>
        <p:spPr>
          <a:xfrm>
            <a:off x="3154316" y="3643896"/>
            <a:ext cx="389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15</a:t>
            </a:r>
            <a:endParaRPr kumimoji="1" lang="ja-JP" altLang="en-US" sz="1400" b="1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A93C90A-1B11-2C41-AF45-A15F7B46DE2C}"/>
              </a:ext>
            </a:extLst>
          </p:cNvPr>
          <p:cNvSpPr txBox="1"/>
          <p:nvPr/>
        </p:nvSpPr>
        <p:spPr>
          <a:xfrm>
            <a:off x="3150600" y="4252161"/>
            <a:ext cx="389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10</a:t>
            </a:r>
            <a:endParaRPr kumimoji="1" lang="ja-JP" altLang="en-US" sz="1400" b="1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EFBADD1-CD4A-2747-B494-C27F7369DFE3}"/>
              </a:ext>
            </a:extLst>
          </p:cNvPr>
          <p:cNvSpPr txBox="1"/>
          <p:nvPr/>
        </p:nvSpPr>
        <p:spPr>
          <a:xfrm>
            <a:off x="3236094" y="4860666"/>
            <a:ext cx="287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/>
              <a:t>5</a:t>
            </a:r>
            <a:endParaRPr kumimoji="1" lang="ja-JP" altLang="en-US" sz="1400" b="1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B1B1037-F286-2E42-8781-75E159A56B4A}"/>
              </a:ext>
            </a:extLst>
          </p:cNvPr>
          <p:cNvSpPr txBox="1"/>
          <p:nvPr/>
        </p:nvSpPr>
        <p:spPr>
          <a:xfrm>
            <a:off x="3243531" y="5450491"/>
            <a:ext cx="287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/>
              <a:t>0</a:t>
            </a:r>
            <a:endParaRPr kumimoji="1" lang="ja-JP" altLang="en-US" sz="1400" b="1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41C5B2E-1628-CD44-9A72-70726DFF72F3}"/>
              </a:ext>
            </a:extLst>
          </p:cNvPr>
          <p:cNvSpPr txBox="1"/>
          <p:nvPr/>
        </p:nvSpPr>
        <p:spPr>
          <a:xfrm>
            <a:off x="3643536" y="4389168"/>
            <a:ext cx="1306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solidFill>
                  <a:schemeClr val="accent2"/>
                </a:solidFill>
              </a:rPr>
              <a:t>#45614</a:t>
            </a:r>
          </a:p>
          <a:p>
            <a:r>
              <a:rPr lang="en-US" altLang="ja-JP" sz="1200" b="1" dirty="0">
                <a:solidFill>
                  <a:schemeClr val="accent2"/>
                </a:solidFill>
              </a:rPr>
              <a:t>Ψ_inj~2.5mWb</a:t>
            </a:r>
          </a:p>
          <a:p>
            <a:r>
              <a:rPr lang="en-US" altLang="ja-JP" sz="1200" b="1" dirty="0">
                <a:solidFill>
                  <a:schemeClr val="accent2"/>
                </a:solidFill>
              </a:rPr>
              <a:t> I_inj~2.8kA</a:t>
            </a:r>
            <a:endParaRPr kumimoji="1" lang="ja-JP" altLang="en-US" sz="1200" b="1">
              <a:solidFill>
                <a:schemeClr val="accent2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C684DEA-4C7B-164B-AF5F-95D4B7739B1D}"/>
              </a:ext>
            </a:extLst>
          </p:cNvPr>
          <p:cNvSpPr txBox="1"/>
          <p:nvPr/>
        </p:nvSpPr>
        <p:spPr>
          <a:xfrm>
            <a:off x="4544455" y="3178053"/>
            <a:ext cx="1175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solidFill>
                  <a:schemeClr val="accent2"/>
                </a:solidFill>
              </a:rPr>
              <a:t>#45657</a:t>
            </a:r>
          </a:p>
          <a:p>
            <a:r>
              <a:rPr lang="en-US" altLang="ja-JP" sz="1200" b="1" dirty="0">
                <a:solidFill>
                  <a:schemeClr val="accent2"/>
                </a:solidFill>
              </a:rPr>
              <a:t>Ψ_inj~6mWb</a:t>
            </a:r>
          </a:p>
          <a:p>
            <a:r>
              <a:rPr lang="en-US" altLang="ja-JP" sz="1200" b="1" dirty="0">
                <a:solidFill>
                  <a:schemeClr val="accent2"/>
                </a:solidFill>
              </a:rPr>
              <a:t> I_inj~14kA</a:t>
            </a:r>
            <a:endParaRPr kumimoji="1" lang="ja-JP" altLang="en-US" sz="1200" b="1">
              <a:solidFill>
                <a:schemeClr val="accent2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D776BA3-CDF0-6244-ADDC-C88652131CE6}"/>
              </a:ext>
            </a:extLst>
          </p:cNvPr>
          <p:cNvSpPr txBox="1"/>
          <p:nvPr/>
        </p:nvSpPr>
        <p:spPr>
          <a:xfrm>
            <a:off x="5909425" y="4591767"/>
            <a:ext cx="1175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>
                <a:solidFill>
                  <a:schemeClr val="accent1"/>
                </a:solidFill>
              </a:rPr>
              <a:t>#45666</a:t>
            </a:r>
          </a:p>
          <a:p>
            <a:r>
              <a:rPr lang="en-US" altLang="ja-JP" sz="1200" b="1" dirty="0">
                <a:solidFill>
                  <a:schemeClr val="accent1"/>
                </a:solidFill>
              </a:rPr>
              <a:t>Ψ_inj~6mWb</a:t>
            </a:r>
          </a:p>
          <a:p>
            <a:r>
              <a:rPr lang="en-US" altLang="ja-JP" sz="1200" b="1" dirty="0">
                <a:solidFill>
                  <a:schemeClr val="accent1"/>
                </a:solidFill>
              </a:rPr>
              <a:t> I_inj~8.7kA</a:t>
            </a:r>
            <a:endParaRPr kumimoji="1" lang="ja-JP" altLang="en-US" sz="1200" b="1">
              <a:solidFill>
                <a:schemeClr val="accent1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1D2BCF5-C75E-824D-9493-80B91CC18659}"/>
              </a:ext>
            </a:extLst>
          </p:cNvPr>
          <p:cNvSpPr txBox="1"/>
          <p:nvPr/>
        </p:nvSpPr>
        <p:spPr>
          <a:xfrm>
            <a:off x="5387260" y="2271455"/>
            <a:ext cx="1022717" cy="44678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ts val="1840"/>
              </a:lnSpc>
            </a:pPr>
            <a:r>
              <a:rPr kumimoji="1" lang="en-US" altLang="ja-JP" sz="1200" b="1" dirty="0" err="1">
                <a:solidFill>
                  <a:schemeClr val="accent4">
                    <a:lumMod val="75000"/>
                  </a:schemeClr>
                </a:solidFill>
              </a:rPr>
              <a:t>I</a:t>
            </a:r>
            <a:r>
              <a:rPr kumimoji="1" lang="en-US" altLang="ja-JP" sz="1200" b="1" baseline="30000" dirty="0" err="1">
                <a:solidFill>
                  <a:schemeClr val="accent4">
                    <a:lumMod val="75000"/>
                  </a:schemeClr>
                </a:solidFill>
              </a:rPr>
              <a:t>BB</a:t>
            </a:r>
            <a:r>
              <a:rPr kumimoji="1" lang="en-US" altLang="ja-JP" sz="1200" b="1" dirty="0" err="1">
                <a:solidFill>
                  <a:schemeClr val="accent4">
                    <a:lumMod val="75000"/>
                  </a:schemeClr>
                </a:solidFill>
              </a:rPr>
              <a:t>_inj</a:t>
            </a:r>
            <a:r>
              <a:rPr lang="en-US" altLang="ja-JP" sz="1200" b="1" dirty="0">
                <a:solidFill>
                  <a:schemeClr val="accent4">
                    <a:lumMod val="75000"/>
                  </a:schemeClr>
                </a:solidFill>
              </a:rPr>
              <a:t>(</a:t>
            </a:r>
            <a:r>
              <a:rPr lang="en-US" altLang="ja-JP" sz="1200" b="1" dirty="0" err="1">
                <a:solidFill>
                  <a:schemeClr val="accent4">
                    <a:lumMod val="75000"/>
                  </a:schemeClr>
                </a:solidFill>
              </a:rPr>
              <a:t>Ψ</a:t>
            </a:r>
            <a:r>
              <a:rPr lang="en-US" altLang="ja-JP" sz="1200" b="1" dirty="0">
                <a:solidFill>
                  <a:schemeClr val="accent4">
                    <a:lumMod val="75000"/>
                  </a:schemeClr>
                </a:solidFill>
              </a:rPr>
              <a:t>), </a:t>
            </a:r>
            <a:br>
              <a:rPr lang="en-US" altLang="ja-JP" sz="12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ja-JP" sz="1200" b="1" dirty="0">
                <a:solidFill>
                  <a:schemeClr val="accent4">
                    <a:lumMod val="75000"/>
                  </a:schemeClr>
                </a:solidFill>
              </a:rPr>
              <a:t>(I_TF=560kA)</a:t>
            </a:r>
            <a:endParaRPr kumimoji="1" lang="ja-JP" altLang="en-US" sz="1200" b="1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83E83C6-FDA3-DF45-B411-25D1CF44AD63}"/>
              </a:ext>
            </a:extLst>
          </p:cNvPr>
          <p:cNvSpPr txBox="1"/>
          <p:nvPr/>
        </p:nvSpPr>
        <p:spPr>
          <a:xfrm>
            <a:off x="6476650" y="3425827"/>
            <a:ext cx="936089" cy="44678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ts val="1840"/>
              </a:lnSpc>
            </a:pPr>
            <a:r>
              <a:rPr kumimoji="1" lang="en-US" altLang="ja-JP" sz="1200" b="1" dirty="0" err="1">
                <a:solidFill>
                  <a:srgbClr val="00B0F0"/>
                </a:solidFill>
              </a:rPr>
              <a:t>I</a:t>
            </a:r>
            <a:r>
              <a:rPr kumimoji="1" lang="en-US" altLang="ja-JP" sz="1200" b="1" baseline="30000" dirty="0" err="1">
                <a:solidFill>
                  <a:srgbClr val="00B0F0"/>
                </a:solidFill>
              </a:rPr>
              <a:t>BB</a:t>
            </a:r>
            <a:r>
              <a:rPr kumimoji="1" lang="en-US" altLang="ja-JP" sz="1200" b="1" dirty="0" err="1">
                <a:solidFill>
                  <a:srgbClr val="00B0F0"/>
                </a:solidFill>
              </a:rPr>
              <a:t>_inj</a:t>
            </a:r>
            <a:r>
              <a:rPr lang="en-US" altLang="ja-JP" sz="1200" b="1" dirty="0">
                <a:solidFill>
                  <a:srgbClr val="00B0F0"/>
                </a:solidFill>
              </a:rPr>
              <a:t>(</a:t>
            </a:r>
            <a:r>
              <a:rPr lang="en-US" altLang="ja-JP" sz="1200" b="1" dirty="0" err="1">
                <a:solidFill>
                  <a:srgbClr val="00B0F0"/>
                </a:solidFill>
              </a:rPr>
              <a:t>Ψ</a:t>
            </a:r>
            <a:r>
              <a:rPr lang="en-US" altLang="ja-JP" sz="1200" b="1" dirty="0">
                <a:solidFill>
                  <a:srgbClr val="00B0F0"/>
                </a:solidFill>
              </a:rPr>
              <a:t>), </a:t>
            </a:r>
            <a:br>
              <a:rPr lang="en-US" altLang="ja-JP" sz="1200" b="1" dirty="0">
                <a:solidFill>
                  <a:srgbClr val="00B0F0"/>
                </a:solidFill>
              </a:rPr>
            </a:br>
            <a:r>
              <a:rPr lang="en-US" altLang="ja-JP" sz="1200" b="1" dirty="0">
                <a:solidFill>
                  <a:srgbClr val="00B0F0"/>
                </a:solidFill>
              </a:rPr>
              <a:t>(I_TF=800kA)</a:t>
            </a:r>
            <a:endParaRPr kumimoji="1" lang="ja-JP" altLang="en-US" sz="1200" b="1">
              <a:solidFill>
                <a:srgbClr val="00B0F0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BC1F0DE-AF59-8149-8C1B-3E59761612FE}"/>
              </a:ext>
            </a:extLst>
          </p:cNvPr>
          <p:cNvSpPr txBox="1"/>
          <p:nvPr/>
        </p:nvSpPr>
        <p:spPr>
          <a:xfrm>
            <a:off x="9560452" y="5881332"/>
            <a:ext cx="1374802" cy="32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err="1"/>
              <a:t>Ψ_inj</a:t>
            </a:r>
            <a:r>
              <a:rPr kumimoji="1" lang="en-US" altLang="ja-JP" sz="1400" b="1" dirty="0"/>
              <a:t> [</a:t>
            </a:r>
            <a:r>
              <a:rPr kumimoji="1" lang="en-US" altLang="ja-JP" sz="1400" b="1" dirty="0" err="1"/>
              <a:t>mWb</a:t>
            </a:r>
            <a:r>
              <a:rPr kumimoji="1" lang="en-US" altLang="ja-JP" sz="1400" b="1" dirty="0"/>
              <a:t>]</a:t>
            </a:r>
            <a:endParaRPr kumimoji="1" lang="ja-JP" altLang="en-US" sz="1400" b="1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280B8BF-C8BC-4D4D-9287-1C04B74C07C2}"/>
              </a:ext>
            </a:extLst>
          </p:cNvPr>
          <p:cNvSpPr txBox="1"/>
          <p:nvPr/>
        </p:nvSpPr>
        <p:spPr>
          <a:xfrm>
            <a:off x="8783719" y="5631247"/>
            <a:ext cx="302585" cy="32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2</a:t>
            </a:r>
            <a:endParaRPr kumimoji="1" lang="ja-JP" altLang="en-US" sz="1400" b="1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8F5E1E6-D325-CA4E-B2A6-91E562C88B30}"/>
              </a:ext>
            </a:extLst>
          </p:cNvPr>
          <p:cNvSpPr txBox="1"/>
          <p:nvPr/>
        </p:nvSpPr>
        <p:spPr>
          <a:xfrm>
            <a:off x="9491552" y="5639186"/>
            <a:ext cx="302585" cy="32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4</a:t>
            </a:r>
            <a:endParaRPr kumimoji="1" lang="ja-JP" altLang="en-US" sz="1400" b="1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9EEC6BB-C04A-904C-9E6A-1E20799D84F2}"/>
              </a:ext>
            </a:extLst>
          </p:cNvPr>
          <p:cNvSpPr txBox="1"/>
          <p:nvPr/>
        </p:nvSpPr>
        <p:spPr>
          <a:xfrm>
            <a:off x="10224787" y="5647125"/>
            <a:ext cx="302585" cy="32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6</a:t>
            </a:r>
            <a:endParaRPr kumimoji="1" lang="ja-JP" altLang="en-US" sz="1400" b="1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FD7320B-A439-B344-9860-4BCC54C53F74}"/>
              </a:ext>
            </a:extLst>
          </p:cNvPr>
          <p:cNvSpPr txBox="1"/>
          <p:nvPr/>
        </p:nvSpPr>
        <p:spPr>
          <a:xfrm>
            <a:off x="10945320" y="5643159"/>
            <a:ext cx="302585" cy="32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8</a:t>
            </a:r>
            <a:endParaRPr kumimoji="1" lang="ja-JP" altLang="en-US" sz="1400" b="1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C13E7CA-5EB1-0841-B985-AD72030443F9}"/>
              </a:ext>
            </a:extLst>
          </p:cNvPr>
          <p:cNvSpPr txBox="1"/>
          <p:nvPr/>
        </p:nvSpPr>
        <p:spPr>
          <a:xfrm>
            <a:off x="11595376" y="5639193"/>
            <a:ext cx="410650" cy="32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10</a:t>
            </a:r>
            <a:endParaRPr kumimoji="1" lang="ja-JP" altLang="en-US" sz="1400" b="1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342F250-B362-F64B-BB09-C5A310C6B262}"/>
              </a:ext>
            </a:extLst>
          </p:cNvPr>
          <p:cNvSpPr txBox="1"/>
          <p:nvPr/>
        </p:nvSpPr>
        <p:spPr>
          <a:xfrm>
            <a:off x="7907632" y="3022358"/>
            <a:ext cx="410650" cy="32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/>
              <a:t>40</a:t>
            </a:r>
            <a:endParaRPr kumimoji="1" lang="ja-JP" altLang="en-US" sz="1400" b="1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B674F17-5BAA-6447-910B-361D63309555}"/>
              </a:ext>
            </a:extLst>
          </p:cNvPr>
          <p:cNvSpPr txBox="1"/>
          <p:nvPr/>
        </p:nvSpPr>
        <p:spPr>
          <a:xfrm>
            <a:off x="7907632" y="3623364"/>
            <a:ext cx="410650" cy="32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30</a:t>
            </a:r>
            <a:endParaRPr kumimoji="1" lang="ja-JP" altLang="en-US" sz="1400" b="1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DBC162F-5177-274F-B985-A47A3D147EFE}"/>
              </a:ext>
            </a:extLst>
          </p:cNvPr>
          <p:cNvSpPr txBox="1"/>
          <p:nvPr/>
        </p:nvSpPr>
        <p:spPr>
          <a:xfrm>
            <a:off x="7904360" y="4234168"/>
            <a:ext cx="410650" cy="32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/>
              <a:t>20</a:t>
            </a:r>
            <a:endParaRPr kumimoji="1" lang="ja-JP" altLang="en-US" sz="1400" b="1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526D2B9-44EC-4C4F-9A01-600338DB2352}"/>
              </a:ext>
            </a:extLst>
          </p:cNvPr>
          <p:cNvSpPr txBox="1"/>
          <p:nvPr/>
        </p:nvSpPr>
        <p:spPr>
          <a:xfrm>
            <a:off x="8074933" y="5635211"/>
            <a:ext cx="302585" cy="32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0</a:t>
            </a:r>
            <a:endParaRPr kumimoji="1" lang="ja-JP" altLang="en-US" sz="1400" b="1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C57F38F-E6DE-5E4B-BC5A-66C6E8F35EEE}"/>
              </a:ext>
            </a:extLst>
          </p:cNvPr>
          <p:cNvSpPr txBox="1"/>
          <p:nvPr/>
        </p:nvSpPr>
        <p:spPr>
          <a:xfrm>
            <a:off x="7978130" y="5460605"/>
            <a:ext cx="302585" cy="32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/>
              <a:t>0</a:t>
            </a:r>
            <a:endParaRPr kumimoji="1" lang="ja-JP" altLang="en-US" sz="1400" b="1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7ED6DB7-0F0B-D342-AC8D-98F02B90FAB9}"/>
              </a:ext>
            </a:extLst>
          </p:cNvPr>
          <p:cNvSpPr txBox="1"/>
          <p:nvPr/>
        </p:nvSpPr>
        <p:spPr>
          <a:xfrm>
            <a:off x="7899225" y="4858353"/>
            <a:ext cx="410650" cy="32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/>
              <a:t>10</a:t>
            </a:r>
            <a:endParaRPr kumimoji="1" lang="ja-JP" altLang="en-US" sz="1400" b="1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26B49B4-9C2A-5F45-9260-7DF600D71C12}"/>
              </a:ext>
            </a:extLst>
          </p:cNvPr>
          <p:cNvSpPr txBox="1"/>
          <p:nvPr/>
        </p:nvSpPr>
        <p:spPr>
          <a:xfrm>
            <a:off x="8124408" y="3591092"/>
            <a:ext cx="1306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b="1" dirty="0"/>
              <a:t>#45614</a:t>
            </a:r>
          </a:p>
          <a:p>
            <a:pPr algn="ctr"/>
            <a:r>
              <a:rPr lang="en-US" altLang="ja-JP" sz="1200" b="1" dirty="0"/>
              <a:t>Ψ_inj~2.5mWb</a:t>
            </a:r>
          </a:p>
          <a:p>
            <a:pPr algn="ctr"/>
            <a:r>
              <a:rPr lang="en-US" altLang="ja-JP" sz="1200" b="1" dirty="0"/>
              <a:t>(I_TF=560kA)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F222CCA-B624-104F-A336-E9CF26DE9805}"/>
              </a:ext>
            </a:extLst>
          </p:cNvPr>
          <p:cNvSpPr txBox="1"/>
          <p:nvPr/>
        </p:nvSpPr>
        <p:spPr>
          <a:xfrm>
            <a:off x="10024387" y="3934429"/>
            <a:ext cx="1207382" cy="8694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b="1" dirty="0"/>
              <a:t>#45657</a:t>
            </a:r>
          </a:p>
          <a:p>
            <a:pPr algn="ctr"/>
            <a:r>
              <a:rPr lang="en-US" altLang="ja-JP" sz="1200" b="1" dirty="0"/>
              <a:t>Ψ_inj~6mWb</a:t>
            </a:r>
          </a:p>
          <a:p>
            <a:pPr algn="ctr"/>
            <a:r>
              <a:rPr lang="en-US" altLang="ja-JP" sz="1200" b="1" dirty="0"/>
              <a:t>(I_TF=560kA)</a:t>
            </a:r>
          </a:p>
          <a:p>
            <a:pPr algn="ctr">
              <a:spcBef>
                <a:spcPts val="300"/>
              </a:spcBef>
            </a:pPr>
            <a:r>
              <a:rPr lang="en-US" altLang="ja-JP" sz="1200" b="1" dirty="0">
                <a:solidFill>
                  <a:schemeClr val="accent2"/>
                </a:solidFill>
              </a:rPr>
              <a:t> I_tor~33.1kA</a:t>
            </a:r>
          </a:p>
        </p:txBody>
      </p: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79164D99-7398-534D-99A5-A7174CAEABD3}"/>
              </a:ext>
            </a:extLst>
          </p:cNvPr>
          <p:cNvCxnSpPr>
            <a:cxnSpLocks/>
          </p:cNvCxnSpPr>
          <p:nvPr/>
        </p:nvCxnSpPr>
        <p:spPr>
          <a:xfrm>
            <a:off x="10176940" y="3331032"/>
            <a:ext cx="124005" cy="16851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DE24D343-143D-504E-B584-9D13F17A3E68}"/>
              </a:ext>
            </a:extLst>
          </p:cNvPr>
          <p:cNvCxnSpPr>
            <a:cxnSpLocks/>
          </p:cNvCxnSpPr>
          <p:nvPr/>
        </p:nvCxnSpPr>
        <p:spPr>
          <a:xfrm>
            <a:off x="8879034" y="4418505"/>
            <a:ext cx="150787" cy="224718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608391F3-7A0D-0941-A0E4-2621A4FEAC91}"/>
              </a:ext>
            </a:extLst>
          </p:cNvPr>
          <p:cNvCxnSpPr>
            <a:cxnSpLocks/>
          </p:cNvCxnSpPr>
          <p:nvPr/>
        </p:nvCxnSpPr>
        <p:spPr>
          <a:xfrm>
            <a:off x="10909196" y="2838413"/>
            <a:ext cx="122335" cy="117973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98BE5C98-6C8F-A24E-8766-94E6EA97EDCC}"/>
              </a:ext>
            </a:extLst>
          </p:cNvPr>
          <p:cNvCxnSpPr>
            <a:cxnSpLocks/>
          </p:cNvCxnSpPr>
          <p:nvPr/>
        </p:nvCxnSpPr>
        <p:spPr>
          <a:xfrm flipH="1" flipV="1">
            <a:off x="5795477" y="4627657"/>
            <a:ext cx="125142" cy="787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D81DE57F-1A90-B443-B4BC-3B2363276A8A}"/>
              </a:ext>
            </a:extLst>
          </p:cNvPr>
          <p:cNvCxnSpPr>
            <a:cxnSpLocks/>
          </p:cNvCxnSpPr>
          <p:nvPr/>
        </p:nvCxnSpPr>
        <p:spPr>
          <a:xfrm>
            <a:off x="5459866" y="3714775"/>
            <a:ext cx="214248" cy="151594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0EA28E89-88F7-BE4D-ADB0-477F42878533}"/>
              </a:ext>
            </a:extLst>
          </p:cNvPr>
          <p:cNvCxnSpPr>
            <a:cxnSpLocks/>
          </p:cNvCxnSpPr>
          <p:nvPr/>
        </p:nvCxnSpPr>
        <p:spPr>
          <a:xfrm>
            <a:off x="4263988" y="5019506"/>
            <a:ext cx="99347" cy="187849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1E96488-E07F-C74D-A6AE-4BDBCE02A07D}"/>
              </a:ext>
            </a:extLst>
          </p:cNvPr>
          <p:cNvSpPr txBox="1"/>
          <p:nvPr/>
        </p:nvSpPr>
        <p:spPr>
          <a:xfrm>
            <a:off x="10653065" y="1880498"/>
            <a:ext cx="1022716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ja-JP" sz="1200" b="1" dirty="0"/>
              <a:t>Ψ_inj~8mWb</a:t>
            </a:r>
          </a:p>
          <a:p>
            <a:pPr algn="ctr"/>
            <a:r>
              <a:rPr lang="en-US" altLang="ja-JP" sz="1200" b="1" dirty="0"/>
              <a:t>(I_TF=560kA)</a:t>
            </a: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0BFC39E2-7BEF-BF46-BC4F-4952E34D2C2E}"/>
              </a:ext>
            </a:extLst>
          </p:cNvPr>
          <p:cNvSpPr/>
          <p:nvPr/>
        </p:nvSpPr>
        <p:spPr>
          <a:xfrm>
            <a:off x="8124013" y="4187491"/>
            <a:ext cx="11769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1200" b="1" dirty="0">
                <a:solidFill>
                  <a:schemeClr val="accent2"/>
                </a:solidFill>
              </a:rPr>
              <a:t> I_tor~14.3kA</a:t>
            </a:r>
            <a:endParaRPr lang="ja-JP" altLang="en-US" sz="1200" b="1">
              <a:solidFill>
                <a:schemeClr val="accent2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707286D-C408-4444-A72C-49A84D0A934D}"/>
              </a:ext>
            </a:extLst>
          </p:cNvPr>
          <p:cNvSpPr txBox="1"/>
          <p:nvPr/>
        </p:nvSpPr>
        <p:spPr>
          <a:xfrm>
            <a:off x="6689511" y="1994207"/>
            <a:ext cx="1011495" cy="55399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kumimoji="1" lang="en-US" altLang="ja-JP" sz="1200" b="1" dirty="0">
                <a:solidFill>
                  <a:schemeClr val="accent2"/>
                </a:solidFill>
              </a:rPr>
              <a:t>#45652</a:t>
            </a:r>
          </a:p>
          <a:p>
            <a:r>
              <a:rPr lang="en-US" altLang="ja-JP" sz="1200" b="1" dirty="0">
                <a:solidFill>
                  <a:schemeClr val="accent2"/>
                </a:solidFill>
              </a:rPr>
              <a:t>Ψ_inj~8mWb</a:t>
            </a:r>
          </a:p>
          <a:p>
            <a:r>
              <a:rPr lang="en-US" altLang="ja-JP" sz="1200" b="1" dirty="0">
                <a:solidFill>
                  <a:schemeClr val="accent2"/>
                </a:solidFill>
              </a:rPr>
              <a:t> </a:t>
            </a:r>
            <a:r>
              <a:rPr lang="en-US" altLang="ja-JP" sz="1200" b="1" dirty="0" err="1">
                <a:solidFill>
                  <a:schemeClr val="accent2"/>
                </a:solidFill>
              </a:rPr>
              <a:t>I_inj</a:t>
            </a:r>
            <a:r>
              <a:rPr lang="en-US" altLang="ja-JP" sz="1200" b="1" dirty="0">
                <a:solidFill>
                  <a:schemeClr val="accent2"/>
                </a:solidFill>
              </a:rPr>
              <a:t> 25kA</a:t>
            </a:r>
            <a:endParaRPr kumimoji="1" lang="ja-JP" altLang="en-US" sz="1200" b="1">
              <a:solidFill>
                <a:schemeClr val="accent2"/>
              </a:solidFill>
            </a:endParaRP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3185B5DD-9BCC-404A-9D12-7A2EE06EADFE}"/>
              </a:ext>
            </a:extLst>
          </p:cNvPr>
          <p:cNvCxnSpPr>
            <a:cxnSpLocks/>
          </p:cNvCxnSpPr>
          <p:nvPr/>
        </p:nvCxnSpPr>
        <p:spPr>
          <a:xfrm flipH="1">
            <a:off x="6519895" y="2394876"/>
            <a:ext cx="122172" cy="99476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D19D099-B37D-134A-881E-FB8A24F7AC97}"/>
              </a:ext>
            </a:extLst>
          </p:cNvPr>
          <p:cNvSpPr txBox="1"/>
          <p:nvPr/>
        </p:nvSpPr>
        <p:spPr>
          <a:xfrm>
            <a:off x="9314110" y="2624804"/>
            <a:ext cx="1207382" cy="8694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b="1" dirty="0"/>
              <a:t>#45666</a:t>
            </a:r>
          </a:p>
          <a:p>
            <a:pPr algn="ctr"/>
            <a:r>
              <a:rPr lang="en-US" altLang="ja-JP" sz="1200" b="1" dirty="0"/>
              <a:t>Ψ_inj~6mWb</a:t>
            </a:r>
          </a:p>
          <a:p>
            <a:pPr algn="ctr"/>
            <a:r>
              <a:rPr lang="en-US" altLang="ja-JP" sz="1200" b="1" dirty="0"/>
              <a:t>(I_TF=800kA)</a:t>
            </a:r>
          </a:p>
          <a:p>
            <a:pPr algn="ctr">
              <a:spcBef>
                <a:spcPts val="300"/>
              </a:spcBef>
            </a:pPr>
            <a:r>
              <a:rPr lang="en-US" altLang="ja-JP" sz="1200" b="1" dirty="0">
                <a:solidFill>
                  <a:schemeClr val="accent2"/>
                </a:solidFill>
              </a:rPr>
              <a:t>33.7kA</a:t>
            </a:r>
          </a:p>
        </p:txBody>
      </p: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2592BC48-E0A3-AD46-81DA-C8A69FD70D82}"/>
              </a:ext>
            </a:extLst>
          </p:cNvPr>
          <p:cNvCxnSpPr>
            <a:cxnSpLocks/>
          </p:cNvCxnSpPr>
          <p:nvPr/>
        </p:nvCxnSpPr>
        <p:spPr>
          <a:xfrm flipH="1" flipV="1">
            <a:off x="10410306" y="3706313"/>
            <a:ext cx="136586" cy="21996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F0AA7F0-EF55-7B4B-A4DB-3898D0B8ED6D}"/>
              </a:ext>
            </a:extLst>
          </p:cNvPr>
          <p:cNvSpPr txBox="1"/>
          <p:nvPr/>
        </p:nvSpPr>
        <p:spPr>
          <a:xfrm>
            <a:off x="3160321" y="1791529"/>
            <a:ext cx="389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/>
              <a:t>30</a:t>
            </a:r>
            <a:endParaRPr kumimoji="1" lang="ja-JP" altLang="en-US" sz="1400" b="1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D9691A0-3130-DC4B-8B0A-45576E859BC2}"/>
              </a:ext>
            </a:extLst>
          </p:cNvPr>
          <p:cNvSpPr txBox="1"/>
          <p:nvPr/>
        </p:nvSpPr>
        <p:spPr>
          <a:xfrm>
            <a:off x="10408465" y="2401700"/>
            <a:ext cx="817531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1200" b="1" dirty="0">
                <a:solidFill>
                  <a:schemeClr val="accent2"/>
                </a:solidFill>
              </a:rPr>
              <a:t>I_tor~43kA</a:t>
            </a:r>
          </a:p>
          <a:p>
            <a:r>
              <a:rPr lang="en-US" altLang="ja-JP" sz="1200" b="1" dirty="0">
                <a:solidFill>
                  <a:schemeClr val="accent2"/>
                </a:solidFill>
              </a:rPr>
              <a:t>(#45653)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E5DAF8D-0325-9340-93D4-8D856D0C2AE0}"/>
              </a:ext>
            </a:extLst>
          </p:cNvPr>
          <p:cNvSpPr txBox="1"/>
          <p:nvPr/>
        </p:nvSpPr>
        <p:spPr>
          <a:xfrm>
            <a:off x="11193832" y="3226666"/>
            <a:ext cx="817531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ja-JP" sz="1200" b="1" dirty="0">
                <a:solidFill>
                  <a:schemeClr val="accent2"/>
                </a:solidFill>
              </a:rPr>
              <a:t>I_tor~41kA</a:t>
            </a:r>
          </a:p>
          <a:p>
            <a:r>
              <a:rPr lang="en-US" altLang="ja-JP" sz="1200" b="1" dirty="0">
                <a:solidFill>
                  <a:schemeClr val="accent2"/>
                </a:solidFill>
              </a:rPr>
              <a:t>(#45652)</a:t>
            </a:r>
          </a:p>
        </p:txBody>
      </p: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5F4D7A1E-5A94-374E-95CE-CBC3A04ED60F}"/>
              </a:ext>
            </a:extLst>
          </p:cNvPr>
          <p:cNvCxnSpPr>
            <a:cxnSpLocks/>
          </p:cNvCxnSpPr>
          <p:nvPr/>
        </p:nvCxnSpPr>
        <p:spPr>
          <a:xfrm flipH="1" flipV="1">
            <a:off x="11179165" y="3145619"/>
            <a:ext cx="129632" cy="74045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63B24435-9BED-5741-8213-F63815F98A2C}"/>
              </a:ext>
            </a:extLst>
          </p:cNvPr>
          <p:cNvSpPr txBox="1"/>
          <p:nvPr/>
        </p:nvSpPr>
        <p:spPr>
          <a:xfrm>
            <a:off x="7908334" y="1795266"/>
            <a:ext cx="410650" cy="32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60</a:t>
            </a:r>
            <a:endParaRPr kumimoji="1" lang="ja-JP" altLang="en-US" sz="1400" b="1"/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E2D5EC3F-E22A-5748-A840-3A798ABE0E1F}"/>
              </a:ext>
            </a:extLst>
          </p:cNvPr>
          <p:cNvSpPr txBox="1"/>
          <p:nvPr/>
        </p:nvSpPr>
        <p:spPr>
          <a:xfrm>
            <a:off x="7903131" y="2408399"/>
            <a:ext cx="410650" cy="32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50</a:t>
            </a:r>
            <a:endParaRPr kumimoji="1" lang="ja-JP" altLang="en-US" sz="1400" b="1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4787A0DD-9FD7-E24E-8C23-EA0FF9DA4E43}"/>
              </a:ext>
            </a:extLst>
          </p:cNvPr>
          <p:cNvSpPr txBox="1"/>
          <p:nvPr/>
        </p:nvSpPr>
        <p:spPr>
          <a:xfrm>
            <a:off x="4816455" y="5894032"/>
            <a:ext cx="1374802" cy="32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err="1"/>
              <a:t>Ψ_inj</a:t>
            </a:r>
            <a:r>
              <a:rPr kumimoji="1" lang="en-US" altLang="ja-JP" sz="1400" b="1" dirty="0"/>
              <a:t> [</a:t>
            </a:r>
            <a:r>
              <a:rPr kumimoji="1" lang="en-US" altLang="ja-JP" sz="1400" b="1" dirty="0" err="1"/>
              <a:t>mWb</a:t>
            </a:r>
            <a:r>
              <a:rPr kumimoji="1" lang="en-US" altLang="ja-JP" sz="1400" b="1" dirty="0"/>
              <a:t>]</a:t>
            </a:r>
            <a:endParaRPr kumimoji="1" lang="ja-JP" altLang="en-US" sz="1400" b="1"/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2613286F-79E4-4043-A85D-3EE6906B40FE}"/>
              </a:ext>
            </a:extLst>
          </p:cNvPr>
          <p:cNvSpPr txBox="1"/>
          <p:nvPr/>
        </p:nvSpPr>
        <p:spPr>
          <a:xfrm>
            <a:off x="4065122" y="5643947"/>
            <a:ext cx="302585" cy="32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2</a:t>
            </a:r>
            <a:endParaRPr kumimoji="1" lang="ja-JP" altLang="en-US" sz="1400" b="1"/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31554A0-BC8B-4B47-B2DB-19CFADBF8634}"/>
              </a:ext>
            </a:extLst>
          </p:cNvPr>
          <p:cNvSpPr txBox="1"/>
          <p:nvPr/>
        </p:nvSpPr>
        <p:spPr>
          <a:xfrm>
            <a:off x="4823755" y="5651886"/>
            <a:ext cx="302585" cy="32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4</a:t>
            </a:r>
            <a:endParaRPr kumimoji="1" lang="ja-JP" altLang="en-US" sz="1400" b="1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7A678C71-495E-5840-A9CC-C2CB8D2FFADD}"/>
              </a:ext>
            </a:extLst>
          </p:cNvPr>
          <p:cNvSpPr txBox="1"/>
          <p:nvPr/>
        </p:nvSpPr>
        <p:spPr>
          <a:xfrm>
            <a:off x="5582390" y="5659825"/>
            <a:ext cx="302585" cy="32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6</a:t>
            </a:r>
            <a:endParaRPr kumimoji="1" lang="ja-JP" altLang="en-US" sz="1400" b="1"/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30ED804F-58C8-BE4B-9311-A8868CB2D656}"/>
              </a:ext>
            </a:extLst>
          </p:cNvPr>
          <p:cNvSpPr txBox="1"/>
          <p:nvPr/>
        </p:nvSpPr>
        <p:spPr>
          <a:xfrm>
            <a:off x="6328323" y="5655859"/>
            <a:ext cx="302585" cy="32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8</a:t>
            </a:r>
            <a:endParaRPr kumimoji="1" lang="ja-JP" altLang="en-US" sz="1400" b="1"/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9D0AA6D-39BF-4346-AF18-3E021819278C}"/>
              </a:ext>
            </a:extLst>
          </p:cNvPr>
          <p:cNvSpPr txBox="1"/>
          <p:nvPr/>
        </p:nvSpPr>
        <p:spPr>
          <a:xfrm>
            <a:off x="7029179" y="5651893"/>
            <a:ext cx="410650" cy="32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10</a:t>
            </a:r>
            <a:endParaRPr kumimoji="1" lang="ja-JP" altLang="en-US" sz="1400" b="1"/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9165B252-04AE-674C-958F-7D624E70742E}"/>
              </a:ext>
            </a:extLst>
          </p:cNvPr>
          <p:cNvSpPr txBox="1"/>
          <p:nvPr/>
        </p:nvSpPr>
        <p:spPr>
          <a:xfrm>
            <a:off x="3330936" y="5647911"/>
            <a:ext cx="302585" cy="328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0</a:t>
            </a:r>
            <a:endParaRPr kumimoji="1" lang="ja-JP" altLang="en-US" sz="1400" b="1"/>
          </a:p>
        </p:txBody>
      </p:sp>
      <p:pic>
        <p:nvPicPr>
          <p:cNvPr id="58" name="図 57" descr="ダイアグラム&#10;&#10;自動的に生成された説明">
            <a:extLst>
              <a:ext uri="{FF2B5EF4-FFF2-40B4-BE49-F238E27FC236}">
                <a16:creationId xmlns:a16="http://schemas.microsoft.com/office/drawing/2014/main" id="{AC2E3B1C-DF1A-6A42-8604-9D08CE1B859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165" t="21113" r="21490" b="13128"/>
          <a:stretch/>
        </p:blipFill>
        <p:spPr>
          <a:xfrm>
            <a:off x="453593" y="1319715"/>
            <a:ext cx="2374325" cy="4636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E33A3C72-651C-7C47-B5F6-AB846C553442}"/>
                  </a:ext>
                </a:extLst>
              </p:cNvPr>
              <p:cNvSpPr txBox="1"/>
              <p:nvPr/>
            </p:nvSpPr>
            <p:spPr>
              <a:xfrm>
                <a:off x="607402" y="1490810"/>
                <a:ext cx="610745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kumimoji="1" lang="en-US" altLang="ja-JP" sz="1200" b="1" dirty="0">
                    <a:solidFill>
                      <a:srgbClr val="0432FF"/>
                    </a:solidFill>
                  </a:rPr>
                  <a:t>PF3-1;</a:t>
                </a:r>
                <a14:m>
                  <m:oMath xmlns:m="http://schemas.openxmlformats.org/officeDocument/2006/math">
                    <m:r>
                      <a:rPr kumimoji="1" lang="en-US" altLang="ja-JP" sz="1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kumimoji="1" lang="en-US" altLang="ja-JP" sz="1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endParaRPr kumimoji="1" lang="en-US" altLang="ja-JP" sz="1200" b="1" dirty="0">
                  <a:solidFill>
                    <a:srgbClr val="0432FF"/>
                  </a:solidFill>
                </a:endParaRPr>
              </a:p>
            </p:txBody>
          </p:sp>
        </mc:Choice>
        <mc:Fallback xmlns="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E33A3C72-651C-7C47-B5F6-AB846C553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402" y="1490810"/>
                <a:ext cx="610745" cy="184666"/>
              </a:xfrm>
              <a:prstGeom prst="rect">
                <a:avLst/>
              </a:prstGeom>
              <a:blipFill>
                <a:blip r:embed="rId7"/>
                <a:stretch>
                  <a:fillRect l="-16667" t="-26667" r="-6250" b="-4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002319C9-DA43-2F49-B098-E2CC2E8BB04F}"/>
                  </a:ext>
                </a:extLst>
              </p:cNvPr>
              <p:cNvSpPr txBox="1"/>
              <p:nvPr/>
            </p:nvSpPr>
            <p:spPr>
              <a:xfrm>
                <a:off x="1306209" y="1491422"/>
                <a:ext cx="646011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kumimoji="1" lang="en-US" altLang="ja-JP" sz="1200" b="1" dirty="0">
                    <a:solidFill>
                      <a:srgbClr val="0432FF"/>
                    </a:solidFill>
                  </a:rPr>
                  <a:t>PF3-2 ;</a:t>
                </a:r>
                <a14:m>
                  <m:oMath xmlns:m="http://schemas.openxmlformats.org/officeDocument/2006/math">
                    <m:r>
                      <a:rPr kumimoji="1" lang="en-US" altLang="ja-JP" sz="1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kumimoji="1" lang="en-US" altLang="ja-JP" sz="1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endParaRPr kumimoji="1" lang="en-US" altLang="ja-JP" sz="1200" b="1" dirty="0">
                  <a:solidFill>
                    <a:srgbClr val="0432FF"/>
                  </a:solidFill>
                </a:endParaRPr>
              </a:p>
            </p:txBody>
          </p:sp>
        </mc:Choice>
        <mc:Fallback xmlns=""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002319C9-DA43-2F49-B098-E2CC2E8BB0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6209" y="1491422"/>
                <a:ext cx="646011" cy="184666"/>
              </a:xfrm>
              <a:prstGeom prst="rect">
                <a:avLst/>
              </a:prstGeom>
              <a:blipFill>
                <a:blip r:embed="rId8"/>
                <a:stretch>
                  <a:fillRect l="-13462" t="-26667" r="-5769" b="-4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D7E1F51B-EC2C-5646-A87C-61B7888B6E7F}"/>
                  </a:ext>
                </a:extLst>
              </p:cNvPr>
              <p:cNvSpPr txBox="1"/>
              <p:nvPr/>
            </p:nvSpPr>
            <p:spPr>
              <a:xfrm>
                <a:off x="1911043" y="2073727"/>
                <a:ext cx="520976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kumimoji="1" lang="en-US" altLang="ja-JP" sz="1200" b="1" dirty="0">
                    <a:solidFill>
                      <a:srgbClr val="0432FF"/>
                    </a:solidFill>
                  </a:rPr>
                  <a:t>PF2 ;</a:t>
                </a:r>
                <a14:m>
                  <m:oMath xmlns:m="http://schemas.openxmlformats.org/officeDocument/2006/math">
                    <m:r>
                      <a:rPr kumimoji="1" lang="en-US" altLang="ja-JP" sz="1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kumimoji="1" lang="en-US" altLang="ja-JP" sz="1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endParaRPr kumimoji="1" lang="en-US" altLang="ja-JP" sz="1200" b="1" dirty="0">
                  <a:solidFill>
                    <a:srgbClr val="0432FF"/>
                  </a:solidFill>
                </a:endParaRPr>
              </a:p>
            </p:txBody>
          </p:sp>
        </mc:Choice>
        <mc:Fallback xmlns="">
          <p:sp>
            <p:nvSpPr>
              <p:cNvPr id="61" name="テキスト ボックス 60">
                <a:extLst>
                  <a:ext uri="{FF2B5EF4-FFF2-40B4-BE49-F238E27FC236}">
                    <a16:creationId xmlns:a16="http://schemas.microsoft.com/office/drawing/2014/main" id="{D7E1F51B-EC2C-5646-A87C-61B7888B6E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043" y="2073727"/>
                <a:ext cx="520976" cy="184666"/>
              </a:xfrm>
              <a:prstGeom prst="rect">
                <a:avLst/>
              </a:prstGeom>
              <a:blipFill>
                <a:blip r:embed="rId9"/>
                <a:stretch>
                  <a:fillRect l="-16667" t="-26667" r="-7143" b="-4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060305D3-94FC-744A-8897-D21D3ADE9F06}"/>
                  </a:ext>
                </a:extLst>
              </p:cNvPr>
              <p:cNvSpPr txBox="1"/>
              <p:nvPr/>
            </p:nvSpPr>
            <p:spPr>
              <a:xfrm>
                <a:off x="1911043" y="4973945"/>
                <a:ext cx="520976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kumimoji="1" lang="en-US" altLang="ja-JP" sz="1200" b="1" dirty="0">
                    <a:solidFill>
                      <a:srgbClr val="0432FF"/>
                    </a:solidFill>
                  </a:rPr>
                  <a:t>PF6 ;</a:t>
                </a:r>
                <a14:m>
                  <m:oMath xmlns:m="http://schemas.openxmlformats.org/officeDocument/2006/math">
                    <m:r>
                      <a:rPr kumimoji="1" lang="en-US" altLang="ja-JP" sz="1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kumimoji="1" lang="en-US" altLang="ja-JP" sz="1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endParaRPr kumimoji="1" lang="en-US" altLang="ja-JP" sz="1200" b="1" dirty="0">
                  <a:solidFill>
                    <a:srgbClr val="0432FF"/>
                  </a:solidFill>
                </a:endParaRPr>
              </a:p>
            </p:txBody>
          </p:sp>
        </mc:Choice>
        <mc:Fallback xmlns=""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060305D3-94FC-744A-8897-D21D3ADE9F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043" y="4973945"/>
                <a:ext cx="520976" cy="184666"/>
              </a:xfrm>
              <a:prstGeom prst="rect">
                <a:avLst/>
              </a:prstGeom>
              <a:blipFill>
                <a:blip r:embed="rId10"/>
                <a:stretch>
                  <a:fillRect l="-16667" t="-25000" r="-7143" b="-3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75171662-1DB3-7B41-81FF-A3D442F5ECA1}"/>
                  </a:ext>
                </a:extLst>
              </p:cNvPr>
              <p:cNvSpPr txBox="1"/>
              <p:nvPr/>
            </p:nvSpPr>
            <p:spPr>
              <a:xfrm>
                <a:off x="616498" y="5570155"/>
                <a:ext cx="646011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kumimoji="1" lang="en-US" altLang="ja-JP" sz="1200" b="1" dirty="0">
                    <a:solidFill>
                      <a:srgbClr val="0432FF"/>
                    </a:solidFill>
                  </a:rPr>
                  <a:t>PF5-1 ;</a:t>
                </a:r>
                <a14:m>
                  <m:oMath xmlns:m="http://schemas.openxmlformats.org/officeDocument/2006/math">
                    <m:r>
                      <a:rPr kumimoji="1" lang="en-US" altLang="ja-JP" sz="1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kumimoji="1" lang="en-US" altLang="ja-JP" sz="1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endParaRPr kumimoji="1" lang="en-US" altLang="ja-JP" sz="1200" b="1" dirty="0">
                  <a:solidFill>
                    <a:srgbClr val="0432FF"/>
                  </a:solidFill>
                </a:endParaRPr>
              </a:p>
            </p:txBody>
          </p:sp>
        </mc:Choice>
        <mc:Fallback xmlns=""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75171662-1DB3-7B41-81FF-A3D442F5EC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498" y="5570155"/>
                <a:ext cx="646011" cy="184666"/>
              </a:xfrm>
              <a:prstGeom prst="rect">
                <a:avLst/>
              </a:prstGeom>
              <a:blipFill>
                <a:blip r:embed="rId11"/>
                <a:stretch>
                  <a:fillRect l="-13462" t="-25000" r="-5769" b="-3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A73B95B0-259C-B746-869C-4383E67473F2}"/>
                  </a:ext>
                </a:extLst>
              </p:cNvPr>
              <p:cNvSpPr txBox="1"/>
              <p:nvPr/>
            </p:nvSpPr>
            <p:spPr>
              <a:xfrm>
                <a:off x="1315305" y="5576275"/>
                <a:ext cx="646011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kumimoji="1" lang="en-US" altLang="ja-JP" sz="1200" b="1" dirty="0">
                    <a:solidFill>
                      <a:srgbClr val="0432FF"/>
                    </a:solidFill>
                  </a:rPr>
                  <a:t>PF5-2 ;</a:t>
                </a:r>
                <a14:m>
                  <m:oMath xmlns:m="http://schemas.openxmlformats.org/officeDocument/2006/math">
                    <m:r>
                      <a:rPr kumimoji="1" lang="en-US" altLang="ja-JP" sz="1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kumimoji="1" lang="en-US" altLang="ja-JP" sz="1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endParaRPr kumimoji="1" lang="en-US" altLang="ja-JP" sz="1200" b="1" dirty="0">
                  <a:solidFill>
                    <a:srgbClr val="0432FF"/>
                  </a:solidFill>
                </a:endParaRPr>
              </a:p>
            </p:txBody>
          </p:sp>
        </mc:Choice>
        <mc:Fallback xmlns=""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A73B95B0-259C-B746-869C-4383E67473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5305" y="5576275"/>
                <a:ext cx="646011" cy="184666"/>
              </a:xfrm>
              <a:prstGeom prst="rect">
                <a:avLst/>
              </a:prstGeom>
              <a:blipFill>
                <a:blip r:embed="rId12"/>
                <a:stretch>
                  <a:fillRect l="-13462" t="-26667" r="-3846" b="-4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824A31EC-F981-704E-A367-58044E342AC9}"/>
                  </a:ext>
                </a:extLst>
              </p:cNvPr>
              <p:cNvSpPr txBox="1"/>
              <p:nvPr/>
            </p:nvSpPr>
            <p:spPr>
              <a:xfrm rot="16200000">
                <a:off x="232769" y="3397432"/>
                <a:ext cx="639311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kumimoji="1" lang="en-US" altLang="ja-JP" sz="1200" b="1" dirty="0">
                    <a:solidFill>
                      <a:srgbClr val="0432FF"/>
                    </a:solidFill>
                  </a:rPr>
                  <a:t>PF4 ;</a:t>
                </a:r>
                <a14:m>
                  <m:oMath xmlns:m="http://schemas.openxmlformats.org/officeDocument/2006/math">
                    <m:r>
                      <a:rPr kumimoji="1" lang="en-US" altLang="ja-JP" sz="1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kumimoji="1" lang="en-US" altLang="ja-JP" sz="1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endParaRPr kumimoji="1" lang="ja-JP" altLang="en-US" sz="1200" b="1">
                  <a:solidFill>
                    <a:srgbClr val="0432FF"/>
                  </a:solidFill>
                </a:endParaRPr>
              </a:p>
            </p:txBody>
          </p:sp>
        </mc:Choice>
        <mc:Fallback xmlns=""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824A31EC-F981-704E-A367-58044E342A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32769" y="3397432"/>
                <a:ext cx="639311" cy="184666"/>
              </a:xfrm>
              <a:prstGeom prst="rect">
                <a:avLst/>
              </a:prstGeom>
              <a:blipFill>
                <a:blip r:embed="rId13"/>
                <a:stretch>
                  <a:fillRect l="-26667" r="-46667" b="-58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5849157D-2150-8D43-96D2-A506F32294DD}"/>
              </a:ext>
            </a:extLst>
          </p:cNvPr>
          <p:cNvSpPr txBox="1"/>
          <p:nvPr/>
        </p:nvSpPr>
        <p:spPr>
          <a:xfrm>
            <a:off x="859875" y="4029610"/>
            <a:ext cx="703719" cy="369332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pPr algn="ctr"/>
            <a:r>
              <a:rPr kumimoji="1" lang="en-US" altLang="ja-JP" sz="1200" b="1" dirty="0"/>
              <a:t>Bias </a:t>
            </a:r>
          </a:p>
          <a:p>
            <a:pPr algn="ctr"/>
            <a:r>
              <a:rPr kumimoji="1" lang="en-US" altLang="ja-JP" sz="1200" b="1" dirty="0"/>
              <a:t>electrode</a:t>
            </a:r>
            <a:endParaRPr kumimoji="1" lang="ja-JP" altLang="en-US" sz="1200" b="1"/>
          </a:p>
        </p:txBody>
      </p:sp>
      <p:sp>
        <p:nvSpPr>
          <p:cNvPr id="67" name="右中かっこ 66">
            <a:extLst>
              <a:ext uri="{FF2B5EF4-FFF2-40B4-BE49-F238E27FC236}">
                <a16:creationId xmlns:a16="http://schemas.microsoft.com/office/drawing/2014/main" id="{258382BF-5CDC-5E4E-A5E3-4418E9DF27FA}"/>
              </a:ext>
            </a:extLst>
          </p:cNvPr>
          <p:cNvSpPr/>
          <p:nvPr/>
        </p:nvSpPr>
        <p:spPr>
          <a:xfrm rot="16200000">
            <a:off x="1047145" y="4396958"/>
            <a:ext cx="162033" cy="252245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6DCF1C2F-0B6E-E44D-AF3C-2082717B1793}"/>
              </a:ext>
            </a:extLst>
          </p:cNvPr>
          <p:cNvSpPr/>
          <p:nvPr/>
        </p:nvSpPr>
        <p:spPr>
          <a:xfrm>
            <a:off x="746415" y="1668799"/>
            <a:ext cx="137710" cy="203812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7CFA9DD3-9FB9-0A41-B679-5AEFCC52A6F3}"/>
              </a:ext>
            </a:extLst>
          </p:cNvPr>
          <p:cNvSpPr/>
          <p:nvPr/>
        </p:nvSpPr>
        <p:spPr>
          <a:xfrm>
            <a:off x="1378945" y="1678499"/>
            <a:ext cx="137710" cy="203812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正方形/長方形 69">
            <a:extLst>
              <a:ext uri="{FF2B5EF4-FFF2-40B4-BE49-F238E27FC236}">
                <a16:creationId xmlns:a16="http://schemas.microsoft.com/office/drawing/2014/main" id="{928758EE-58B4-994C-96E5-E13158871D46}"/>
              </a:ext>
            </a:extLst>
          </p:cNvPr>
          <p:cNvSpPr/>
          <p:nvPr/>
        </p:nvSpPr>
        <p:spPr>
          <a:xfrm>
            <a:off x="755701" y="5368836"/>
            <a:ext cx="137710" cy="203812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664AD1BB-DB29-8D47-AA95-C10EDCA06078}"/>
              </a:ext>
            </a:extLst>
          </p:cNvPr>
          <p:cNvSpPr/>
          <p:nvPr/>
        </p:nvSpPr>
        <p:spPr>
          <a:xfrm>
            <a:off x="1388231" y="5378536"/>
            <a:ext cx="137710" cy="203812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正方形/長方形 71">
            <a:extLst>
              <a:ext uri="{FF2B5EF4-FFF2-40B4-BE49-F238E27FC236}">
                <a16:creationId xmlns:a16="http://schemas.microsoft.com/office/drawing/2014/main" id="{C3D1F28F-84F7-8646-96AB-4CAD7CABF405}"/>
              </a:ext>
            </a:extLst>
          </p:cNvPr>
          <p:cNvSpPr/>
          <p:nvPr/>
        </p:nvSpPr>
        <p:spPr>
          <a:xfrm>
            <a:off x="1901234" y="4662156"/>
            <a:ext cx="224018" cy="28666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1C694ACA-3A2A-B34C-9F22-C7EB942B224B}"/>
              </a:ext>
            </a:extLst>
          </p:cNvPr>
          <p:cNvSpPr/>
          <p:nvPr/>
        </p:nvSpPr>
        <p:spPr>
          <a:xfrm>
            <a:off x="1901234" y="2297566"/>
            <a:ext cx="224018" cy="28666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id="{03E33A0E-CE5D-A348-923C-4273F508E497}"/>
              </a:ext>
            </a:extLst>
          </p:cNvPr>
          <p:cNvSpPr/>
          <p:nvPr/>
        </p:nvSpPr>
        <p:spPr>
          <a:xfrm>
            <a:off x="666021" y="2440896"/>
            <a:ext cx="57765" cy="2400085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A04119B7-AAC5-0949-8F64-E41588238358}"/>
                  </a:ext>
                </a:extLst>
              </p:cNvPr>
              <p:cNvSpPr txBox="1"/>
              <p:nvPr/>
            </p:nvSpPr>
            <p:spPr>
              <a:xfrm>
                <a:off x="767040" y="2596567"/>
                <a:ext cx="703720" cy="28819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36000" tIns="36000" rIns="36000" bIns="36000" rtlCol="0">
                <a:spAutoFit/>
              </a:bodyPr>
              <a:lstStyle/>
              <a:p>
                <a:pPr algn="ctr">
                  <a:lnSpc>
                    <a:spcPts val="1600"/>
                  </a:lnSpc>
                </a:pPr>
                <a:r>
                  <a:rPr lang="en-US" altLang="ja-JP" sz="1600" b="1" dirty="0">
                    <a:ln w="0">
                      <a:noFill/>
                    </a:ln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</a:t>
                </a:r>
                <a:r>
                  <a:rPr lang="en-US" altLang="ja-JP" sz="1600" b="1" baseline="-25000" dirty="0">
                    <a:ln w="0">
                      <a:noFill/>
                    </a:ln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TF</a:t>
                </a:r>
                <a:r>
                  <a:rPr kumimoji="1" lang="en-US" altLang="ja-JP" sz="1600" b="1" dirty="0">
                    <a:solidFill>
                      <a:srgbClr val="0432FF"/>
                    </a:solidFill>
                  </a:rPr>
                  <a:t> </a:t>
                </a:r>
                <a:r>
                  <a:rPr kumimoji="1" lang="en-US" altLang="ja-JP" sz="1200" b="1" dirty="0">
                    <a:solidFill>
                      <a:srgbClr val="0432FF"/>
                    </a:solidFill>
                  </a:rPr>
                  <a:t>;</a:t>
                </a:r>
                <a14:m>
                  <m:oMath xmlns:m="http://schemas.openxmlformats.org/officeDocument/2006/math">
                    <m:r>
                      <a:rPr kumimoji="1" lang="en-US" altLang="ja-JP" sz="1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kumimoji="1" lang="en-US" altLang="ja-JP" sz="1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𝜷</m:t>
                    </m:r>
                  </m:oMath>
                </a14:m>
                <a:endParaRPr lang="en-US" altLang="ja-JP" sz="1200" b="1" baseline="-25000" dirty="0">
                  <a:ln w="0">
                    <a:noFill/>
                  </a:ln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A04119B7-AAC5-0949-8F64-E415882383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040" y="2596567"/>
                <a:ext cx="703720" cy="288194"/>
              </a:xfrm>
              <a:prstGeom prst="rect">
                <a:avLst/>
              </a:prstGeom>
              <a:blipFill>
                <a:blip r:embed="rId14"/>
                <a:stretch>
                  <a:fillRect l="-10714" t="-25000" r="-3571" b="-1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円/楕円 162">
            <a:extLst>
              <a:ext uri="{FF2B5EF4-FFF2-40B4-BE49-F238E27FC236}">
                <a16:creationId xmlns:a16="http://schemas.microsoft.com/office/drawing/2014/main" id="{DA0293A9-626C-2840-9DA3-BAAF85F224A7}"/>
              </a:ext>
            </a:extLst>
          </p:cNvPr>
          <p:cNvSpPr/>
          <p:nvPr/>
        </p:nvSpPr>
        <p:spPr>
          <a:xfrm>
            <a:off x="893916" y="2863673"/>
            <a:ext cx="144000" cy="144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7" name="直線コネクタ 76">
            <a:extLst>
              <a:ext uri="{FF2B5EF4-FFF2-40B4-BE49-F238E27FC236}">
                <a16:creationId xmlns:a16="http://schemas.microsoft.com/office/drawing/2014/main" id="{576E3C80-91C8-8D45-A73C-61B363B99BC4}"/>
              </a:ext>
            </a:extLst>
          </p:cNvPr>
          <p:cNvCxnSpPr>
            <a:cxnSpLocks/>
            <a:stCxn id="76" idx="1"/>
            <a:endCxn id="76" idx="5"/>
          </p:cNvCxnSpPr>
          <p:nvPr/>
        </p:nvCxnSpPr>
        <p:spPr>
          <a:xfrm>
            <a:off x="915004" y="2884761"/>
            <a:ext cx="101824" cy="1018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コネクタ 77">
            <a:extLst>
              <a:ext uri="{FF2B5EF4-FFF2-40B4-BE49-F238E27FC236}">
                <a16:creationId xmlns:a16="http://schemas.microsoft.com/office/drawing/2014/main" id="{1D380666-EDD6-344F-A82E-2D5921584DA4}"/>
              </a:ext>
            </a:extLst>
          </p:cNvPr>
          <p:cNvCxnSpPr>
            <a:cxnSpLocks/>
            <a:stCxn id="76" idx="7"/>
          </p:cNvCxnSpPr>
          <p:nvPr/>
        </p:nvCxnSpPr>
        <p:spPr>
          <a:xfrm flipH="1">
            <a:off x="921566" y="2884761"/>
            <a:ext cx="95262" cy="10182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7D58EDE7-973F-464D-BD8A-A4F2C71D6F60}"/>
                  </a:ext>
                </a:extLst>
              </p:cNvPr>
              <p:cNvSpPr txBox="1"/>
              <p:nvPr/>
            </p:nvSpPr>
            <p:spPr>
              <a:xfrm>
                <a:off x="3483687" y="1254734"/>
                <a:ext cx="4040337" cy="7043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>
                    <a:solidFill>
                      <a:srgbClr val="C00000"/>
                    </a:solidFill>
                  </a:rPr>
                  <a:t>Injector current needed for Bubble Burst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ja-JP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ja-JP">
                                  <a:latin typeface="Cambria Math" panose="02040503050406030204" pitchFamily="18" charset="0"/>
                                </a:rPr>
                                <m:t>inj</m:t>
                              </m:r>
                            </m:sub>
                          </m:sSub>
                        </m:e>
                        <m:sup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𝐵𝐵</m:t>
                          </m:r>
                        </m:sup>
                      </m:sSup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=2</m:t>
                      </m:r>
                      <m:sSubSup>
                        <m:sSubSupPr>
                          <m:ctrlPr>
                            <a:rPr lang="ja-JP" altLang="ja-JP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ja-JP">
                              <a:latin typeface="Cambria Math" panose="02040503050406030204" pitchFamily="18" charset="0"/>
                            </a:rPr>
                            <m:t>inj</m:t>
                          </m:r>
                        </m:sub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altLang="ja-JP" i="1">
                          <a:latin typeface="Cambria Math" panose="02040503050406030204" pitchFamily="18" charset="0"/>
                        </a:rPr>
                        <m:t>/(</m:t>
                      </m:r>
                      <m:sSubSup>
                        <m:sSubSupPr>
                          <m:ctrlPr>
                            <a:rPr lang="ja-JP" altLang="ja-JP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p>
                        <m:sSupPr>
                          <m:ctrlPr>
                            <a:rPr lang="ja-JP" altLang="ja-JP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ja-JP" altLang="ja-JP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ja-JP">
                              <a:latin typeface="Cambria Math" panose="02040503050406030204" pitchFamily="18" charset="0"/>
                            </a:rPr>
                            <m:t>TF</m:t>
                          </m:r>
                        </m:sub>
                      </m:sSub>
                      <m:r>
                        <a:rPr lang="en-US" altLang="ja-JP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en-US" altLang="ja-JP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7D58EDE7-973F-464D-BD8A-A4F2C71D6F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3687" y="1254734"/>
                <a:ext cx="4040337" cy="704360"/>
              </a:xfrm>
              <a:prstGeom prst="rect">
                <a:avLst/>
              </a:prstGeom>
              <a:blipFill>
                <a:blip r:embed="rId15"/>
                <a:stretch>
                  <a:fillRect l="-1254" t="-3509" r="-313" b="-350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2CD3FCDF-D583-9D48-9478-74B4BE5D3869}"/>
                  </a:ext>
                </a:extLst>
              </p:cNvPr>
              <p:cNvSpPr txBox="1"/>
              <p:nvPr/>
            </p:nvSpPr>
            <p:spPr>
              <a:xfrm>
                <a:off x="7873342" y="1247823"/>
                <a:ext cx="4069576" cy="6951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>
                    <a:solidFill>
                      <a:srgbClr val="C00000"/>
                    </a:solidFill>
                  </a:rPr>
                  <a:t>Achieved Toroidal Current vs Injector Flux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ja-JP" altLang="ja-JP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ja-JP">
                                  <a:latin typeface="Cambria Math" panose="02040503050406030204" pitchFamily="18" charset="0"/>
                                </a:rPr>
                                <m:t>tor</m:t>
                              </m:r>
                            </m:sub>
                          </m:sSub>
                        </m:e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𝐸𝑉</m:t>
                          </m:r>
                        </m:sup>
                      </m:sSup>
                      <m:r>
                        <a:rPr lang="en-US" altLang="ja-JP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lang="ja-JP" altLang="ja-JP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ja-JP">
                              <a:latin typeface="Cambria Math" panose="02040503050406030204" pitchFamily="18" charset="0"/>
                            </a:rPr>
                            <m:t>inj</m:t>
                          </m:r>
                        </m:sub>
                      </m:sSub>
                    </m:oMath>
                  </m:oMathPara>
                </a14:m>
                <a:endParaRPr kumimoji="1" lang="en-US" altLang="ja-JP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2CD3FCDF-D583-9D48-9478-74B4BE5D38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3342" y="1247823"/>
                <a:ext cx="4069576" cy="695127"/>
              </a:xfrm>
              <a:prstGeom prst="rect">
                <a:avLst/>
              </a:prstGeom>
              <a:blipFill>
                <a:blip r:embed="rId16"/>
                <a:stretch>
                  <a:fillRect l="-1558" t="-3571" r="-312" b="-357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CFF068B6-310D-B147-AE60-91CAA940AD53}"/>
              </a:ext>
            </a:extLst>
          </p:cNvPr>
          <p:cNvSpPr txBox="1"/>
          <p:nvPr/>
        </p:nvSpPr>
        <p:spPr>
          <a:xfrm>
            <a:off x="186582" y="1024508"/>
            <a:ext cx="28382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>
                <a:solidFill>
                  <a:srgbClr val="C00000"/>
                </a:solidFill>
              </a:rPr>
              <a:t>Evaluation</a:t>
            </a:r>
            <a:r>
              <a:rPr kumimoji="1" lang="en-US" altLang="ja-JP" sz="1800" dirty="0">
                <a:solidFill>
                  <a:srgbClr val="C00000"/>
                </a:solidFill>
              </a:rPr>
              <a:t> configuration</a:t>
            </a:r>
            <a:endParaRPr lang="ja-JP" altLang="en-US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テキスト ボックス 81">
                <a:extLst>
                  <a:ext uri="{FF2B5EF4-FFF2-40B4-BE49-F238E27FC236}">
                    <a16:creationId xmlns:a16="http://schemas.microsoft.com/office/drawing/2014/main" id="{19E5A2BF-C227-DE41-9552-1DAA9FEDFBDA}"/>
                  </a:ext>
                </a:extLst>
              </p:cNvPr>
              <p:cNvSpPr txBox="1"/>
              <p:nvPr/>
            </p:nvSpPr>
            <p:spPr>
              <a:xfrm>
                <a:off x="2514994" y="767763"/>
                <a:ext cx="9795490" cy="395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b="1" dirty="0">
                    <a:solidFill>
                      <a:srgbClr val="0432FF"/>
                    </a:solidFill>
                  </a:rPr>
                  <a:t>Discharges with different flux magnitudes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ja-JP" altLang="ja-JP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𝝍</m:t>
                        </m:r>
                      </m:e>
                      <m:sub>
                        <m:r>
                          <a:rPr lang="en-US" altLang="ja-JP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𝒊𝒏𝒋</m:t>
                        </m:r>
                      </m:sub>
                    </m:sSub>
                  </m:oMath>
                </a14:m>
                <a:r>
                  <a:rPr kumimoji="1" lang="en-US" altLang="ja-JP" b="1" dirty="0">
                    <a:solidFill>
                      <a:srgbClr val="0432FF"/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ja-JP" altLang="ja-JP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𝑰</m:t>
                        </m:r>
                      </m:e>
                      <m:sub>
                        <m:r>
                          <a:rPr lang="en-US" altLang="ja-JP" b="1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𝑻𝑭</m:t>
                        </m:r>
                      </m:sub>
                    </m:sSub>
                  </m:oMath>
                </a14:m>
                <a:r>
                  <a:rPr kumimoji="1" lang="en-US" altLang="ja-JP" b="1" dirty="0">
                    <a:solidFill>
                      <a:srgbClr val="0432FF"/>
                    </a:solidFill>
                  </a:rPr>
                  <a:t>) but under identical flux evolution configuration</a:t>
                </a:r>
                <a:endParaRPr kumimoji="1" lang="ja-JP" altLang="en-US" b="1">
                  <a:solidFill>
                    <a:srgbClr val="0432FF"/>
                  </a:solidFill>
                </a:endParaRPr>
              </a:p>
            </p:txBody>
          </p:sp>
        </mc:Choice>
        <mc:Fallback xmlns="">
          <p:sp>
            <p:nvSpPr>
              <p:cNvPr id="82" name="テキスト ボックス 81">
                <a:extLst>
                  <a:ext uri="{FF2B5EF4-FFF2-40B4-BE49-F238E27FC236}">
                    <a16:creationId xmlns:a16="http://schemas.microsoft.com/office/drawing/2014/main" id="{19E5A2BF-C227-DE41-9552-1DAA9FEDFB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994" y="767763"/>
                <a:ext cx="9795490" cy="395621"/>
              </a:xfrm>
              <a:prstGeom prst="rect">
                <a:avLst/>
              </a:prstGeom>
              <a:blipFill>
                <a:blip r:embed="rId17"/>
                <a:stretch>
                  <a:fillRect l="-648" t="-6250" b="-1875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04850B1E-C0D2-8D4F-A4C0-D05EB6415606}"/>
              </a:ext>
            </a:extLst>
          </p:cNvPr>
          <p:cNvSpPr txBox="1"/>
          <p:nvPr/>
        </p:nvSpPr>
        <p:spPr>
          <a:xfrm rot="16200000">
            <a:off x="2424336" y="3475025"/>
            <a:ext cx="1237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/>
              <a:t>I_inj</a:t>
            </a:r>
            <a:r>
              <a:rPr kumimoji="1" lang="en-US" altLang="ja-JP" baseline="30000" dirty="0"/>
              <a:t> BB</a:t>
            </a:r>
            <a:r>
              <a:rPr kumimoji="1" lang="en-US" altLang="ja-JP" dirty="0"/>
              <a:t> [kA]</a:t>
            </a:r>
            <a:endParaRPr kumimoji="1" lang="ja-JP" altLang="en-US"/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00E89A7A-EC9E-DD47-9271-C556E866458C}"/>
              </a:ext>
            </a:extLst>
          </p:cNvPr>
          <p:cNvSpPr txBox="1"/>
          <p:nvPr/>
        </p:nvSpPr>
        <p:spPr>
          <a:xfrm rot="16200000">
            <a:off x="7211098" y="3475345"/>
            <a:ext cx="1174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/>
              <a:t>I_tor</a:t>
            </a:r>
            <a:r>
              <a:rPr kumimoji="1" lang="en-US" altLang="ja-JP" baseline="30000" dirty="0" err="1"/>
              <a:t>EV</a:t>
            </a:r>
            <a:r>
              <a:rPr kumimoji="1" lang="en-US" altLang="ja-JP" dirty="0"/>
              <a:t>[kA]</a:t>
            </a:r>
            <a:endParaRPr kumimoji="1" lang="ja-JP" altLang="en-US"/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82D55245-B3AA-724D-B50E-948E2584278F}"/>
              </a:ext>
            </a:extLst>
          </p:cNvPr>
          <p:cNvSpPr txBox="1"/>
          <p:nvPr/>
        </p:nvSpPr>
        <p:spPr>
          <a:xfrm>
            <a:off x="3683526" y="6267247"/>
            <a:ext cx="8235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ja-JP" sz="1400" dirty="0">
                <a:cs typeface="Times New Roman" panose="02020603050405020304" pitchFamily="18" charset="0"/>
              </a:rPr>
              <a:t>Journal of Fusion Energy,</a:t>
            </a:r>
            <a:r>
              <a:rPr kumimoji="1" lang="ja-JP" altLang="en-US" sz="1400">
                <a:cs typeface="Times New Roman" panose="02020603050405020304" pitchFamily="18" charset="0"/>
              </a:rPr>
              <a:t> </a:t>
            </a:r>
            <a:r>
              <a:rPr kumimoji="1" lang="en-US" altLang="ja-JP" sz="1400" dirty="0">
                <a:cs typeface="Times New Roman" panose="02020603050405020304" pitchFamily="18" charset="0"/>
              </a:rPr>
              <a:t>“</a:t>
            </a:r>
            <a:r>
              <a:rPr lang="en-US" altLang="ja-JP" sz="1400" b="1" dirty="0"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Improvements to the High-Field-Side Transient CHI </a:t>
            </a:r>
            <a:r>
              <a:rPr lang="en-US" altLang="ja-JP" sz="1400" b="1" dirty="0">
                <a:solidFill>
                  <a:srgbClr val="000000"/>
                </a:solidFill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System</a:t>
            </a:r>
            <a:r>
              <a:rPr lang="en-US" altLang="ja-JP" sz="1400" b="1" dirty="0"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 on QUEST</a:t>
            </a:r>
            <a:r>
              <a:rPr lang="ja-JP" altLang="ja-JP" sz="1400">
                <a:effectLst/>
                <a:cs typeface="Times New Roman" panose="02020603050405020304" pitchFamily="18" charset="0"/>
              </a:rPr>
              <a:t> </a:t>
            </a:r>
            <a:r>
              <a:rPr kumimoji="1" lang="en-US" altLang="ja-JP" sz="1400" dirty="0">
                <a:cs typeface="Times New Roman" panose="02020603050405020304" pitchFamily="18" charset="0"/>
              </a:rPr>
              <a:t>”</a:t>
            </a:r>
            <a:r>
              <a:rPr kumimoji="1" lang="en" altLang="ja-JP" sz="1400" dirty="0">
                <a:solidFill>
                  <a:srgbClr val="212529"/>
                </a:solidFill>
                <a:cs typeface="Times New Roman" panose="02020603050405020304" pitchFamily="18" charset="0"/>
              </a:rPr>
              <a:t>(</a:t>
            </a:r>
            <a:r>
              <a:rPr lang="en" altLang="ja-JP" sz="1400" b="0" i="0" u="none" strike="noStrike" dirty="0">
                <a:solidFill>
                  <a:srgbClr val="212529"/>
                </a:solidFill>
                <a:effectLst/>
                <a:cs typeface="Times New Roman" panose="02020603050405020304" pitchFamily="18" charset="0"/>
              </a:rPr>
              <a:t>in press) </a:t>
            </a:r>
            <a:endParaRPr kumimoji="1" lang="ja-JP" altLang="en-US" sz="1400">
              <a:cs typeface="Times New Roman" panose="02020603050405020304" pitchFamily="18" charset="0"/>
            </a:endParaRPr>
          </a:p>
        </p:txBody>
      </p:sp>
      <p:sp>
        <p:nvSpPr>
          <p:cNvPr id="86" name="スライド番号プレースホルダー 85">
            <a:extLst>
              <a:ext uri="{FF2B5EF4-FFF2-40B4-BE49-F238E27FC236}">
                <a16:creationId xmlns:a16="http://schemas.microsoft.com/office/drawing/2014/main" id="{14CCA55F-4252-DB4A-B1C2-4CDE2E926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772E-AFF8-CA46-8512-580DABBF6AB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385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1CDEC4-D288-7176-134B-2ED7B43A9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ja-JP" sz="2800" dirty="0"/>
              <a:t>Introducing the permanent system for HFS CHI on QUEST</a:t>
            </a:r>
            <a:endParaRPr lang="en-US" sz="2800" dirty="0"/>
          </a:p>
        </p:txBody>
      </p:sp>
      <p:sp>
        <p:nvSpPr>
          <p:cNvPr id="7" name="スライド番号プレースホルダー 2">
            <a:extLst>
              <a:ext uri="{FF2B5EF4-FFF2-40B4-BE49-F238E27FC236}">
                <a16:creationId xmlns:a16="http://schemas.microsoft.com/office/drawing/2014/main" id="{37D71CED-BC80-1345-8348-09A25117E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99473" y="6451920"/>
            <a:ext cx="2743200" cy="365125"/>
          </a:xfrm>
        </p:spPr>
        <p:txBody>
          <a:bodyPr/>
          <a:lstStyle/>
          <a:p>
            <a:fld id="{4721772E-AFF8-CA46-8512-580DABBF6ABD}" type="slidenum">
              <a:rPr lang="en-US" smtClean="0"/>
              <a:t>9</a:t>
            </a:fld>
            <a:endParaRPr 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FFB4649-CDA1-BB4B-932E-45A52CD6E183}"/>
              </a:ext>
            </a:extLst>
          </p:cNvPr>
          <p:cNvGrpSpPr/>
          <p:nvPr/>
        </p:nvGrpSpPr>
        <p:grpSpPr>
          <a:xfrm>
            <a:off x="-14842" y="1208382"/>
            <a:ext cx="5147209" cy="4590906"/>
            <a:chOff x="2398834" y="592283"/>
            <a:chExt cx="5147209" cy="4590906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9B3EBDCC-ABBC-AA48-AC43-095035DD40DC}"/>
                </a:ext>
              </a:extLst>
            </p:cNvPr>
            <p:cNvSpPr/>
            <p:nvPr/>
          </p:nvSpPr>
          <p:spPr>
            <a:xfrm>
              <a:off x="2398834" y="592283"/>
              <a:ext cx="5147209" cy="45909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5E5C9DDB-71B2-8F4C-B74B-3126F27BB94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685668" y="789737"/>
              <a:ext cx="4712034" cy="4393452"/>
              <a:chOff x="558303" y="1679663"/>
              <a:chExt cx="5211350" cy="4859009"/>
            </a:xfrm>
          </p:grpSpPr>
          <p:pic>
            <p:nvPicPr>
              <p:cNvPr id="11" name="図 10">
                <a:extLst>
                  <a:ext uri="{FF2B5EF4-FFF2-40B4-BE49-F238E27FC236}">
                    <a16:creationId xmlns:a16="http://schemas.microsoft.com/office/drawing/2014/main" id="{37CE28C5-BA49-BA49-A8D8-1EC5DF5187D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8287" b="3296"/>
              <a:stretch/>
            </p:blipFill>
            <p:spPr>
              <a:xfrm>
                <a:off x="591143" y="1976290"/>
                <a:ext cx="5175061" cy="4562381"/>
              </a:xfrm>
              <a:prstGeom prst="rect">
                <a:avLst/>
              </a:prstGeom>
            </p:spPr>
          </p:pic>
          <p:pic>
            <p:nvPicPr>
              <p:cNvPr id="12" name="図 11">
                <a:extLst>
                  <a:ext uri="{FF2B5EF4-FFF2-40B4-BE49-F238E27FC236}">
                    <a16:creationId xmlns:a16="http://schemas.microsoft.com/office/drawing/2014/main" id="{AB69DAAC-DBBF-B849-B606-A5CFCA5067B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4949"/>
              <a:stretch/>
            </p:blipFill>
            <p:spPr>
              <a:xfrm>
                <a:off x="558303" y="1679663"/>
                <a:ext cx="5211350" cy="4859009"/>
              </a:xfrm>
              <a:prstGeom prst="rect">
                <a:avLst/>
              </a:prstGeom>
            </p:spPr>
          </p:pic>
        </p:grp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E03A5F08-C156-3F48-9F0A-CF8FAA24F5A0}"/>
              </a:ext>
            </a:extLst>
          </p:cNvPr>
          <p:cNvGrpSpPr/>
          <p:nvPr/>
        </p:nvGrpSpPr>
        <p:grpSpPr>
          <a:xfrm>
            <a:off x="1969060" y="3191481"/>
            <a:ext cx="1235810" cy="388202"/>
            <a:chOff x="7698394" y="3754069"/>
            <a:chExt cx="1235810" cy="388202"/>
          </a:xfrm>
        </p:grpSpPr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19A40186-5B4E-114A-ABC3-D09303FF3BCB}"/>
                </a:ext>
              </a:extLst>
            </p:cNvPr>
            <p:cNvSpPr txBox="1"/>
            <p:nvPr/>
          </p:nvSpPr>
          <p:spPr>
            <a:xfrm>
              <a:off x="7780482" y="3754069"/>
              <a:ext cx="1153722" cy="22121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kumimoji="1" lang="en-US" altLang="ja-JP" sz="1400" b="1" dirty="0">
                  <a:solidFill>
                    <a:srgbClr val="C00000"/>
                  </a:solidFill>
                </a:rPr>
                <a:t>Bias electrode</a:t>
              </a:r>
            </a:p>
          </p:txBody>
        </p:sp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0189A166-60D5-454E-9A34-EC4AF24402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98394" y="4009291"/>
              <a:ext cx="204169" cy="132980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0712CBF-9ECF-DF4D-895A-C31146AD7EFA}"/>
              </a:ext>
            </a:extLst>
          </p:cNvPr>
          <p:cNvSpPr txBox="1"/>
          <p:nvPr/>
        </p:nvSpPr>
        <p:spPr>
          <a:xfrm>
            <a:off x="301685" y="3760740"/>
            <a:ext cx="1176994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ja-JP" sz="1400" b="1" dirty="0">
                <a:solidFill>
                  <a:srgbClr val="C00000"/>
                </a:solidFill>
              </a:rPr>
              <a:t>Gas manifold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EAF011E-376F-F145-9E8D-3A1DAA4688BD}"/>
              </a:ext>
            </a:extLst>
          </p:cNvPr>
          <p:cNvSpPr txBox="1"/>
          <p:nvPr/>
        </p:nvSpPr>
        <p:spPr>
          <a:xfrm>
            <a:off x="824036" y="4882434"/>
            <a:ext cx="1080165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ja-JP" sz="1400" b="1" dirty="0">
                <a:solidFill>
                  <a:srgbClr val="C00000"/>
                </a:solidFill>
              </a:rPr>
              <a:t>gas nozzles</a:t>
            </a:r>
          </a:p>
          <a:p>
            <a:pPr algn="ctr"/>
            <a:r>
              <a:rPr kumimoji="1" lang="en-US" altLang="ja-JP" sz="1400" b="1" dirty="0">
                <a:solidFill>
                  <a:srgbClr val="C00000"/>
                </a:solidFill>
              </a:rPr>
              <a:t>x 4-8</a:t>
            </a:r>
            <a:endParaRPr kumimoji="1" lang="ja-JP" altLang="en-US" sz="1400" b="1" dirty="0">
              <a:solidFill>
                <a:srgbClr val="C00000"/>
              </a:solidFill>
            </a:endParaRP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583E5F48-2F87-9A49-AA8D-D7C326877E2D}"/>
              </a:ext>
            </a:extLst>
          </p:cNvPr>
          <p:cNvCxnSpPr>
            <a:cxnSpLocks/>
          </p:cNvCxnSpPr>
          <p:nvPr/>
        </p:nvCxnSpPr>
        <p:spPr>
          <a:xfrm flipH="1" flipV="1">
            <a:off x="866666" y="4046453"/>
            <a:ext cx="380346" cy="31336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AFB43110-0447-D148-BE25-E92E942EBB36}"/>
              </a:ext>
            </a:extLst>
          </p:cNvPr>
          <p:cNvCxnSpPr>
            <a:cxnSpLocks/>
          </p:cNvCxnSpPr>
          <p:nvPr/>
        </p:nvCxnSpPr>
        <p:spPr>
          <a:xfrm flipH="1">
            <a:off x="1503544" y="4554119"/>
            <a:ext cx="1" cy="32932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B50A5C8-F0CD-9641-BD3F-B384EDF25DAC}"/>
              </a:ext>
            </a:extLst>
          </p:cNvPr>
          <p:cNvSpPr txBox="1"/>
          <p:nvPr/>
        </p:nvSpPr>
        <p:spPr>
          <a:xfrm>
            <a:off x="533354" y="5369124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PF5-1</a:t>
            </a:r>
            <a:endParaRPr kumimoji="1" lang="ja-JP" altLang="en-US" b="1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AE3C66D-8E99-5C4F-92D2-52A7A7F3FC55}"/>
              </a:ext>
            </a:extLst>
          </p:cNvPr>
          <p:cNvSpPr txBox="1"/>
          <p:nvPr/>
        </p:nvSpPr>
        <p:spPr>
          <a:xfrm>
            <a:off x="3638767" y="5368995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PF5-2</a:t>
            </a:r>
            <a:endParaRPr kumimoji="1" lang="ja-JP" altLang="en-US" b="1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1B901A3-E171-DF43-A67A-C6FBBFEF1FB6}"/>
              </a:ext>
            </a:extLst>
          </p:cNvPr>
          <p:cNvSpPr txBox="1"/>
          <p:nvPr/>
        </p:nvSpPr>
        <p:spPr>
          <a:xfrm>
            <a:off x="5168190" y="787634"/>
            <a:ext cx="6974483" cy="298543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u="sng" dirty="0"/>
              <a:t>A large-scale redesigned system was </a:t>
            </a:r>
          </a:p>
          <a:p>
            <a:pPr algn="ctr"/>
            <a:r>
              <a:rPr kumimoji="1" lang="en-US" altLang="ja-JP" sz="2000" b="1" u="sng" dirty="0"/>
              <a:t>implemented in November of 2021.</a:t>
            </a:r>
          </a:p>
          <a:p>
            <a:endParaRPr kumimoji="1" lang="en-US" altLang="ja-JP" sz="800" b="1" dirty="0">
              <a:solidFill>
                <a:srgbClr val="0432F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b="1" dirty="0">
                <a:solidFill>
                  <a:srgbClr val="0432FF"/>
                </a:solidFill>
              </a:rPr>
              <a:t>The T-CHI electrode was redesigned as a divertor electrode</a:t>
            </a:r>
            <a:r>
              <a:rPr kumimoji="1" lang="ja-JP" altLang="en-US" sz="2000" b="1">
                <a:solidFill>
                  <a:srgbClr val="0432FF"/>
                </a:solidFill>
              </a:rPr>
              <a:t> </a:t>
            </a:r>
            <a:r>
              <a:rPr kumimoji="1" lang="en-US" altLang="ja-JP" sz="2000" b="1" dirty="0">
                <a:solidFill>
                  <a:srgbClr val="0432FF"/>
                </a:solidFill>
              </a:rPr>
              <a:t>that is </a:t>
            </a:r>
            <a:r>
              <a:rPr kumimoji="1" lang="en" altLang="ja-JP" sz="2000" b="1" dirty="0">
                <a:solidFill>
                  <a:srgbClr val="0432FF"/>
                </a:solidFill>
              </a:rPr>
              <a:t>compatible with </a:t>
            </a:r>
            <a:r>
              <a:rPr kumimoji="1" lang="en-US" altLang="ja-JP" sz="2000" b="1" dirty="0">
                <a:solidFill>
                  <a:srgbClr val="0432FF"/>
                </a:solidFill>
              </a:rPr>
              <a:t>non-CHI QUEST operations</a:t>
            </a:r>
            <a:endParaRPr kumimoji="1" lang="en-US" altLang="ja-JP" sz="800" b="1" dirty="0">
              <a:solidFill>
                <a:srgbClr val="0432F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b="1" dirty="0">
                <a:solidFill>
                  <a:srgbClr val="0432FF"/>
                </a:solidFill>
              </a:rPr>
              <a:t>New electrode position is lower than the original position and there is an empty space between inner wall and electrode, in which higher injector flux (&gt;12mWb) is formed without using PF4 (solenoid) coil.</a:t>
            </a:r>
            <a:endParaRPr kumimoji="1" lang="en-US" altLang="ja-JP" sz="800" b="1" dirty="0">
              <a:solidFill>
                <a:srgbClr val="0432F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b="1" dirty="0">
                <a:solidFill>
                  <a:srgbClr val="0432FF"/>
                </a:solidFill>
              </a:rPr>
              <a:t>NSTX-type gas manifold was installed.</a:t>
            </a:r>
            <a:endParaRPr kumimoji="1" lang="ja-JP" altLang="en-US" sz="2000" b="1">
              <a:solidFill>
                <a:srgbClr val="0432FF"/>
              </a:solidFill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71A2F64D-AB55-AB45-ADA7-D3D5554C4217}"/>
              </a:ext>
            </a:extLst>
          </p:cNvPr>
          <p:cNvGrpSpPr/>
          <p:nvPr/>
        </p:nvGrpSpPr>
        <p:grpSpPr>
          <a:xfrm>
            <a:off x="1766310" y="3754037"/>
            <a:ext cx="2031850" cy="897097"/>
            <a:chOff x="7705607" y="4360482"/>
            <a:chExt cx="2031850" cy="897097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FF9FBD5E-25D8-AC4B-A173-1843FA8AEC90}"/>
                </a:ext>
              </a:extLst>
            </p:cNvPr>
            <p:cNvSpPr txBox="1"/>
            <p:nvPr/>
          </p:nvSpPr>
          <p:spPr>
            <a:xfrm>
              <a:off x="8550876" y="5008215"/>
              <a:ext cx="1186581" cy="24936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kumimoji="1" lang="en-US" altLang="ja-JP" sz="1400" b="1" dirty="0">
                  <a:solidFill>
                    <a:srgbClr val="C00000"/>
                  </a:solidFill>
                </a:rPr>
                <a:t>Ceramic break</a:t>
              </a:r>
              <a:endParaRPr kumimoji="1" lang="ja-JP" altLang="en-US" sz="14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F9A10421-1E9A-2443-837A-7A60215D641F}"/>
                </a:ext>
              </a:extLst>
            </p:cNvPr>
            <p:cNvCxnSpPr>
              <a:cxnSpLocks/>
              <a:endCxn id="24" idx="1"/>
            </p:cNvCxnSpPr>
            <p:nvPr/>
          </p:nvCxnSpPr>
          <p:spPr>
            <a:xfrm>
              <a:off x="8265200" y="4360482"/>
              <a:ext cx="285676" cy="772415"/>
            </a:xfrm>
            <a:prstGeom prst="line">
              <a:avLst/>
            </a:prstGeom>
            <a:ln w="158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>
              <a:extLst>
                <a:ext uri="{FF2B5EF4-FFF2-40B4-BE49-F238E27FC236}">
                  <a16:creationId xmlns:a16="http://schemas.microsoft.com/office/drawing/2014/main" id="{44212018-10DD-2245-A49E-57ED1271C42A}"/>
                </a:ext>
              </a:extLst>
            </p:cNvPr>
            <p:cNvCxnSpPr>
              <a:cxnSpLocks/>
              <a:endCxn id="24" idx="1"/>
            </p:cNvCxnSpPr>
            <p:nvPr/>
          </p:nvCxnSpPr>
          <p:spPr>
            <a:xfrm>
              <a:off x="7708726" y="4657817"/>
              <a:ext cx="842150" cy="475080"/>
            </a:xfrm>
            <a:prstGeom prst="line">
              <a:avLst/>
            </a:prstGeom>
            <a:ln w="158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コネクタ 26">
              <a:extLst>
                <a:ext uri="{FF2B5EF4-FFF2-40B4-BE49-F238E27FC236}">
                  <a16:creationId xmlns:a16="http://schemas.microsoft.com/office/drawing/2014/main" id="{9A9F9289-3E7A-C647-B53A-AA73F592BB6C}"/>
                </a:ext>
              </a:extLst>
            </p:cNvPr>
            <p:cNvCxnSpPr>
              <a:cxnSpLocks/>
              <a:endCxn id="24" idx="1"/>
            </p:cNvCxnSpPr>
            <p:nvPr/>
          </p:nvCxnSpPr>
          <p:spPr>
            <a:xfrm>
              <a:off x="7705607" y="5128995"/>
              <a:ext cx="845269" cy="3902"/>
            </a:xfrm>
            <a:prstGeom prst="line">
              <a:avLst/>
            </a:prstGeom>
            <a:ln w="158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52D579E-2A99-7744-8633-7AC99F6B72C1}"/>
              </a:ext>
            </a:extLst>
          </p:cNvPr>
          <p:cNvSpPr txBox="1"/>
          <p:nvPr/>
        </p:nvSpPr>
        <p:spPr>
          <a:xfrm>
            <a:off x="524962" y="2831640"/>
            <a:ext cx="11400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b="1" dirty="0">
                <a:solidFill>
                  <a:srgbClr val="0000FF"/>
                </a:solidFill>
              </a:rPr>
              <a:t>Injector flux</a:t>
            </a:r>
          </a:p>
          <a:p>
            <a:pPr algn="ctr"/>
            <a:r>
              <a:rPr kumimoji="1" lang="en-US" altLang="ja-JP" sz="1400" b="1" dirty="0">
                <a:solidFill>
                  <a:srgbClr val="0000FF"/>
                </a:solidFill>
              </a:rPr>
              <a:t>&gt; 12mWb</a:t>
            </a:r>
            <a:endParaRPr kumimoji="1" lang="ja-JP" altLang="en-US" sz="1400" b="1">
              <a:solidFill>
                <a:srgbClr val="0000FF"/>
              </a:solidFill>
            </a:endParaRPr>
          </a:p>
        </p:txBody>
      </p: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279E8714-6FA5-D74D-8D86-C923AA6B70A2}"/>
              </a:ext>
            </a:extLst>
          </p:cNvPr>
          <p:cNvCxnSpPr>
            <a:cxnSpLocks/>
          </p:cNvCxnSpPr>
          <p:nvPr/>
        </p:nvCxnSpPr>
        <p:spPr>
          <a:xfrm flipH="1">
            <a:off x="1959782" y="4532257"/>
            <a:ext cx="1" cy="438327"/>
          </a:xfrm>
          <a:prstGeom prst="line">
            <a:avLst/>
          </a:prstGeom>
          <a:ln w="47625" cmpd="dbl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681EC09B-DB16-3B47-8B1B-DFDE539FDED7}"/>
              </a:ext>
            </a:extLst>
          </p:cNvPr>
          <p:cNvCxnSpPr>
            <a:cxnSpLocks/>
          </p:cNvCxnSpPr>
          <p:nvPr/>
        </p:nvCxnSpPr>
        <p:spPr>
          <a:xfrm>
            <a:off x="1171053" y="3325338"/>
            <a:ext cx="151917" cy="255455"/>
          </a:xfrm>
          <a:prstGeom prst="straightConnector1">
            <a:avLst/>
          </a:prstGeom>
          <a:ln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4F5DFB9-135E-A44D-953E-D087DC253287}"/>
              </a:ext>
            </a:extLst>
          </p:cNvPr>
          <p:cNvSpPr txBox="1"/>
          <p:nvPr/>
        </p:nvSpPr>
        <p:spPr>
          <a:xfrm>
            <a:off x="1433889" y="746717"/>
            <a:ext cx="2521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u="sng" dirty="0">
                <a:solidFill>
                  <a:srgbClr val="C00000"/>
                </a:solidFill>
              </a:rPr>
              <a:t>Divertor electrode</a:t>
            </a:r>
            <a:endParaRPr kumimoji="1" lang="ja-JP" altLang="en-US" sz="2400" b="1" u="sng">
              <a:solidFill>
                <a:srgbClr val="C00000"/>
              </a:solidFill>
            </a:endParaRPr>
          </a:p>
        </p:txBody>
      </p:sp>
      <p:sp>
        <p:nvSpPr>
          <p:cNvPr id="32" name="右矢印 41">
            <a:extLst>
              <a:ext uri="{FF2B5EF4-FFF2-40B4-BE49-F238E27FC236}">
                <a16:creationId xmlns:a16="http://schemas.microsoft.com/office/drawing/2014/main" id="{A1AD2A0B-957D-D143-866D-EE795EDBCB6C}"/>
              </a:ext>
            </a:extLst>
          </p:cNvPr>
          <p:cNvSpPr/>
          <p:nvPr/>
        </p:nvSpPr>
        <p:spPr>
          <a:xfrm rot="10800000">
            <a:off x="1175142" y="4472934"/>
            <a:ext cx="124532" cy="96819"/>
          </a:xfrm>
          <a:prstGeom prst="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84E7463-689B-BA4C-9156-3651E0B2C073}"/>
              </a:ext>
            </a:extLst>
          </p:cNvPr>
          <p:cNvSpPr txBox="1"/>
          <p:nvPr/>
        </p:nvSpPr>
        <p:spPr>
          <a:xfrm>
            <a:off x="5132367" y="3868462"/>
            <a:ext cx="7078525" cy="26776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u="sng" dirty="0"/>
              <a:t>Initial results</a:t>
            </a:r>
          </a:p>
          <a:p>
            <a:endParaRPr kumimoji="1" lang="en-US" altLang="ja-JP" sz="800" b="1" dirty="0">
              <a:solidFill>
                <a:srgbClr val="0432F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b="1" dirty="0">
                <a:solidFill>
                  <a:srgbClr val="0432FF"/>
                </a:solidFill>
              </a:rPr>
              <a:t>Due to the NSTX-type gas manifold, the breakdown occurred robustly even on higher injector flux configuration.</a:t>
            </a:r>
            <a:endParaRPr kumimoji="1" lang="en-US" altLang="ja-JP" sz="800" b="1" dirty="0">
              <a:solidFill>
                <a:srgbClr val="0432F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b="1" dirty="0">
                <a:solidFill>
                  <a:srgbClr val="0432FF"/>
                </a:solidFill>
              </a:rPr>
              <a:t>Because the discharge occurred robustly in the injector region, undesirable arc seemed to be prevented in the absorber region.</a:t>
            </a:r>
            <a:endParaRPr kumimoji="1" lang="en-US" altLang="ja-JP" sz="800" b="1" dirty="0">
              <a:solidFill>
                <a:srgbClr val="0432F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b="1" dirty="0">
                <a:solidFill>
                  <a:srgbClr val="0432FF"/>
                </a:solidFill>
              </a:rPr>
              <a:t>Higher toroidal current was achieved on higher injector flux configuration (testing of the new configuration is in progress)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3E2917A-F0E2-D443-88ED-76C65AD51963}"/>
              </a:ext>
            </a:extLst>
          </p:cNvPr>
          <p:cNvSpPr txBox="1"/>
          <p:nvPr/>
        </p:nvSpPr>
        <p:spPr>
          <a:xfrm>
            <a:off x="-29536" y="5713256"/>
            <a:ext cx="52822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altLang="ja-JP" sz="1400" dirty="0">
                <a:effectLst/>
                <a:hlinkClick r:id="rId5"/>
              </a:rPr>
              <a:t>IEEE Trans. Plasma Sci., “</a:t>
            </a:r>
            <a:r>
              <a:rPr lang="en" altLang="ja-JP" sz="1400" b="1" i="0" u="none" strike="noStrike" dirty="0">
                <a:solidFill>
                  <a:srgbClr val="333333"/>
                </a:solidFill>
                <a:effectLst/>
                <a:hlinkClick r:id="rId5"/>
              </a:rPr>
              <a:t>Design Considerations for the Implementation of a High-Field-Side Transient CHI System on QUEST</a:t>
            </a:r>
            <a:r>
              <a:rPr lang="en" altLang="ja-JP" sz="1400" dirty="0">
                <a:effectLst/>
                <a:hlinkClick r:id="rId5"/>
              </a:rPr>
              <a:t>”</a:t>
            </a:r>
            <a:r>
              <a:rPr lang="en" altLang="ja-JP" sz="1400" dirty="0">
                <a:effectLst/>
              </a:rPr>
              <a:t>,(Early Access)</a:t>
            </a:r>
            <a:endParaRPr lang="en" altLang="ja-JP" sz="1400" dirty="0"/>
          </a:p>
        </p:txBody>
      </p:sp>
    </p:spTree>
    <p:extLst>
      <p:ext uri="{BB962C8B-B14F-4D97-AF65-F5344CB8AC3E}">
        <p14:creationId xmlns:p14="http://schemas.microsoft.com/office/powerpoint/2010/main" val="2128571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1CDEC4-D288-7176-134B-2ED7B43A9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ja-JP" sz="2800" dirty="0"/>
              <a:t>Summary: Transient CHI studies on QUEST suggest attractive current generation scaling to future devices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D27CFBDD-E1CE-714B-8F0D-B3C36A186DCD}"/>
                  </a:ext>
                </a:extLst>
              </p:cNvPr>
              <p:cNvSpPr txBox="1"/>
              <p:nvPr/>
            </p:nvSpPr>
            <p:spPr>
              <a:xfrm>
                <a:off x="146462" y="1081067"/>
                <a:ext cx="11899075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kumimoji="1" lang="en-US" altLang="ja-JP" sz="2400" dirty="0"/>
                  <a:t>In the test of HFS T-CHI discharges with the modified system,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kumimoji="1" lang="en-US" altLang="ja-JP" sz="2400" dirty="0">
                    <a:solidFill>
                      <a:srgbClr val="0432FF"/>
                    </a:solidFill>
                  </a:rPr>
                  <a:t>An NSTX-like discharge was repeatedly achieved,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kumimoji="1" lang="en-US" altLang="ja-JP" sz="2400" b="1" dirty="0">
                    <a:solidFill>
                      <a:srgbClr val="0432FF"/>
                    </a:solidFill>
                  </a:rPr>
                  <a:t>The result suggests that the observed T-CHI current generation scaling </a:t>
                </a:r>
                <a:r>
                  <a:rPr kumimoji="1" lang="en-US" altLang="ja-JP" sz="2400" dirty="0">
                    <a:solidFill>
                      <a:srgbClr val="0432FF"/>
                    </a:solidFill>
                  </a:rPr>
                  <a:t>(I</a:t>
                </a:r>
                <a:r>
                  <a:rPr kumimoji="1" lang="en-US" altLang="ja-JP" sz="2400" baseline="-25000" dirty="0">
                    <a:solidFill>
                      <a:srgbClr val="0432FF"/>
                    </a:solidFill>
                  </a:rPr>
                  <a:t>p</a:t>
                </a:r>
                <a:r>
                  <a:rPr kumimoji="1" lang="en-US" altLang="ja-JP" sz="2400" dirty="0">
                    <a:solidFill>
                      <a:srgbClr val="0432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2400" i="1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kumimoji="1" lang="en-US" altLang="ja-JP" sz="2400" dirty="0">
                    <a:solidFill>
                      <a:srgbClr val="0432FF"/>
                    </a:solidFill>
                  </a:rPr>
                  <a:t> Inj. Flux    &amp;   </a:t>
                </a:r>
                <a:r>
                  <a:rPr kumimoji="1" lang="en-US" altLang="ja-JP" sz="2400" dirty="0" err="1">
                    <a:solidFill>
                      <a:srgbClr val="0432FF"/>
                    </a:solidFill>
                  </a:rPr>
                  <a:t>I</a:t>
                </a:r>
                <a:r>
                  <a:rPr kumimoji="1" lang="en-US" altLang="ja-JP" sz="2400" baseline="-25000" dirty="0" err="1">
                    <a:solidFill>
                      <a:srgbClr val="0432FF"/>
                    </a:solidFill>
                  </a:rPr>
                  <a:t>inj</a:t>
                </a:r>
                <a:r>
                  <a:rPr kumimoji="1" lang="en-US" altLang="ja-JP" sz="2400" dirty="0">
                    <a:solidFill>
                      <a:srgbClr val="0432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2400" i="1">
                        <a:solidFill>
                          <a:srgbClr val="0432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kumimoji="1" lang="en-US" altLang="ja-JP" sz="2400" dirty="0">
                    <a:solidFill>
                      <a:srgbClr val="0432FF"/>
                    </a:solidFill>
                  </a:rPr>
                  <a:t> 1/B</a:t>
                </a:r>
                <a:r>
                  <a:rPr kumimoji="1" lang="en-US" altLang="ja-JP" sz="2400" baseline="-25000" dirty="0">
                    <a:solidFill>
                      <a:srgbClr val="0432FF"/>
                    </a:solidFill>
                  </a:rPr>
                  <a:t>T</a:t>
                </a:r>
                <a:r>
                  <a:rPr kumimoji="1" lang="en-US" altLang="ja-JP" sz="2400" dirty="0">
                    <a:solidFill>
                      <a:srgbClr val="0432FF"/>
                    </a:solidFill>
                  </a:rPr>
                  <a:t>) should permit the generation of significant solenoid-free plasma start-up currents in high B</a:t>
                </a:r>
                <a:r>
                  <a:rPr kumimoji="1" lang="en-US" altLang="ja-JP" sz="2400" baseline="-25000" dirty="0">
                    <a:solidFill>
                      <a:srgbClr val="0432FF"/>
                    </a:solidFill>
                  </a:rPr>
                  <a:t>T</a:t>
                </a:r>
                <a:r>
                  <a:rPr kumimoji="1" lang="en-US" altLang="ja-JP" sz="2400" dirty="0">
                    <a:solidFill>
                      <a:srgbClr val="0432FF"/>
                    </a:solidFill>
                  </a:rPr>
                  <a:t> STs</a:t>
                </a:r>
                <a:endParaRPr kumimoji="1" lang="en-US" altLang="ja-JP" sz="2400" dirty="0"/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kumimoji="1" lang="en-US" altLang="ja-JP" sz="8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kumimoji="1" lang="en-US" altLang="ja-JP" sz="2400" dirty="0"/>
                  <a:t>Based on the initial HFS T-CHI results, the system has undergone a large-scale modification to generate a high-performance T-CHI start-up discharge to be used routinely for QUEST plasmas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kumimoji="1" lang="en-US" altLang="ja-JP" sz="8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kumimoji="1" lang="en-US" altLang="ja-JP" sz="2400" dirty="0"/>
                  <a:t>Future work;</a:t>
                </a:r>
              </a:p>
              <a:p>
                <a:pPr lvl="1"/>
                <a:r>
                  <a:rPr kumimoji="1" lang="en-US" altLang="ja-JP" sz="2400" dirty="0"/>
                  <a:t>- 	Use the newly installed HFS configuration to increase the generated current with 	reduced absorber arcing</a:t>
                </a:r>
              </a:p>
              <a:p>
                <a:pPr marL="800100" lvl="1" indent="-342900">
                  <a:buFontTx/>
                  <a:buChar char="-"/>
                </a:pPr>
                <a:r>
                  <a:rPr kumimoji="1" lang="en-US" altLang="ja-JP" sz="2400" dirty="0"/>
                  <a:t>Aim at formation of closed flux configurations with ~100 kA of confined current</a:t>
                </a:r>
              </a:p>
              <a:p>
                <a:pPr marL="800100" lvl="1" indent="-342900">
                  <a:buFontTx/>
                  <a:buChar char="-"/>
                </a:pPr>
                <a:r>
                  <a:rPr kumimoji="1" lang="en-US" altLang="ja-JP" sz="2400" dirty="0"/>
                  <a:t>The eventual plan is to non-inductively ramp the T-CHI generated current using ECH</a:t>
                </a:r>
              </a:p>
              <a:p>
                <a:endParaRPr kumimoji="1" lang="en-US" altLang="ja-JP" sz="8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D27CFBDD-E1CE-714B-8F0D-B3C36A186D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462" y="1081067"/>
                <a:ext cx="11899075" cy="5262979"/>
              </a:xfrm>
              <a:prstGeom prst="rect">
                <a:avLst/>
              </a:prstGeom>
              <a:blipFill>
                <a:blip r:embed="rId3"/>
                <a:stretch>
                  <a:fillRect l="-746" t="-72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FFC8EC2-D4DE-314F-BDD3-B88BD939D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23195"/>
            <a:ext cx="2743200" cy="365125"/>
          </a:xfrm>
        </p:spPr>
        <p:txBody>
          <a:bodyPr/>
          <a:lstStyle/>
          <a:p>
            <a:fld id="{4721772E-AFF8-CA46-8512-580DABBF6AB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109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1CDEC4-D288-7176-134B-2ED7B43A9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357301-5122-294A-BF0D-D3E7507CC1B1}"/>
              </a:ext>
            </a:extLst>
          </p:cNvPr>
          <p:cNvSpPr txBox="1"/>
          <p:nvPr/>
        </p:nvSpPr>
        <p:spPr>
          <a:xfrm>
            <a:off x="2879124" y="2594919"/>
            <a:ext cx="56568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dirty="0"/>
              <a:t>Thank you for your attention.</a:t>
            </a:r>
            <a:endParaRPr kumimoji="1" lang="ja-JP" altLang="en-US" sz="360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C289B71-944C-A647-8AC3-7A7EF6B33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772E-AFF8-CA46-8512-580DABBF6AB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081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29643</TotalTime>
  <Words>1557</Words>
  <Application>Microsoft Macintosh PowerPoint</Application>
  <PresentationFormat>ワイド画面</PresentationFormat>
  <Paragraphs>302</Paragraphs>
  <Slides>11</Slides>
  <Notes>11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22" baseType="lpstr">
      <vt:lpstr>MS Gothic</vt:lpstr>
      <vt:lpstr>Arial</vt:lpstr>
      <vt:lpstr>Arial Black</vt:lpstr>
      <vt:lpstr>Calibri</vt:lpstr>
      <vt:lpstr>Cambria Math</vt:lpstr>
      <vt:lpstr>Lucida Sans</vt:lpstr>
      <vt:lpstr>Rockwell</vt:lpstr>
      <vt:lpstr>Tahoma</vt:lpstr>
      <vt:lpstr>Times New Roman</vt:lpstr>
      <vt:lpstr>Verdana</vt:lpstr>
      <vt:lpstr>Office Theme</vt:lpstr>
      <vt:lpstr>Improvements to the High-Field-Side Transient CHI System on QUEST</vt:lpstr>
      <vt:lpstr>Outline</vt:lpstr>
      <vt:lpstr>Transient Coaxial Helicity Injection (T-CHI)  in QUEST</vt:lpstr>
      <vt:lpstr>The first application on QUEST employed Low-field-side (LFS) injection</vt:lpstr>
      <vt:lpstr>Implemented High-field-side (HFS) injection to resolve  issues with with LFS injection</vt:lpstr>
      <vt:lpstr>Modified system for HFS T-CHI</vt:lpstr>
      <vt:lpstr>Discharge grows to fill the vessel before  occurrence of an absorber </vt:lpstr>
      <vt:lpstr>FS studies indicate attractive current generation  scaling ( Iinj ∝ 1/BT      &amp;      Ip ∝ Inj. Flux )</vt:lpstr>
      <vt:lpstr>Introducing the permanent system for HFS CHI on QUEST</vt:lpstr>
      <vt:lpstr>Summary: Transient CHI studies on QUEST suggest attractive current generation scaling to future devices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 における電流駆動実験 </dc:title>
  <dc:creator>Microsoft Office User</dc:creator>
  <cp:lastModifiedBy>KURODA KENGOH</cp:lastModifiedBy>
  <cp:revision>486</cp:revision>
  <dcterms:created xsi:type="dcterms:W3CDTF">2017-05-27T16:00:17Z</dcterms:created>
  <dcterms:modified xsi:type="dcterms:W3CDTF">2022-11-03T03:06:35Z</dcterms:modified>
</cp:coreProperties>
</file>