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30279975" cy="42808525"/>
  <p:notesSz cx="6718300" cy="9410700"/>
  <p:defaultTextStyle>
    <a:defPPr>
      <a:defRPr lang="de-DE"/>
    </a:defPPr>
    <a:lvl1pPr algn="ctr" rtl="0" eaLnBrk="0" fontAlgn="base" hangingPunct="0">
      <a:spcBef>
        <a:spcPct val="5000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39">
          <p15:clr>
            <a:srgbClr val="A4A3A4"/>
          </p15:clr>
        </p15:guide>
        <p15:guide id="2" orient="horz" pos="25530">
          <p15:clr>
            <a:srgbClr val="A4A3A4"/>
          </p15:clr>
        </p15:guide>
        <p15:guide id="3" orient="horz" pos="5112">
          <p15:clr>
            <a:srgbClr val="A4A3A4"/>
          </p15:clr>
        </p15:guide>
        <p15:guide id="4" orient="horz" pos="20374">
          <p15:clr>
            <a:srgbClr val="A4A3A4"/>
          </p15:clr>
        </p15:guide>
        <p15:guide id="5" pos="4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5">
          <p15:clr>
            <a:srgbClr val="A4A3A4"/>
          </p15:clr>
        </p15:guide>
        <p15:guide id="2" pos="21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6DFF"/>
    <a:srgbClr val="326CC8"/>
    <a:srgbClr val="000099"/>
    <a:srgbClr val="CC0099"/>
    <a:srgbClr val="00B050"/>
    <a:srgbClr val="00CC99"/>
    <a:srgbClr val="333333"/>
    <a:srgbClr val="0000CC"/>
    <a:srgbClr val="326CB3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720B72-5D38-4774-8146-E854046D43AF}" v="2" dt="2022-10-25T11:14:35.6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07" autoAdjust="0"/>
    <p:restoredTop sz="94941" autoAdjust="0"/>
  </p:normalViewPr>
  <p:slideViewPr>
    <p:cSldViewPr snapToGrid="0">
      <p:cViewPr>
        <p:scale>
          <a:sx n="33" d="100"/>
          <a:sy n="33" d="100"/>
        </p:scale>
        <p:origin x="576" y="-2568"/>
      </p:cViewPr>
      <p:guideLst>
        <p:guide orient="horz" pos="3939"/>
        <p:guide orient="horz" pos="25530"/>
        <p:guide orient="horz" pos="5112"/>
        <p:guide orient="horz" pos="20374"/>
        <p:guide pos="4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4" d="100"/>
          <a:sy n="74" d="100"/>
        </p:scale>
        <p:origin x="-1638" y="-96"/>
      </p:cViewPr>
      <p:guideLst>
        <p:guide orient="horz" pos="2965"/>
        <p:guide pos="21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SEGADO FERNANDEZ" userId="ace75e76-94e6-4bda-bea8-8e3946b9493e" providerId="ADAL" clId="{8EC2847B-9C55-4487-9C44-B5A04D1B563A}"/>
    <pc:docChg chg="undo custSel modSld modMainMaster">
      <pc:chgData name="JORGE SEGADO FERNANDEZ" userId="ace75e76-94e6-4bda-bea8-8e3946b9493e" providerId="ADAL" clId="{8EC2847B-9C55-4487-9C44-B5A04D1B563A}" dt="2022-09-09T09:32:31.311" v="750" actId="20577"/>
      <pc:docMkLst>
        <pc:docMk/>
      </pc:docMkLst>
      <pc:sldChg chg="addSp delSp modSp mod">
        <pc:chgData name="JORGE SEGADO FERNANDEZ" userId="ace75e76-94e6-4bda-bea8-8e3946b9493e" providerId="ADAL" clId="{8EC2847B-9C55-4487-9C44-B5A04D1B563A}" dt="2022-09-09T09:32:31.311" v="750" actId="20577"/>
        <pc:sldMkLst>
          <pc:docMk/>
          <pc:sldMk cId="0" sldId="258"/>
        </pc:sldMkLst>
        <pc:spChg chg="mod">
          <ac:chgData name="JORGE SEGADO FERNANDEZ" userId="ace75e76-94e6-4bda-bea8-8e3946b9493e" providerId="ADAL" clId="{8EC2847B-9C55-4487-9C44-B5A04D1B563A}" dt="2022-09-07T13:32:48.866" v="719" actId="20577"/>
          <ac:spMkLst>
            <pc:docMk/>
            <pc:sldMk cId="0" sldId="258"/>
            <ac:spMk id="3" creationId="{99CE56A3-8AB2-A2A3-3E1D-44A9AA046B99}"/>
          </ac:spMkLst>
        </pc:spChg>
        <pc:spChg chg="mod">
          <ac:chgData name="JORGE SEGADO FERNANDEZ" userId="ace75e76-94e6-4bda-bea8-8e3946b9493e" providerId="ADAL" clId="{8EC2847B-9C55-4487-9C44-B5A04D1B563A}" dt="2022-09-07T07:15:27.309" v="423" actId="1038"/>
          <ac:spMkLst>
            <pc:docMk/>
            <pc:sldMk cId="0" sldId="258"/>
            <ac:spMk id="4" creationId="{66FEB48E-BF65-F5F0-BCF7-A950904A6A00}"/>
          </ac:spMkLst>
        </pc:spChg>
        <pc:spChg chg="add del mod">
          <ac:chgData name="JORGE SEGADO FERNANDEZ" userId="ace75e76-94e6-4bda-bea8-8e3946b9493e" providerId="ADAL" clId="{8EC2847B-9C55-4487-9C44-B5A04D1B563A}" dt="2022-09-07T07:15:31.015" v="424" actId="478"/>
          <ac:spMkLst>
            <pc:docMk/>
            <pc:sldMk cId="0" sldId="258"/>
            <ac:spMk id="7" creationId="{4CD12BCB-9C4E-A9F3-28B0-5FA18340D427}"/>
          </ac:spMkLst>
        </pc:spChg>
        <pc:spChg chg="mod">
          <ac:chgData name="JORGE SEGADO FERNANDEZ" userId="ace75e76-94e6-4bda-bea8-8e3946b9493e" providerId="ADAL" clId="{8EC2847B-9C55-4487-9C44-B5A04D1B563A}" dt="2022-09-07T13:23:09.646" v="698" actId="20577"/>
          <ac:spMkLst>
            <pc:docMk/>
            <pc:sldMk cId="0" sldId="258"/>
            <ac:spMk id="13" creationId="{52895B83-5BA1-8180-3081-11C858133B66}"/>
          </ac:spMkLst>
        </pc:spChg>
        <pc:spChg chg="mod">
          <ac:chgData name="JORGE SEGADO FERNANDEZ" userId="ace75e76-94e6-4bda-bea8-8e3946b9493e" providerId="ADAL" clId="{8EC2847B-9C55-4487-9C44-B5A04D1B563A}" dt="2022-09-05T15:36:12.219" v="239" actId="113"/>
          <ac:spMkLst>
            <pc:docMk/>
            <pc:sldMk cId="0" sldId="258"/>
            <ac:spMk id="23" creationId="{37E47741-D701-7650-F4C4-A1ACEC7B56EA}"/>
          </ac:spMkLst>
        </pc:spChg>
        <pc:spChg chg="mod">
          <ac:chgData name="JORGE SEGADO FERNANDEZ" userId="ace75e76-94e6-4bda-bea8-8e3946b9493e" providerId="ADAL" clId="{8EC2847B-9C55-4487-9C44-B5A04D1B563A}" dt="2022-09-07T07:15:00.567" v="409" actId="14100"/>
          <ac:spMkLst>
            <pc:docMk/>
            <pc:sldMk cId="0" sldId="258"/>
            <ac:spMk id="39" creationId="{06811124-4ED8-CEB7-CF67-219F45FDC226}"/>
          </ac:spMkLst>
        </pc:spChg>
        <pc:spChg chg="mod">
          <ac:chgData name="JORGE SEGADO FERNANDEZ" userId="ace75e76-94e6-4bda-bea8-8e3946b9493e" providerId="ADAL" clId="{8EC2847B-9C55-4487-9C44-B5A04D1B563A}" dt="2022-09-05T15:31:13.089" v="164" actId="20577"/>
          <ac:spMkLst>
            <pc:docMk/>
            <pc:sldMk cId="0" sldId="258"/>
            <ac:spMk id="59" creationId="{00000000-0000-0000-0000-000000000000}"/>
          </ac:spMkLst>
        </pc:spChg>
        <pc:spChg chg="mod">
          <ac:chgData name="JORGE SEGADO FERNANDEZ" userId="ace75e76-94e6-4bda-bea8-8e3946b9493e" providerId="ADAL" clId="{8EC2847B-9C55-4487-9C44-B5A04D1B563A}" dt="2022-09-05T15:44:43.688" v="251" actId="1038"/>
          <ac:spMkLst>
            <pc:docMk/>
            <pc:sldMk cId="0" sldId="258"/>
            <ac:spMk id="72" creationId="{00000000-0000-0000-0000-000000000000}"/>
          </ac:spMkLst>
        </pc:spChg>
        <pc:spChg chg="mod">
          <ac:chgData name="JORGE SEGADO FERNANDEZ" userId="ace75e76-94e6-4bda-bea8-8e3946b9493e" providerId="ADAL" clId="{8EC2847B-9C55-4487-9C44-B5A04D1B563A}" dt="2022-09-05T15:38:32.384" v="246" actId="20577"/>
          <ac:spMkLst>
            <pc:docMk/>
            <pc:sldMk cId="0" sldId="258"/>
            <ac:spMk id="126" creationId="{14295816-16D6-C49B-2769-0F3A584D602F}"/>
          </ac:spMkLst>
        </pc:spChg>
        <pc:spChg chg="mod">
          <ac:chgData name="JORGE SEGADO FERNANDEZ" userId="ace75e76-94e6-4bda-bea8-8e3946b9493e" providerId="ADAL" clId="{8EC2847B-9C55-4487-9C44-B5A04D1B563A}" dt="2022-09-05T15:43:53.939" v="248" actId="1037"/>
          <ac:spMkLst>
            <pc:docMk/>
            <pc:sldMk cId="0" sldId="258"/>
            <ac:spMk id="128" creationId="{00000000-0000-0000-0000-000000000000}"/>
          </ac:spMkLst>
        </pc:spChg>
        <pc:spChg chg="mod">
          <ac:chgData name="JORGE SEGADO FERNANDEZ" userId="ace75e76-94e6-4bda-bea8-8e3946b9493e" providerId="ADAL" clId="{8EC2847B-9C55-4487-9C44-B5A04D1B563A}" dt="2022-09-08T16:29:35.154" v="728" actId="20577"/>
          <ac:spMkLst>
            <pc:docMk/>
            <pc:sldMk cId="0" sldId="258"/>
            <ac:spMk id="130" creationId="{00000000-0000-0000-0000-000000000000}"/>
          </ac:spMkLst>
        </pc:spChg>
        <pc:spChg chg="mod">
          <ac:chgData name="JORGE SEGADO FERNANDEZ" userId="ace75e76-94e6-4bda-bea8-8e3946b9493e" providerId="ADAL" clId="{8EC2847B-9C55-4487-9C44-B5A04D1B563A}" dt="2022-09-05T15:21:36.200" v="109" actId="20577"/>
          <ac:spMkLst>
            <pc:docMk/>
            <pc:sldMk cId="0" sldId="258"/>
            <ac:spMk id="134" creationId="{A0C817C7-2AA4-A568-6A6A-80D5B495359E}"/>
          </ac:spMkLst>
        </pc:spChg>
        <pc:spChg chg="mod">
          <ac:chgData name="JORGE SEGADO FERNANDEZ" userId="ace75e76-94e6-4bda-bea8-8e3946b9493e" providerId="ADAL" clId="{8EC2847B-9C55-4487-9C44-B5A04D1B563A}" dt="2022-09-05T16:10:53.854" v="331" actId="113"/>
          <ac:spMkLst>
            <pc:docMk/>
            <pc:sldMk cId="0" sldId="258"/>
            <ac:spMk id="144" creationId="{976A25DD-36C3-E04D-B925-818785559496}"/>
          </ac:spMkLst>
        </pc:spChg>
        <pc:spChg chg="mod">
          <ac:chgData name="JORGE SEGADO FERNANDEZ" userId="ace75e76-94e6-4bda-bea8-8e3946b9493e" providerId="ADAL" clId="{8EC2847B-9C55-4487-9C44-B5A04D1B563A}" dt="2022-09-05T15:21:57.904" v="110" actId="20577"/>
          <ac:spMkLst>
            <pc:docMk/>
            <pc:sldMk cId="0" sldId="258"/>
            <ac:spMk id="146" creationId="{37847D86-6F8B-BAEB-86C4-CF43098D4DB3}"/>
          </ac:spMkLst>
        </pc:spChg>
        <pc:spChg chg="mod">
          <ac:chgData name="JORGE SEGADO FERNANDEZ" userId="ace75e76-94e6-4bda-bea8-8e3946b9493e" providerId="ADAL" clId="{8EC2847B-9C55-4487-9C44-B5A04D1B563A}" dt="2022-09-07T07:17:38.048" v="459" actId="14100"/>
          <ac:spMkLst>
            <pc:docMk/>
            <pc:sldMk cId="0" sldId="258"/>
            <ac:spMk id="150" creationId="{3AC178BF-74C6-D01B-7601-B5461BEDB0F8}"/>
          </ac:spMkLst>
        </pc:spChg>
        <pc:spChg chg="mod">
          <ac:chgData name="JORGE SEGADO FERNANDEZ" userId="ace75e76-94e6-4bda-bea8-8e3946b9493e" providerId="ADAL" clId="{8EC2847B-9C55-4487-9C44-B5A04D1B563A}" dt="2022-09-05T15:34:42.239" v="228" actId="20577"/>
          <ac:spMkLst>
            <pc:docMk/>
            <pc:sldMk cId="0" sldId="258"/>
            <ac:spMk id="152" creationId="{76259B5F-4E92-EDE5-2669-9AE39490054D}"/>
          </ac:spMkLst>
        </pc:spChg>
        <pc:spChg chg="mod">
          <ac:chgData name="JORGE SEGADO FERNANDEZ" userId="ace75e76-94e6-4bda-bea8-8e3946b9493e" providerId="ADAL" clId="{8EC2847B-9C55-4487-9C44-B5A04D1B563A}" dt="2022-09-08T16:29:44.294" v="731" actId="20577"/>
          <ac:spMkLst>
            <pc:docMk/>
            <pc:sldMk cId="0" sldId="258"/>
            <ac:spMk id="193" creationId="{5420D697-4A8E-7E91-D883-48AA99E0CB47}"/>
          </ac:spMkLst>
        </pc:spChg>
        <pc:graphicFrameChg chg="modGraphic">
          <ac:chgData name="JORGE SEGADO FERNANDEZ" userId="ace75e76-94e6-4bda-bea8-8e3946b9493e" providerId="ADAL" clId="{8EC2847B-9C55-4487-9C44-B5A04D1B563A}" dt="2022-09-09T09:32:31.311" v="750" actId="20577"/>
          <ac:graphicFrameMkLst>
            <pc:docMk/>
            <pc:sldMk cId="0" sldId="258"/>
            <ac:graphicFrameMk id="12" creationId="{214D9BF8-5267-EC4B-E275-8BEFD10C3838}"/>
          </ac:graphicFrameMkLst>
        </pc:graphicFrameChg>
        <pc:graphicFrameChg chg="modGraphic">
          <ac:chgData name="JORGE SEGADO FERNANDEZ" userId="ace75e76-94e6-4bda-bea8-8e3946b9493e" providerId="ADAL" clId="{8EC2847B-9C55-4487-9C44-B5A04D1B563A}" dt="2022-09-06T13:35:37.841" v="404" actId="20577"/>
          <ac:graphicFrameMkLst>
            <pc:docMk/>
            <pc:sldMk cId="0" sldId="258"/>
            <ac:graphicFrameMk id="27" creationId="{56BEFF38-9747-4876-B13D-77F34C858188}"/>
          </ac:graphicFrameMkLst>
        </pc:graphicFrameChg>
        <pc:graphicFrameChg chg="modGraphic">
          <ac:chgData name="JORGE SEGADO FERNANDEZ" userId="ace75e76-94e6-4bda-bea8-8e3946b9493e" providerId="ADAL" clId="{8EC2847B-9C55-4487-9C44-B5A04D1B563A}" dt="2022-09-07T13:22:29.615" v="696" actId="20577"/>
          <ac:graphicFrameMkLst>
            <pc:docMk/>
            <pc:sldMk cId="0" sldId="258"/>
            <ac:graphicFrameMk id="33" creationId="{2DB20AEF-EAD1-1013-9455-520171298617}"/>
          </ac:graphicFrameMkLst>
        </pc:graphicFrameChg>
        <pc:graphicFrameChg chg="modGraphic">
          <ac:chgData name="JORGE SEGADO FERNANDEZ" userId="ace75e76-94e6-4bda-bea8-8e3946b9493e" providerId="ADAL" clId="{8EC2847B-9C55-4487-9C44-B5A04D1B563A}" dt="2022-09-06T08:09:22.246" v="354" actId="20577"/>
          <ac:graphicFrameMkLst>
            <pc:docMk/>
            <pc:sldMk cId="0" sldId="258"/>
            <ac:graphicFrameMk id="68" creationId="{94EC01C7-DD3B-103D-6930-85DDFA115413}"/>
          </ac:graphicFrameMkLst>
        </pc:graphicFrameChg>
        <pc:cxnChg chg="mod">
          <ac:chgData name="JORGE SEGADO FERNANDEZ" userId="ace75e76-94e6-4bda-bea8-8e3946b9493e" providerId="ADAL" clId="{8EC2847B-9C55-4487-9C44-B5A04D1B563A}" dt="2022-09-05T15:40:17.161" v="247" actId="14100"/>
          <ac:cxnSpMkLst>
            <pc:docMk/>
            <pc:sldMk cId="0" sldId="258"/>
            <ac:cxnSpMk id="8" creationId="{46FF6830-3A16-D083-43B7-150353674898}"/>
          </ac:cxnSpMkLst>
        </pc:cxnChg>
        <pc:cxnChg chg="mod">
          <ac:chgData name="JORGE SEGADO FERNANDEZ" userId="ace75e76-94e6-4bda-bea8-8e3946b9493e" providerId="ADAL" clId="{8EC2847B-9C55-4487-9C44-B5A04D1B563A}" dt="2022-09-06T18:20:19.601" v="407" actId="1076"/>
          <ac:cxnSpMkLst>
            <pc:docMk/>
            <pc:sldMk cId="0" sldId="258"/>
            <ac:cxnSpMk id="211" creationId="{212DBDEF-AB90-DA2F-1794-B6E7FAB55276}"/>
          </ac:cxnSpMkLst>
        </pc:cxnChg>
      </pc:sldChg>
      <pc:sldMasterChg chg="delSp modSp mod">
        <pc:chgData name="JORGE SEGADO FERNANDEZ" userId="ace75e76-94e6-4bda-bea8-8e3946b9493e" providerId="ADAL" clId="{8EC2847B-9C55-4487-9C44-B5A04D1B563A}" dt="2022-09-07T13:16:12.811" v="686" actId="13926"/>
        <pc:sldMasterMkLst>
          <pc:docMk/>
          <pc:sldMasterMk cId="0" sldId="2147483648"/>
        </pc:sldMasterMkLst>
        <pc:spChg chg="mod">
          <ac:chgData name="JORGE SEGADO FERNANDEZ" userId="ace75e76-94e6-4bda-bea8-8e3946b9493e" providerId="ADAL" clId="{8EC2847B-9C55-4487-9C44-B5A04D1B563A}" dt="2022-09-07T13:16:12.811" v="686" actId="13926"/>
          <ac:spMkLst>
            <pc:docMk/>
            <pc:sldMasterMk cId="0" sldId="2147483648"/>
            <ac:spMk id="19" creationId="{00000000-0000-0000-0000-000000000000}"/>
          </ac:spMkLst>
        </pc:spChg>
        <pc:spChg chg="mod">
          <ac:chgData name="JORGE SEGADO FERNANDEZ" userId="ace75e76-94e6-4bda-bea8-8e3946b9493e" providerId="ADAL" clId="{8EC2847B-9C55-4487-9C44-B5A04D1B563A}" dt="2022-09-07T13:14:48.763" v="493" actId="14100"/>
          <ac:spMkLst>
            <pc:docMk/>
            <pc:sldMasterMk cId="0" sldId="2147483648"/>
            <ac:spMk id="23" creationId="{00000000-0000-0000-0000-000000000000}"/>
          </ac:spMkLst>
        </pc:spChg>
        <pc:spChg chg="mod">
          <ac:chgData name="JORGE SEGADO FERNANDEZ" userId="ace75e76-94e6-4bda-bea8-8e3946b9493e" providerId="ADAL" clId="{8EC2847B-9C55-4487-9C44-B5A04D1B563A}" dt="2022-09-05T15:25:41.170" v="158" actId="20577"/>
          <ac:spMkLst>
            <pc:docMk/>
            <pc:sldMasterMk cId="0" sldId="2147483648"/>
            <ac:spMk id="48" creationId="{00000000-0000-0000-0000-000000000000}"/>
          </ac:spMkLst>
        </pc:spChg>
        <pc:picChg chg="del">
          <ac:chgData name="JORGE SEGADO FERNANDEZ" userId="ace75e76-94e6-4bda-bea8-8e3946b9493e" providerId="ADAL" clId="{8EC2847B-9C55-4487-9C44-B5A04D1B563A}" dt="2022-09-07T13:13:42.116" v="460" actId="478"/>
          <ac:picMkLst>
            <pc:docMk/>
            <pc:sldMasterMk cId="0" sldId="2147483648"/>
            <ac:picMk id="2" creationId="{5939FD54-0F05-15C1-B3B4-9CE37A9677A9}"/>
          </ac:picMkLst>
        </pc:picChg>
      </pc:sldMasterChg>
    </pc:docChg>
  </pc:docChgLst>
  <pc:docChgLst>
    <pc:chgData name="JORGE SEGADO FERNANDEZ" userId="ace75e76-94e6-4bda-bea8-8e3946b9493e" providerId="ADAL" clId="{47C822D5-BDB8-48A5-B5BA-8D7B5ADB51DC}"/>
    <pc:docChg chg="undo custSel modSld modMainMaster">
      <pc:chgData name="JORGE SEGADO FERNANDEZ" userId="ace75e76-94e6-4bda-bea8-8e3946b9493e" providerId="ADAL" clId="{47C822D5-BDB8-48A5-B5BA-8D7B5ADB51DC}" dt="2022-09-03T14:41:48.861" v="209" actId="20577"/>
      <pc:docMkLst>
        <pc:docMk/>
      </pc:docMkLst>
      <pc:sldChg chg="addSp delSp modSp mod">
        <pc:chgData name="JORGE SEGADO FERNANDEZ" userId="ace75e76-94e6-4bda-bea8-8e3946b9493e" providerId="ADAL" clId="{47C822D5-BDB8-48A5-B5BA-8D7B5ADB51DC}" dt="2022-09-03T14:32:17.948" v="200" actId="13926"/>
        <pc:sldMkLst>
          <pc:docMk/>
          <pc:sldMk cId="0" sldId="258"/>
        </pc:sldMkLst>
        <pc:spChg chg="mod">
          <ac:chgData name="JORGE SEGADO FERNANDEZ" userId="ace75e76-94e6-4bda-bea8-8e3946b9493e" providerId="ADAL" clId="{47C822D5-BDB8-48A5-B5BA-8D7B5ADB51DC}" dt="2022-09-01T15:04:34.302" v="48" actId="20577"/>
          <ac:spMkLst>
            <pc:docMk/>
            <pc:sldMk cId="0" sldId="258"/>
            <ac:spMk id="3" creationId="{99CE56A3-8AB2-A2A3-3E1D-44A9AA046B99}"/>
          </ac:spMkLst>
        </pc:spChg>
        <pc:spChg chg="mod">
          <ac:chgData name="JORGE SEGADO FERNANDEZ" userId="ace75e76-94e6-4bda-bea8-8e3946b9493e" providerId="ADAL" clId="{47C822D5-BDB8-48A5-B5BA-8D7B5ADB51DC}" dt="2022-09-03T14:30:38.309" v="183" actId="14100"/>
          <ac:spMkLst>
            <pc:docMk/>
            <pc:sldMk cId="0" sldId="258"/>
            <ac:spMk id="86" creationId="{0E54AE88-6C62-BFBC-4DEC-34392F59845A}"/>
          </ac:spMkLst>
        </pc:spChg>
        <pc:spChg chg="mod">
          <ac:chgData name="JORGE SEGADO FERNANDEZ" userId="ace75e76-94e6-4bda-bea8-8e3946b9493e" providerId="ADAL" clId="{47C822D5-BDB8-48A5-B5BA-8D7B5ADB51DC}" dt="2022-09-03T14:30:04.908" v="156" actId="14100"/>
          <ac:spMkLst>
            <pc:docMk/>
            <pc:sldMk cId="0" sldId="258"/>
            <ac:spMk id="92" creationId="{624A6C4D-6DC4-D2B8-1234-BEBF57801703}"/>
          </ac:spMkLst>
        </pc:spChg>
        <pc:spChg chg="mod">
          <ac:chgData name="JORGE SEGADO FERNANDEZ" userId="ace75e76-94e6-4bda-bea8-8e3946b9493e" providerId="ADAL" clId="{47C822D5-BDB8-48A5-B5BA-8D7B5ADB51DC}" dt="2022-09-03T14:30:19.189" v="169" actId="14100"/>
          <ac:spMkLst>
            <pc:docMk/>
            <pc:sldMk cId="0" sldId="258"/>
            <ac:spMk id="95" creationId="{6A1E9777-BB81-E52E-9A27-1923AB127D05}"/>
          </ac:spMkLst>
        </pc:spChg>
        <pc:spChg chg="mod">
          <ac:chgData name="JORGE SEGADO FERNANDEZ" userId="ace75e76-94e6-4bda-bea8-8e3946b9493e" providerId="ADAL" clId="{47C822D5-BDB8-48A5-B5BA-8D7B5ADB51DC}" dt="2022-09-03T14:29:24.880" v="131" actId="1037"/>
          <ac:spMkLst>
            <pc:docMk/>
            <pc:sldMk cId="0" sldId="258"/>
            <ac:spMk id="98" creationId="{A11BA817-A5DF-A7A7-5ADD-4D08D6EB7D49}"/>
          </ac:spMkLst>
        </pc:spChg>
        <pc:spChg chg="mod">
          <ac:chgData name="JORGE SEGADO FERNANDEZ" userId="ace75e76-94e6-4bda-bea8-8e3946b9493e" providerId="ADAL" clId="{47C822D5-BDB8-48A5-B5BA-8D7B5ADB51DC}" dt="2022-09-03T14:29:13.877" v="122" actId="14100"/>
          <ac:spMkLst>
            <pc:docMk/>
            <pc:sldMk cId="0" sldId="258"/>
            <ac:spMk id="101" creationId="{3BA25C9C-0E96-6D53-2ED8-86D6D2E66959}"/>
          </ac:spMkLst>
        </pc:spChg>
        <pc:spChg chg="mod">
          <ac:chgData name="JORGE SEGADO FERNANDEZ" userId="ace75e76-94e6-4bda-bea8-8e3946b9493e" providerId="ADAL" clId="{47C822D5-BDB8-48A5-B5BA-8D7B5ADB51DC}" dt="2022-09-03T14:29:16.469" v="123" actId="14100"/>
          <ac:spMkLst>
            <pc:docMk/>
            <pc:sldMk cId="0" sldId="258"/>
            <ac:spMk id="105" creationId="{424397FD-4669-522F-C914-B46F193B7F4E}"/>
          </ac:spMkLst>
        </pc:spChg>
        <pc:spChg chg="mod">
          <ac:chgData name="JORGE SEGADO FERNANDEZ" userId="ace75e76-94e6-4bda-bea8-8e3946b9493e" providerId="ADAL" clId="{47C822D5-BDB8-48A5-B5BA-8D7B5ADB51DC}" dt="2022-09-03T14:30:30.137" v="180" actId="1037"/>
          <ac:spMkLst>
            <pc:docMk/>
            <pc:sldMk cId="0" sldId="258"/>
            <ac:spMk id="107" creationId="{936F0EB9-CBF4-CF9C-87D7-96C5BCAA122E}"/>
          </ac:spMkLst>
        </pc:spChg>
        <pc:spChg chg="mod">
          <ac:chgData name="JORGE SEGADO FERNANDEZ" userId="ace75e76-94e6-4bda-bea8-8e3946b9493e" providerId="ADAL" clId="{47C822D5-BDB8-48A5-B5BA-8D7B5ADB51DC}" dt="2022-09-03T14:29:43.708" v="143" actId="1038"/>
          <ac:spMkLst>
            <pc:docMk/>
            <pc:sldMk cId="0" sldId="258"/>
            <ac:spMk id="110" creationId="{FA19BD5A-0E5D-1586-B34F-896E668AA0DF}"/>
          </ac:spMkLst>
        </pc:spChg>
        <pc:spChg chg="mod">
          <ac:chgData name="JORGE SEGADO FERNANDEZ" userId="ace75e76-94e6-4bda-bea8-8e3946b9493e" providerId="ADAL" clId="{47C822D5-BDB8-48A5-B5BA-8D7B5ADB51DC}" dt="2022-09-03T14:29:11.037" v="121" actId="14100"/>
          <ac:spMkLst>
            <pc:docMk/>
            <pc:sldMk cId="0" sldId="258"/>
            <ac:spMk id="113" creationId="{0E6905ED-FBFB-1A80-691B-FDA7EC066612}"/>
          </ac:spMkLst>
        </pc:spChg>
        <pc:spChg chg="mod">
          <ac:chgData name="JORGE SEGADO FERNANDEZ" userId="ace75e76-94e6-4bda-bea8-8e3946b9493e" providerId="ADAL" clId="{47C822D5-BDB8-48A5-B5BA-8D7B5ADB51DC}" dt="2022-09-03T14:29:58.001" v="155" actId="1037"/>
          <ac:spMkLst>
            <pc:docMk/>
            <pc:sldMk cId="0" sldId="258"/>
            <ac:spMk id="140" creationId="{6FA34F04-EDB6-F40E-A13D-BC43CB5AC1F8}"/>
          </ac:spMkLst>
        </pc:spChg>
        <pc:spChg chg="mod">
          <ac:chgData name="JORGE SEGADO FERNANDEZ" userId="ace75e76-94e6-4bda-bea8-8e3946b9493e" providerId="ADAL" clId="{47C822D5-BDB8-48A5-B5BA-8D7B5ADB51DC}" dt="2022-09-03T14:32:17.948" v="200" actId="13926"/>
          <ac:spMkLst>
            <pc:docMk/>
            <pc:sldMk cId="0" sldId="258"/>
            <ac:spMk id="144" creationId="{976A25DD-36C3-E04D-B925-818785559496}"/>
          </ac:spMkLst>
        </pc:spChg>
        <pc:spChg chg="mod">
          <ac:chgData name="JORGE SEGADO FERNANDEZ" userId="ace75e76-94e6-4bda-bea8-8e3946b9493e" providerId="ADAL" clId="{47C822D5-BDB8-48A5-B5BA-8D7B5ADB51DC}" dt="2022-09-03T14:30:09.744" v="168" actId="1037"/>
          <ac:spMkLst>
            <pc:docMk/>
            <pc:sldMk cId="0" sldId="258"/>
            <ac:spMk id="152" creationId="{76259B5F-4E92-EDE5-2669-9AE39490054D}"/>
          </ac:spMkLst>
        </pc:spChg>
        <pc:spChg chg="mod">
          <ac:chgData name="JORGE SEGADO FERNANDEZ" userId="ace75e76-94e6-4bda-bea8-8e3946b9493e" providerId="ADAL" clId="{47C822D5-BDB8-48A5-B5BA-8D7B5ADB51DC}" dt="2022-09-03T14:30:33.622" v="181" actId="14100"/>
          <ac:spMkLst>
            <pc:docMk/>
            <pc:sldMk cId="0" sldId="258"/>
            <ac:spMk id="174" creationId="{8A6899D9-36C8-9E2C-E9E6-B9DF60C60FAB}"/>
          </ac:spMkLst>
        </pc:spChg>
        <pc:spChg chg="mod">
          <ac:chgData name="JORGE SEGADO FERNANDEZ" userId="ace75e76-94e6-4bda-bea8-8e3946b9493e" providerId="ADAL" clId="{47C822D5-BDB8-48A5-B5BA-8D7B5ADB51DC}" dt="2022-09-03T14:22:36.667" v="49" actId="12"/>
          <ac:spMkLst>
            <pc:docMk/>
            <pc:sldMk cId="0" sldId="258"/>
            <ac:spMk id="193" creationId="{5420D697-4A8E-7E91-D883-48AA99E0CB47}"/>
          </ac:spMkLst>
        </pc:spChg>
        <pc:grpChg chg="mod">
          <ac:chgData name="JORGE SEGADO FERNANDEZ" userId="ace75e76-94e6-4bda-bea8-8e3946b9493e" providerId="ADAL" clId="{47C822D5-BDB8-48A5-B5BA-8D7B5ADB51DC}" dt="2022-09-01T08:31:25.206" v="39" actId="1076"/>
          <ac:grpSpMkLst>
            <pc:docMk/>
            <pc:sldMk cId="0" sldId="258"/>
            <ac:grpSpMk id="184" creationId="{4F7A414C-AF44-F58A-8821-746E94EB5D98}"/>
          </ac:grpSpMkLst>
        </pc:grpChg>
        <pc:graphicFrameChg chg="modGraphic">
          <ac:chgData name="JORGE SEGADO FERNANDEZ" userId="ace75e76-94e6-4bda-bea8-8e3946b9493e" providerId="ADAL" clId="{47C822D5-BDB8-48A5-B5BA-8D7B5ADB51DC}" dt="2022-08-30T10:05:41.106" v="0" actId="790"/>
          <ac:graphicFrameMkLst>
            <pc:docMk/>
            <pc:sldMk cId="0" sldId="258"/>
            <ac:graphicFrameMk id="12" creationId="{214D9BF8-5267-EC4B-E275-8BEFD10C3838}"/>
          </ac:graphicFrameMkLst>
        </pc:graphicFrameChg>
        <pc:graphicFrameChg chg="mod modGraphic">
          <ac:chgData name="JORGE SEGADO FERNANDEZ" userId="ace75e76-94e6-4bda-bea8-8e3946b9493e" providerId="ADAL" clId="{47C822D5-BDB8-48A5-B5BA-8D7B5ADB51DC}" dt="2022-08-31T10:39:03.423" v="34"/>
          <ac:graphicFrameMkLst>
            <pc:docMk/>
            <pc:sldMk cId="0" sldId="258"/>
            <ac:graphicFrameMk id="27" creationId="{56BEFF38-9747-4876-B13D-77F34C858188}"/>
          </ac:graphicFrameMkLst>
        </pc:graphicFrameChg>
        <pc:graphicFrameChg chg="modGraphic">
          <ac:chgData name="JORGE SEGADO FERNANDEZ" userId="ace75e76-94e6-4bda-bea8-8e3946b9493e" providerId="ADAL" clId="{47C822D5-BDB8-48A5-B5BA-8D7B5ADB51DC}" dt="2022-08-31T10:30:16.986" v="2" actId="14734"/>
          <ac:graphicFrameMkLst>
            <pc:docMk/>
            <pc:sldMk cId="0" sldId="258"/>
            <ac:graphicFrameMk id="33" creationId="{2DB20AEF-EAD1-1013-9455-520171298617}"/>
          </ac:graphicFrameMkLst>
        </pc:graphicFrameChg>
        <pc:graphicFrameChg chg="modGraphic">
          <ac:chgData name="JORGE SEGADO FERNANDEZ" userId="ace75e76-94e6-4bda-bea8-8e3946b9493e" providerId="ADAL" clId="{47C822D5-BDB8-48A5-B5BA-8D7B5ADB51DC}" dt="2022-08-31T10:39:18.862" v="36"/>
          <ac:graphicFrameMkLst>
            <pc:docMk/>
            <pc:sldMk cId="0" sldId="258"/>
            <ac:graphicFrameMk id="68" creationId="{94EC01C7-DD3B-103D-6930-85DDFA115413}"/>
          </ac:graphicFrameMkLst>
        </pc:graphicFrameChg>
        <pc:picChg chg="add del mod">
          <ac:chgData name="JORGE SEGADO FERNANDEZ" userId="ace75e76-94e6-4bda-bea8-8e3946b9493e" providerId="ADAL" clId="{47C822D5-BDB8-48A5-B5BA-8D7B5ADB51DC}" dt="2022-09-01T08:51:07.995" v="43"/>
          <ac:picMkLst>
            <pc:docMk/>
            <pc:sldMk cId="0" sldId="258"/>
            <ac:picMk id="7" creationId="{3EAECDF0-7306-B927-F798-72466F2707EE}"/>
          </ac:picMkLst>
        </pc:picChg>
        <pc:picChg chg="mod">
          <ac:chgData name="JORGE SEGADO FERNANDEZ" userId="ace75e76-94e6-4bda-bea8-8e3946b9493e" providerId="ADAL" clId="{47C822D5-BDB8-48A5-B5BA-8D7B5ADB51DC}" dt="2022-09-01T10:00:36.532" v="47"/>
          <ac:picMkLst>
            <pc:docMk/>
            <pc:sldMk cId="0" sldId="258"/>
            <ac:picMk id="90" creationId="{5F5EEB51-EC42-DE6D-1AF0-DF4D6109A956}"/>
          </ac:picMkLst>
        </pc:picChg>
        <pc:picChg chg="mod">
          <ac:chgData name="JORGE SEGADO FERNANDEZ" userId="ace75e76-94e6-4bda-bea8-8e3946b9493e" providerId="ADAL" clId="{47C822D5-BDB8-48A5-B5BA-8D7B5ADB51DC}" dt="2022-09-01T08:45:08.316" v="41" actId="1076"/>
          <ac:picMkLst>
            <pc:docMk/>
            <pc:sldMk cId="0" sldId="258"/>
            <ac:picMk id="190" creationId="{A5F0F4F6-9529-771E-7CEC-D8D2F2F30999}"/>
          </ac:picMkLst>
        </pc:picChg>
        <pc:cxnChg chg="mod">
          <ac:chgData name="JORGE SEGADO FERNANDEZ" userId="ace75e76-94e6-4bda-bea8-8e3946b9493e" providerId="ADAL" clId="{47C822D5-BDB8-48A5-B5BA-8D7B5ADB51DC}" dt="2022-09-03T14:30:38.309" v="183" actId="14100"/>
          <ac:cxnSpMkLst>
            <pc:docMk/>
            <pc:sldMk cId="0" sldId="258"/>
            <ac:cxnSpMk id="89" creationId="{F546440D-7BEB-503D-A647-EC42BAA906B7}"/>
          </ac:cxnSpMkLst>
        </pc:cxnChg>
        <pc:cxnChg chg="mod">
          <ac:chgData name="JORGE SEGADO FERNANDEZ" userId="ace75e76-94e6-4bda-bea8-8e3946b9493e" providerId="ADAL" clId="{47C822D5-BDB8-48A5-B5BA-8D7B5ADB51DC}" dt="2022-09-03T14:30:04.908" v="156" actId="14100"/>
          <ac:cxnSpMkLst>
            <pc:docMk/>
            <pc:sldMk cId="0" sldId="258"/>
            <ac:cxnSpMk id="93" creationId="{BB15B188-5257-74FA-75B4-4EBAABEC4245}"/>
          </ac:cxnSpMkLst>
        </pc:cxnChg>
        <pc:cxnChg chg="mod">
          <ac:chgData name="JORGE SEGADO FERNANDEZ" userId="ace75e76-94e6-4bda-bea8-8e3946b9493e" providerId="ADAL" clId="{47C822D5-BDB8-48A5-B5BA-8D7B5ADB51DC}" dt="2022-09-03T14:30:19.189" v="169" actId="14100"/>
          <ac:cxnSpMkLst>
            <pc:docMk/>
            <pc:sldMk cId="0" sldId="258"/>
            <ac:cxnSpMk id="96" creationId="{2708954D-5BD5-0445-6103-350F7479C620}"/>
          </ac:cxnSpMkLst>
        </pc:cxnChg>
        <pc:cxnChg chg="mod">
          <ac:chgData name="JORGE SEGADO FERNANDEZ" userId="ace75e76-94e6-4bda-bea8-8e3946b9493e" providerId="ADAL" clId="{47C822D5-BDB8-48A5-B5BA-8D7B5ADB51DC}" dt="2022-09-03T14:29:27.900" v="133" actId="14100"/>
          <ac:cxnSpMkLst>
            <pc:docMk/>
            <pc:sldMk cId="0" sldId="258"/>
            <ac:cxnSpMk id="99" creationId="{1371FAB4-529B-F362-4903-6F1B3D18CD3D}"/>
          </ac:cxnSpMkLst>
        </pc:cxnChg>
        <pc:cxnChg chg="mod">
          <ac:chgData name="JORGE SEGADO FERNANDEZ" userId="ace75e76-94e6-4bda-bea8-8e3946b9493e" providerId="ADAL" clId="{47C822D5-BDB8-48A5-B5BA-8D7B5ADB51DC}" dt="2022-09-03T14:29:13.877" v="122" actId="14100"/>
          <ac:cxnSpMkLst>
            <pc:docMk/>
            <pc:sldMk cId="0" sldId="258"/>
            <ac:cxnSpMk id="102" creationId="{07297306-1D54-799C-8E56-57862450B2F1}"/>
          </ac:cxnSpMkLst>
        </pc:cxnChg>
        <pc:cxnChg chg="mod">
          <ac:chgData name="JORGE SEGADO FERNANDEZ" userId="ace75e76-94e6-4bda-bea8-8e3946b9493e" providerId="ADAL" clId="{47C822D5-BDB8-48A5-B5BA-8D7B5ADB51DC}" dt="2022-09-03T14:29:16.469" v="123" actId="14100"/>
          <ac:cxnSpMkLst>
            <pc:docMk/>
            <pc:sldMk cId="0" sldId="258"/>
            <ac:cxnSpMk id="106" creationId="{ECFA4935-5775-AAB8-B133-4E29FA56FB93}"/>
          </ac:cxnSpMkLst>
        </pc:cxnChg>
        <pc:cxnChg chg="mod">
          <ac:chgData name="JORGE SEGADO FERNANDEZ" userId="ace75e76-94e6-4bda-bea8-8e3946b9493e" providerId="ADAL" clId="{47C822D5-BDB8-48A5-B5BA-8D7B5ADB51DC}" dt="2022-09-03T14:29:43.708" v="143" actId="1038"/>
          <ac:cxnSpMkLst>
            <pc:docMk/>
            <pc:sldMk cId="0" sldId="258"/>
            <ac:cxnSpMk id="111" creationId="{08E40D03-C132-B3DC-0CE3-92E0ED8BD25D}"/>
          </ac:cxnSpMkLst>
        </pc:cxnChg>
        <pc:cxnChg chg="mod">
          <ac:chgData name="JORGE SEGADO FERNANDEZ" userId="ace75e76-94e6-4bda-bea8-8e3946b9493e" providerId="ADAL" clId="{47C822D5-BDB8-48A5-B5BA-8D7B5ADB51DC}" dt="2022-09-03T14:29:11.037" v="121" actId="14100"/>
          <ac:cxnSpMkLst>
            <pc:docMk/>
            <pc:sldMk cId="0" sldId="258"/>
            <ac:cxnSpMk id="114" creationId="{D0768296-3149-A6A2-6229-78A8B36DCDE2}"/>
          </ac:cxnSpMkLst>
        </pc:cxnChg>
        <pc:cxnChg chg="mod">
          <ac:chgData name="JORGE SEGADO FERNANDEZ" userId="ace75e76-94e6-4bda-bea8-8e3946b9493e" providerId="ADAL" clId="{47C822D5-BDB8-48A5-B5BA-8D7B5ADB51DC}" dt="2022-09-03T14:29:58.001" v="155" actId="1037"/>
          <ac:cxnSpMkLst>
            <pc:docMk/>
            <pc:sldMk cId="0" sldId="258"/>
            <ac:cxnSpMk id="141" creationId="{F48E3AFC-784F-64D8-F6C6-6D7BDF29DDFF}"/>
          </ac:cxnSpMkLst>
        </pc:cxnChg>
        <pc:cxnChg chg="mod">
          <ac:chgData name="JORGE SEGADO FERNANDEZ" userId="ace75e76-94e6-4bda-bea8-8e3946b9493e" providerId="ADAL" clId="{47C822D5-BDB8-48A5-B5BA-8D7B5ADB51DC}" dt="2022-09-03T14:30:30.137" v="180" actId="1037"/>
          <ac:cxnSpMkLst>
            <pc:docMk/>
            <pc:sldMk cId="0" sldId="258"/>
            <ac:cxnSpMk id="168" creationId="{B10A81A4-DEFE-5F44-BFCC-B855204E1409}"/>
          </ac:cxnSpMkLst>
        </pc:cxnChg>
        <pc:cxnChg chg="mod">
          <ac:chgData name="JORGE SEGADO FERNANDEZ" userId="ace75e76-94e6-4bda-bea8-8e3946b9493e" providerId="ADAL" clId="{47C822D5-BDB8-48A5-B5BA-8D7B5ADB51DC}" dt="2022-09-03T14:30:33.622" v="181" actId="14100"/>
          <ac:cxnSpMkLst>
            <pc:docMk/>
            <pc:sldMk cId="0" sldId="258"/>
            <ac:cxnSpMk id="182" creationId="{8A2CBD49-729A-B437-9283-B5A48C41DF9C}"/>
          </ac:cxnSpMkLst>
        </pc:cxnChg>
      </pc:sldChg>
      <pc:sldMasterChg chg="modSp mod">
        <pc:chgData name="JORGE SEGADO FERNANDEZ" userId="ace75e76-94e6-4bda-bea8-8e3946b9493e" providerId="ADAL" clId="{47C822D5-BDB8-48A5-B5BA-8D7B5ADB51DC}" dt="2022-09-03T14:41:48.861" v="209" actId="20577"/>
        <pc:sldMasterMkLst>
          <pc:docMk/>
          <pc:sldMasterMk cId="0" sldId="2147483648"/>
        </pc:sldMasterMkLst>
        <pc:spChg chg="mod">
          <ac:chgData name="JORGE SEGADO FERNANDEZ" userId="ace75e76-94e6-4bda-bea8-8e3946b9493e" providerId="ADAL" clId="{47C822D5-BDB8-48A5-B5BA-8D7B5ADB51DC}" dt="2022-09-03T14:41:48.861" v="209" actId="20577"/>
          <ac:spMkLst>
            <pc:docMk/>
            <pc:sldMasterMk cId="0" sldId="2147483648"/>
            <ac:spMk id="48" creationId="{00000000-0000-0000-0000-000000000000}"/>
          </ac:spMkLst>
        </pc:spChg>
      </pc:sldMasterChg>
    </pc:docChg>
  </pc:docChgLst>
  <pc:docChgLst>
    <pc:chgData name="JORGE SEGADO FERNANDEZ" userId="ace75e76-94e6-4bda-bea8-8e3946b9493e" providerId="ADAL" clId="{92720B72-5D38-4774-8146-E854046D43AF}"/>
    <pc:docChg chg="modMainMaster">
      <pc:chgData name="JORGE SEGADO FERNANDEZ" userId="ace75e76-94e6-4bda-bea8-8e3946b9493e" providerId="ADAL" clId="{92720B72-5D38-4774-8146-E854046D43AF}" dt="2022-10-25T11:16:29.070" v="88" actId="20577"/>
      <pc:docMkLst>
        <pc:docMk/>
      </pc:docMkLst>
      <pc:sldMasterChg chg="modSp mod">
        <pc:chgData name="JORGE SEGADO FERNANDEZ" userId="ace75e76-94e6-4bda-bea8-8e3946b9493e" providerId="ADAL" clId="{92720B72-5D38-4774-8146-E854046D43AF}" dt="2022-10-25T11:16:29.070" v="88" actId="20577"/>
        <pc:sldMasterMkLst>
          <pc:docMk/>
          <pc:sldMasterMk cId="0" sldId="2147483648"/>
        </pc:sldMasterMkLst>
        <pc:spChg chg="mod">
          <ac:chgData name="JORGE SEGADO FERNANDEZ" userId="ace75e76-94e6-4bda-bea8-8e3946b9493e" providerId="ADAL" clId="{92720B72-5D38-4774-8146-E854046D43AF}" dt="2022-10-25T11:16:29.070" v="88" actId="20577"/>
          <ac:spMkLst>
            <pc:docMk/>
            <pc:sldMasterMk cId="0" sldId="2147483648"/>
            <ac:spMk id="23" creationId="{00000000-0000-0000-0000-000000000000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1697" cy="47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905" tIns="9951" rIns="19905" bIns="9951" numCol="1" anchor="t" anchorCtr="0" compatLnSpc="1">
            <a:prstTxWarp prst="textNoShape">
              <a:avLst/>
            </a:prstTxWarp>
          </a:bodyPr>
          <a:lstStyle>
            <a:lvl1pPr algn="l" defTabSz="197925">
              <a:spcBef>
                <a:spcPct val="0"/>
              </a:spcBef>
              <a:defRPr sz="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2393" y="0"/>
            <a:ext cx="2914376" cy="47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905" tIns="9951" rIns="19905" bIns="9951" numCol="1" anchor="t" anchorCtr="0" compatLnSpc="1">
            <a:prstTxWarp prst="textNoShape">
              <a:avLst/>
            </a:prstTxWarp>
          </a:bodyPr>
          <a:lstStyle>
            <a:lvl1pPr algn="r" defTabSz="197925">
              <a:spcBef>
                <a:spcPct val="0"/>
              </a:spcBef>
              <a:defRPr sz="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939073"/>
            <a:ext cx="2911697" cy="47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905" tIns="9951" rIns="19905" bIns="9951" numCol="1" anchor="b" anchorCtr="0" compatLnSpc="1">
            <a:prstTxWarp prst="textNoShape">
              <a:avLst/>
            </a:prstTxWarp>
          </a:bodyPr>
          <a:lstStyle>
            <a:lvl1pPr algn="l" defTabSz="197925">
              <a:spcBef>
                <a:spcPct val="0"/>
              </a:spcBef>
              <a:defRPr sz="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2393" y="8939073"/>
            <a:ext cx="2914376" cy="47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9905" tIns="9951" rIns="19905" bIns="9951" numCol="1" anchor="b" anchorCtr="0" compatLnSpc="1">
            <a:prstTxWarp prst="textNoShape">
              <a:avLst/>
            </a:prstTxWarp>
          </a:bodyPr>
          <a:lstStyle>
            <a:lvl1pPr algn="r" defTabSz="197925">
              <a:spcBef>
                <a:spcPct val="0"/>
              </a:spcBef>
              <a:defRPr sz="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D8630BD-C0CC-4B08-8657-33C80D25053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3924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1697" cy="47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435" tIns="42717" rIns="85435" bIns="42717" numCol="1" anchor="t" anchorCtr="0" compatLnSpc="1">
            <a:prstTxWarp prst="textNoShape">
              <a:avLst/>
            </a:prstTxWarp>
          </a:bodyPr>
          <a:lstStyle>
            <a:lvl1pPr algn="l" defTabSz="857427">
              <a:spcBef>
                <a:spcPct val="0"/>
              </a:spcBef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06603" y="0"/>
            <a:ext cx="2911697" cy="47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435" tIns="42717" rIns="85435" bIns="42717" numCol="1" anchor="t" anchorCtr="0" compatLnSpc="1">
            <a:prstTxWarp prst="textNoShape">
              <a:avLst/>
            </a:prstTxWarp>
          </a:bodyPr>
          <a:lstStyle>
            <a:lvl1pPr algn="r" defTabSz="857427">
              <a:spcBef>
                <a:spcPct val="0"/>
              </a:spcBef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16138" y="708025"/>
            <a:ext cx="2492375" cy="35258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4907" y="4470629"/>
            <a:ext cx="4928489" cy="423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435" tIns="42717" rIns="85435" bIns="42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127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939073"/>
            <a:ext cx="2911697" cy="47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435" tIns="42717" rIns="85435" bIns="42717" numCol="1" anchor="b" anchorCtr="0" compatLnSpc="1">
            <a:prstTxWarp prst="textNoShape">
              <a:avLst/>
            </a:prstTxWarp>
          </a:bodyPr>
          <a:lstStyle>
            <a:lvl1pPr algn="l" defTabSz="857427">
              <a:spcBef>
                <a:spcPct val="0"/>
              </a:spcBef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7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6603" y="8939073"/>
            <a:ext cx="2911697" cy="47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435" tIns="42717" rIns="85435" bIns="42717" numCol="1" anchor="b" anchorCtr="0" compatLnSpc="1">
            <a:prstTxWarp prst="textNoShape">
              <a:avLst/>
            </a:prstTxWarp>
          </a:bodyPr>
          <a:lstStyle>
            <a:lvl1pPr algn="r" defTabSz="857427">
              <a:spcBef>
                <a:spcPct val="0"/>
              </a:spcBef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32629A32-05A1-42B5-BCFF-BF4E466128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3022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57427">
              <a:defRPr sz="1200">
                <a:solidFill>
                  <a:schemeClr val="tx1"/>
                </a:solidFill>
                <a:latin typeface="Arial" charset="0"/>
              </a:defRPr>
            </a:lvl1pPr>
            <a:lvl2pPr marL="173788" indent="-66842" defTabSz="857427">
              <a:defRPr sz="1200">
                <a:solidFill>
                  <a:schemeClr val="tx1"/>
                </a:solidFill>
                <a:latin typeface="Arial" charset="0"/>
              </a:defRPr>
            </a:lvl2pPr>
            <a:lvl3pPr marL="267366" indent="-53474" defTabSz="857427">
              <a:defRPr sz="1200">
                <a:solidFill>
                  <a:schemeClr val="tx1"/>
                </a:solidFill>
                <a:latin typeface="Arial" charset="0"/>
              </a:defRPr>
            </a:lvl3pPr>
            <a:lvl4pPr marL="374312" indent="-53474" defTabSz="857427">
              <a:defRPr sz="1200">
                <a:solidFill>
                  <a:schemeClr val="tx1"/>
                </a:solidFill>
                <a:latin typeface="Arial" charset="0"/>
              </a:defRPr>
            </a:lvl4pPr>
            <a:lvl5pPr marL="481258" indent="-53474" defTabSz="857427">
              <a:defRPr sz="1200">
                <a:solidFill>
                  <a:schemeClr val="tx1"/>
                </a:solidFill>
                <a:latin typeface="Arial" charset="0"/>
              </a:defRPr>
            </a:lvl5pPr>
            <a:lvl6pPr marL="588205" indent="-53474" algn="ctr" defTabSz="857427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695151" indent="-53474" algn="ctr" defTabSz="857427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802097" indent="-53474" algn="ctr" defTabSz="857427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909043" indent="-53474" algn="ctr" defTabSz="857427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AB6F6A4-2314-402E-B061-6A6E901457BD}" type="slidenum">
              <a:rPr lang="de-DE" altLang="de-DE" sz="1300">
                <a:latin typeface="Times New Roman" pitchFamily="18" charset="0"/>
              </a:rPr>
              <a:pPr/>
              <a:t>1</a:t>
            </a:fld>
            <a:endParaRPr lang="de-DE" altLang="de-DE" sz="130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de-DE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02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7547771" y="41481829"/>
            <a:ext cx="18473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367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99CFD0E-464F-4415-8603-A806B0EEFCA3}"/>
              </a:ext>
            </a:extLst>
          </p:cNvPr>
          <p:cNvSpPr/>
          <p:nvPr userDrawn="1"/>
        </p:nvSpPr>
        <p:spPr bwMode="auto">
          <a:xfrm>
            <a:off x="566737" y="377825"/>
            <a:ext cx="29155343" cy="3059113"/>
          </a:xfrm>
          <a:prstGeom prst="rect">
            <a:avLst/>
          </a:prstGeom>
          <a:solidFill>
            <a:srgbClr val="0000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281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5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Rechteck 27"/>
          <p:cNvSpPr/>
          <p:nvPr userDrawn="1"/>
        </p:nvSpPr>
        <p:spPr>
          <a:xfrm>
            <a:off x="5156200" y="873611"/>
            <a:ext cx="21056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2813" fontAlgn="ctr">
              <a:spcBef>
                <a:spcPct val="100000"/>
              </a:spcBef>
              <a:defRPr/>
            </a:pPr>
            <a:r>
              <a:rPr lang="en-GB" sz="7200" b="1" dirty="0">
                <a:solidFill>
                  <a:schemeClr val="bg1"/>
                </a:solidFill>
                <a:latin typeface="Arial MT Condensed" pitchFamily="34" charset="0"/>
                <a:ea typeface="Arial MT Condensed" pitchFamily="34" charset="0"/>
                <a:cs typeface="Arial MT Condensed" pitchFamily="34" charset="0"/>
              </a:rPr>
              <a:t>Analysis and Design of the Central Stack for the SMART Tokamak</a:t>
            </a:r>
            <a:endParaRPr lang="en-US" sz="7200" b="1" dirty="0">
              <a:solidFill>
                <a:schemeClr val="bg1"/>
              </a:solidFill>
              <a:latin typeface="Arial MT Condensed" pitchFamily="34" charset="0"/>
              <a:ea typeface="Arial MT Condensed" pitchFamily="34" charset="0"/>
              <a:cs typeface="Arial MT Condensed" pitchFamily="34" charset="0"/>
            </a:endParaRPr>
          </a:p>
        </p:txBody>
      </p:sp>
      <p:sp>
        <p:nvSpPr>
          <p:cNvPr id="48" name="Text Box 64"/>
          <p:cNvSpPr txBox="1">
            <a:spLocks noChangeArrowheads="1"/>
          </p:cNvSpPr>
          <p:nvPr userDrawn="1"/>
        </p:nvSpPr>
        <p:spPr bwMode="auto">
          <a:xfrm>
            <a:off x="566736" y="3653485"/>
            <a:ext cx="29353769" cy="2062085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lIns="91421" tIns="45711" rIns="91421" bIns="45711">
            <a:spAutoFit/>
          </a:bodyPr>
          <a:lstStyle/>
          <a:p>
            <a:pPr marL="457200" marR="0" lvl="0" indent="-457200" algn="just" defTabSz="1000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800463" algn="r"/>
              </a:tabLst>
              <a:defRPr/>
            </a:pPr>
            <a:r>
              <a:rPr lang="en-GB" sz="3200" dirty="0">
                <a:latin typeface="Arial MT Condensed Light" pitchFamily="34" charset="0"/>
              </a:rPr>
              <a:t>J. Segado-Fernandez</a:t>
            </a:r>
            <a:r>
              <a:rPr lang="en-GB" sz="3200" baseline="30000" dirty="0">
                <a:latin typeface="Arial MT Condensed Light" pitchFamily="34" charset="0"/>
              </a:rPr>
              <a:t>1</a:t>
            </a:r>
            <a:r>
              <a:rPr lang="en-GB" sz="3200" dirty="0">
                <a:latin typeface="Arial MT Condensed Light" pitchFamily="34" charset="0"/>
              </a:rPr>
              <a:t>*, A. Mancini</a:t>
            </a:r>
            <a:r>
              <a:rPr lang="en-GB" sz="3200" baseline="30000" dirty="0">
                <a:latin typeface="Arial MT Condensed Light" pitchFamily="34" charset="0"/>
              </a:rPr>
              <a:t>1,2</a:t>
            </a:r>
            <a:r>
              <a:rPr lang="en-GB" sz="3200" dirty="0">
                <a:latin typeface="Arial MT Condensed Light" pitchFamily="34" charset="0"/>
              </a:rPr>
              <a:t>, J. Garcia-Dominguez</a:t>
            </a:r>
            <a:r>
              <a:rPr lang="en-GB" sz="3200" baseline="30000" dirty="0">
                <a:latin typeface="Arial MT Condensed Light" pitchFamily="34" charset="0"/>
              </a:rPr>
              <a:t>1</a:t>
            </a:r>
            <a:r>
              <a:rPr lang="en-GB" sz="3200" dirty="0">
                <a:latin typeface="Arial MT Condensed Light" pitchFamily="34" charset="0"/>
              </a:rPr>
              <a:t>, J. Ayllon-Guerola</a:t>
            </a:r>
            <a:r>
              <a:rPr lang="en-GB" sz="3200" baseline="30000" dirty="0">
                <a:latin typeface="Arial MT Condensed Light" pitchFamily="34" charset="0"/>
              </a:rPr>
              <a:t>2,3</a:t>
            </a:r>
            <a:r>
              <a:rPr lang="en-GB" sz="3200" dirty="0">
                <a:latin typeface="Arial MT Condensed Light" pitchFamily="34" charset="0"/>
              </a:rPr>
              <a:t>, D.J. Cruz-Zabala</a:t>
            </a:r>
            <a:r>
              <a:rPr lang="en-GB" sz="3200" baseline="30000" dirty="0">
                <a:latin typeface="Arial MT Condensed Light" pitchFamily="34" charset="0"/>
              </a:rPr>
              <a:t>1</a:t>
            </a:r>
            <a:r>
              <a:rPr lang="en-GB" sz="3200" dirty="0">
                <a:latin typeface="Arial MT Condensed Light" pitchFamily="34" charset="0"/>
              </a:rPr>
              <a:t>, L. Velarde</a:t>
            </a:r>
            <a:r>
              <a:rPr lang="en-GB" sz="3200" baseline="30000" dirty="0">
                <a:latin typeface="Arial MT Condensed Light" pitchFamily="34" charset="0"/>
              </a:rPr>
              <a:t>2,3</a:t>
            </a:r>
            <a:r>
              <a:rPr lang="en-GB" sz="3200" dirty="0">
                <a:latin typeface="Arial MT Condensed Light" pitchFamily="34" charset="0"/>
              </a:rPr>
              <a:t>, M. Garcia-Muñoz</a:t>
            </a:r>
            <a:r>
              <a:rPr lang="en-GB" sz="3200" baseline="30000" dirty="0">
                <a:latin typeface="Arial MT Condensed Light" pitchFamily="34" charset="0"/>
              </a:rPr>
              <a:t>1,2</a:t>
            </a:r>
            <a:r>
              <a:rPr lang="en-GB" sz="3200" dirty="0">
                <a:latin typeface="Arial MT Condensed Light" pitchFamily="34" charset="0"/>
              </a:rPr>
              <a:t>, E.Viezzer</a:t>
            </a:r>
            <a:r>
              <a:rPr lang="en-GB" sz="3200" baseline="30000" dirty="0">
                <a:latin typeface="Arial MT Condensed Light" pitchFamily="34" charset="0"/>
              </a:rPr>
              <a:t>1,2</a:t>
            </a:r>
            <a:r>
              <a:rPr lang="en-GB" sz="3200" dirty="0">
                <a:latin typeface="Arial MT Condensed Light" pitchFamily="34" charset="0"/>
              </a:rPr>
              <a:t>, C. Navarro</a:t>
            </a:r>
            <a:r>
              <a:rPr lang="en-GB" sz="3200" baseline="30000" dirty="0">
                <a:latin typeface="Arial MT Condensed Light" pitchFamily="34" charset="0"/>
              </a:rPr>
              <a:t>3</a:t>
            </a:r>
            <a:r>
              <a:rPr lang="en-GB" sz="3200" dirty="0">
                <a:latin typeface="Arial MT Condensed Light" pitchFamily="34" charset="0"/>
              </a:rPr>
              <a:t>,</a:t>
            </a:r>
          </a:p>
          <a:p>
            <a:pPr marL="457200" marR="0" lvl="0" indent="-457200" algn="just" defTabSz="1000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800463" algn="r"/>
              </a:tabLst>
              <a:defRPr/>
            </a:pPr>
            <a:r>
              <a:rPr lang="en-GB" sz="3200" dirty="0">
                <a:latin typeface="Arial MT Condensed Light" pitchFamily="34" charset="0"/>
              </a:rPr>
              <a:t>M. Agredano-Torres</a:t>
            </a:r>
            <a:r>
              <a:rPr lang="en-GB" sz="3200" baseline="30000" dirty="0">
                <a:latin typeface="Arial MT Condensed Light" pitchFamily="34" charset="0"/>
              </a:rPr>
              <a:t>1,4</a:t>
            </a:r>
            <a:r>
              <a:rPr lang="en-GB" sz="3200" dirty="0">
                <a:latin typeface="Arial MT Condensed Light" pitchFamily="34" charset="0"/>
              </a:rPr>
              <a:t>, P. Vicente-Torres</a:t>
            </a:r>
            <a:r>
              <a:rPr lang="en-GB" sz="3200" baseline="30000" dirty="0">
                <a:latin typeface="Arial MT Condensed Light" pitchFamily="34" charset="0"/>
              </a:rPr>
              <a:t>1</a:t>
            </a:r>
            <a:r>
              <a:rPr lang="en-GB" sz="3200" dirty="0">
                <a:latin typeface="Arial MT Condensed Light" pitchFamily="34" charset="0"/>
              </a:rPr>
              <a:t> </a:t>
            </a:r>
          </a:p>
          <a:p>
            <a:pPr marL="457200" marR="0" lvl="0" indent="-457200" algn="just" defTabSz="1000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800463" algn="r"/>
              </a:tabLst>
              <a:defRPr/>
            </a:pPr>
            <a:r>
              <a:rPr lang="en-GB" sz="1600" dirty="0">
                <a:latin typeface="Arial MT Condensed Light" pitchFamily="34" charset="0"/>
              </a:rPr>
              <a:t>	 </a:t>
            </a:r>
          </a:p>
          <a:p>
            <a:pPr marL="457200" marR="0" lvl="0" indent="-457200" algn="just" defTabSz="1000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800463" algn="r"/>
              </a:tabLst>
              <a:defRPr/>
            </a:pPr>
            <a:r>
              <a:rPr lang="en-GB" sz="2400" baseline="30000" dirty="0">
                <a:latin typeface="Arial MT Condensed Light" pitchFamily="34" charset="0"/>
              </a:rPr>
              <a:t>1 </a:t>
            </a:r>
            <a:r>
              <a:rPr lang="en-GB" sz="2400" dirty="0">
                <a:latin typeface="Arial MT Condensed Light" pitchFamily="34" charset="0"/>
              </a:rPr>
              <a:t>Centro Nacional de Aceleradores</a:t>
            </a:r>
            <a:r>
              <a:rPr lang="en-GB" sz="2400" baseline="0" dirty="0">
                <a:latin typeface="Arial MT Condensed Light" pitchFamily="34" charset="0"/>
              </a:rPr>
              <a:t>, </a:t>
            </a:r>
            <a:r>
              <a:rPr lang="en-GB" sz="2400" dirty="0">
                <a:latin typeface="Arial MT Condensed Light" pitchFamily="34" charset="0"/>
              </a:rPr>
              <a:t>University of Seville, 41092 Seville, Spain                                         </a:t>
            </a:r>
            <a:r>
              <a:rPr lang="en-GB" sz="2400" baseline="30000" dirty="0">
                <a:latin typeface="Arial MT Condensed"/>
              </a:rPr>
              <a:t>3</a:t>
            </a:r>
            <a:r>
              <a:rPr lang="en-GB" sz="2400" b="0" i="1" u="none" strike="noStrike" kern="1200" baseline="0" dirty="0">
                <a:solidFill>
                  <a:schemeClr val="tx1"/>
                </a:solidFill>
                <a:latin typeface="Arial MT Condensed"/>
                <a:ea typeface="+mn-ea"/>
                <a:cs typeface="+mn-cs"/>
              </a:rPr>
              <a:t> </a:t>
            </a:r>
            <a:r>
              <a:rPr lang="en-GB" sz="2400" dirty="0">
                <a:latin typeface="Arial MT Condensed Light" pitchFamily="34" charset="0"/>
              </a:rPr>
              <a:t>Dept.</a:t>
            </a:r>
            <a:r>
              <a:rPr lang="en-GB" sz="2400" baseline="0" dirty="0">
                <a:latin typeface="Arial MT Condensed Light" pitchFamily="34" charset="0"/>
              </a:rPr>
              <a:t> of Mechanical Engineering and Manufacturing, </a:t>
            </a:r>
            <a:r>
              <a:rPr lang="en-GB" sz="2400" dirty="0">
                <a:latin typeface="Arial MT Condensed Light" pitchFamily="34" charset="0"/>
              </a:rPr>
              <a:t>University of Seville, 41012 Seville, Spain</a:t>
            </a:r>
          </a:p>
          <a:p>
            <a:pPr marL="457200" marR="0" lvl="0" indent="-457200" algn="just" defTabSz="10001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800463" algn="r"/>
              </a:tabLst>
              <a:defRPr/>
            </a:pPr>
            <a:r>
              <a:rPr lang="en-GB" sz="2400" baseline="30000" dirty="0">
                <a:latin typeface="Arial MT Condensed Light" pitchFamily="34" charset="0"/>
              </a:rPr>
              <a:t>2 </a:t>
            </a:r>
            <a:r>
              <a:rPr lang="en-GB" sz="2400" dirty="0">
                <a:latin typeface="Arial MT Condensed Light" pitchFamily="34" charset="0"/>
              </a:rPr>
              <a:t>Dept.</a:t>
            </a:r>
            <a:r>
              <a:rPr lang="en-GB" sz="2400" baseline="0" dirty="0">
                <a:latin typeface="Arial MT Condensed Light" pitchFamily="34" charset="0"/>
              </a:rPr>
              <a:t> of Atomic, Molecular and Nuclear Physics, </a:t>
            </a:r>
            <a:r>
              <a:rPr lang="en-GB" sz="2400" dirty="0">
                <a:latin typeface="Arial MT Condensed Light" pitchFamily="34" charset="0"/>
              </a:rPr>
              <a:t>University of Seville, 41012 Seville, Spain                  </a:t>
            </a:r>
            <a:r>
              <a:rPr lang="en-GB" sz="2400" baseline="30000" dirty="0">
                <a:latin typeface="Arial MT Condensed Light" pitchFamily="34" charset="0"/>
              </a:rPr>
              <a:t>4 </a:t>
            </a:r>
            <a:r>
              <a:rPr lang="en-US" sz="2400" b="0" i="0" u="none" strike="noStrike" kern="1200" baseline="0" dirty="0">
                <a:solidFill>
                  <a:schemeClr val="tx1"/>
                </a:solidFill>
                <a:latin typeface="Arial MT Condensed"/>
                <a:ea typeface="+mn-ea"/>
                <a:cs typeface="+mn-cs"/>
              </a:rPr>
              <a:t>Electric Power and Energy Systems Division, KTH Royal Institute of Technology, 114 28, Stockholm, Sweden</a:t>
            </a:r>
            <a:endParaRPr lang="en-GB" sz="2400" dirty="0">
              <a:latin typeface="Arial MT Condensed Light" pitchFamily="34" charset="0"/>
            </a:endParaRPr>
          </a:p>
        </p:txBody>
      </p:sp>
      <p:sp>
        <p:nvSpPr>
          <p:cNvPr id="18" name="Line 49"/>
          <p:cNvSpPr>
            <a:spLocks noChangeShapeType="1"/>
          </p:cNvSpPr>
          <p:nvPr/>
        </p:nvSpPr>
        <p:spPr bwMode="auto">
          <a:xfrm flipV="1">
            <a:off x="513030" y="40678583"/>
            <a:ext cx="29160000" cy="6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" name="TextBox 14"/>
          <p:cNvSpPr txBox="1">
            <a:spLocks noChangeArrowheads="1"/>
          </p:cNvSpPr>
          <p:nvPr userDrawn="1"/>
        </p:nvSpPr>
        <p:spPr bwMode="auto">
          <a:xfrm>
            <a:off x="7341485" y="40854634"/>
            <a:ext cx="11369202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8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8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8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8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GB" altLang="en-US" sz="2800" b="1" i="0" dirty="0"/>
              <a:t>Acknowledgements:</a:t>
            </a:r>
            <a:endParaRPr lang="en-GB" altLang="en-US" sz="1800" b="1" i="1" dirty="0"/>
          </a:p>
          <a:p>
            <a:pPr algn="just" eaLnBrk="1" hangingPunct="1">
              <a:defRPr/>
            </a:pPr>
            <a:r>
              <a:rPr lang="en-GB" altLang="en-US" sz="1800" b="0" i="1" dirty="0"/>
              <a:t>This work received funding from the </a:t>
            </a:r>
            <a:r>
              <a:rPr lang="en-GB" altLang="en-US" sz="1800" b="0" i="1" dirty="0" err="1"/>
              <a:t>Fondo</a:t>
            </a:r>
            <a:r>
              <a:rPr lang="en-GB" altLang="en-US" sz="1800" b="0" i="1" dirty="0"/>
              <a:t> </a:t>
            </a:r>
            <a:r>
              <a:rPr lang="en-GB" altLang="en-US" sz="1800" b="0" i="1" dirty="0" err="1"/>
              <a:t>Europeo</a:t>
            </a:r>
            <a:r>
              <a:rPr lang="en-GB" altLang="en-US" sz="1800" b="0" i="1" dirty="0"/>
              <a:t> de Desarrollo Regional (FEDER) by the European Commission under grant agreement numbers IE17-5670 and US-15570.</a:t>
            </a:r>
          </a:p>
        </p:txBody>
      </p:sp>
      <p:sp>
        <p:nvSpPr>
          <p:cNvPr id="23" name="Text Box 62"/>
          <p:cNvSpPr txBox="1">
            <a:spLocks noChangeArrowheads="1"/>
          </p:cNvSpPr>
          <p:nvPr userDrawn="1"/>
        </p:nvSpPr>
        <p:spPr bwMode="auto">
          <a:xfrm>
            <a:off x="410172" y="40854634"/>
            <a:ext cx="6729744" cy="1384976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lIns="91421" tIns="45711" rIns="91421" bIns="45711">
            <a:spAutoFit/>
          </a:bodyPr>
          <a:lstStyle>
            <a:lvl1pPr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atin typeface="Arial MT Condensed Light" pitchFamily="34" charset="0"/>
              </a:rPr>
              <a:t>*Corresponding author: jsegado@us.es</a:t>
            </a:r>
          </a:p>
          <a:p>
            <a:pPr marL="0" marR="0" indent="0" algn="l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atin typeface="Arial MT Condensed Light" pitchFamily="34" charset="0"/>
              </a:rPr>
              <a:t>21</a:t>
            </a:r>
            <a:r>
              <a:rPr lang="en-US" sz="2800" baseline="30000" dirty="0">
                <a:latin typeface="Arial MT Condensed Light" pitchFamily="34" charset="0"/>
              </a:rPr>
              <a:t>st</a:t>
            </a:r>
            <a:r>
              <a:rPr lang="en-US" sz="2800" dirty="0">
                <a:latin typeface="Arial MT Condensed Light" pitchFamily="34" charset="0"/>
              </a:rPr>
              <a:t> International Spherical Torus Workshop, Beijing, China (online)</a:t>
            </a:r>
          </a:p>
        </p:txBody>
      </p: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C1DD879-8AC8-4A7D-A62C-312D669000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7720" y="40609649"/>
            <a:ext cx="3750792" cy="1874946"/>
          </a:xfrm>
          <a:prstGeom prst="rect">
            <a:avLst/>
          </a:prstGeom>
        </p:spPr>
      </p:pic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34004EF-C240-4CB5-B97E-723897E147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80" y="605368"/>
            <a:ext cx="3270019" cy="2675331"/>
          </a:xfrm>
          <a:prstGeom prst="rect">
            <a:avLst/>
          </a:prstGeom>
        </p:spPr>
      </p:pic>
      <p:pic>
        <p:nvPicPr>
          <p:cNvPr id="29" name="Picture 28" descr="A picture containing meter&#10;&#10;Description automatically generated">
            <a:extLst>
              <a:ext uri="{FF2B5EF4-FFF2-40B4-BE49-F238E27FC236}">
                <a16:creationId xmlns:a16="http://schemas.microsoft.com/office/drawing/2014/main" id="{5AD485E6-4DB3-4821-A5DF-9BD634C768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1371" y="588479"/>
            <a:ext cx="2905173" cy="2528856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FB2AE9-2E58-4DF0-A4AD-B197C56F214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187" y="40865403"/>
            <a:ext cx="1155493" cy="1279063"/>
          </a:xfrm>
          <a:prstGeom prst="rect">
            <a:avLst/>
          </a:prstGeom>
        </p:spPr>
      </p:pic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9A324E-4A5A-4C98-8E89-FF3DA26E117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9249" y="40865403"/>
            <a:ext cx="2996593" cy="127871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Calibri" pitchFamily="34" charset="0"/>
        </a:defRPr>
      </a:lvl2pPr>
      <a:lvl3pPr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Calibri" pitchFamily="34" charset="0"/>
        </a:defRPr>
      </a:lvl3pPr>
      <a:lvl4pPr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Calibri" pitchFamily="34" charset="0"/>
        </a:defRPr>
      </a:lvl4pPr>
      <a:lvl5pPr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Calibri" pitchFamily="34" charset="0"/>
        </a:defRPr>
      </a:lvl5pPr>
      <a:lvl6pPr marL="457200"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Times New Roman" pitchFamily="18" charset="0"/>
        </a:defRPr>
      </a:lvl6pPr>
      <a:lvl7pPr marL="914400"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Times New Roman" pitchFamily="18" charset="0"/>
        </a:defRPr>
      </a:lvl7pPr>
      <a:lvl8pPr marL="1371600"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Times New Roman" pitchFamily="18" charset="0"/>
        </a:defRPr>
      </a:lvl8pPr>
      <a:lvl9pPr marL="1828800" algn="ctr" defTabSz="45323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Times New Roman" pitchFamily="18" charset="0"/>
        </a:defRPr>
      </a:lvl9pPr>
    </p:titleStyle>
    <p:bodyStyle>
      <a:lvl1pPr marL="1697038" indent="-1697038" algn="l" defTabSz="4532313" rtl="0" eaLnBrk="0" fontAlgn="base" hangingPunct="0">
        <a:spcBef>
          <a:spcPct val="20000"/>
        </a:spcBef>
        <a:spcAft>
          <a:spcPct val="0"/>
        </a:spcAft>
        <a:buChar char="•"/>
        <a:defRPr sz="16000">
          <a:solidFill>
            <a:schemeClr val="tx1"/>
          </a:solidFill>
          <a:latin typeface="+mn-lt"/>
          <a:ea typeface="+mn-ea"/>
          <a:cs typeface="+mn-cs"/>
        </a:defRPr>
      </a:lvl1pPr>
      <a:lvl2pPr marL="3676650" indent="-1414463" algn="l" defTabSz="4532313" rtl="0" eaLnBrk="0" fontAlgn="base" hangingPunct="0">
        <a:spcBef>
          <a:spcPct val="20000"/>
        </a:spcBef>
        <a:spcAft>
          <a:spcPct val="0"/>
        </a:spcAft>
        <a:buChar char="–"/>
        <a:defRPr sz="13700">
          <a:solidFill>
            <a:schemeClr val="tx1"/>
          </a:solidFill>
          <a:latin typeface="+mn-lt"/>
        </a:defRPr>
      </a:lvl2pPr>
      <a:lvl3pPr marL="5662613" indent="-1130300" algn="l" defTabSz="4532313" rtl="0" eaLnBrk="0" fontAlgn="base" hangingPunct="0">
        <a:spcBef>
          <a:spcPct val="20000"/>
        </a:spcBef>
        <a:spcAft>
          <a:spcPct val="0"/>
        </a:spcAft>
        <a:buChar char="•"/>
        <a:defRPr sz="11900">
          <a:solidFill>
            <a:schemeClr val="tx1"/>
          </a:solidFill>
          <a:latin typeface="+mn-lt"/>
        </a:defRPr>
      </a:lvl3pPr>
      <a:lvl4pPr marL="7924800" indent="-1130300" algn="l" defTabSz="4532313" rtl="0" eaLnBrk="0" fontAlgn="base" hangingPunct="0">
        <a:spcBef>
          <a:spcPct val="20000"/>
        </a:spcBef>
        <a:spcAft>
          <a:spcPct val="0"/>
        </a:spcAft>
        <a:buChar char="–"/>
        <a:defRPr sz="10000">
          <a:solidFill>
            <a:schemeClr val="tx1"/>
          </a:solidFill>
          <a:latin typeface="+mn-lt"/>
        </a:defRPr>
      </a:lvl4pPr>
      <a:lvl5pPr marL="10194925" indent="-1138238" algn="l" defTabSz="4532313" rtl="0" eaLnBrk="0" fontAlgn="base" hangingPunct="0">
        <a:spcBef>
          <a:spcPct val="20000"/>
        </a:spcBef>
        <a:spcAft>
          <a:spcPct val="0"/>
        </a:spcAft>
        <a:buChar char="»"/>
        <a:defRPr sz="10000">
          <a:solidFill>
            <a:schemeClr val="tx1"/>
          </a:solidFill>
          <a:latin typeface="+mn-lt"/>
        </a:defRPr>
      </a:lvl5pPr>
      <a:lvl6pPr marL="10652125" indent="-1138238" algn="l" defTabSz="4532313" rtl="0" eaLnBrk="0" fontAlgn="base" hangingPunct="0">
        <a:spcBef>
          <a:spcPct val="20000"/>
        </a:spcBef>
        <a:spcAft>
          <a:spcPct val="0"/>
        </a:spcAft>
        <a:buChar char="»"/>
        <a:defRPr sz="10000">
          <a:solidFill>
            <a:schemeClr val="tx1"/>
          </a:solidFill>
          <a:latin typeface="+mn-lt"/>
        </a:defRPr>
      </a:lvl6pPr>
      <a:lvl7pPr marL="11109325" indent="-1138238" algn="l" defTabSz="4532313" rtl="0" eaLnBrk="0" fontAlgn="base" hangingPunct="0">
        <a:spcBef>
          <a:spcPct val="20000"/>
        </a:spcBef>
        <a:spcAft>
          <a:spcPct val="0"/>
        </a:spcAft>
        <a:buChar char="»"/>
        <a:defRPr sz="10000">
          <a:solidFill>
            <a:schemeClr val="tx1"/>
          </a:solidFill>
          <a:latin typeface="+mn-lt"/>
        </a:defRPr>
      </a:lvl7pPr>
      <a:lvl8pPr marL="11566525" indent="-1138238" algn="l" defTabSz="4532313" rtl="0" eaLnBrk="0" fontAlgn="base" hangingPunct="0">
        <a:spcBef>
          <a:spcPct val="20000"/>
        </a:spcBef>
        <a:spcAft>
          <a:spcPct val="0"/>
        </a:spcAft>
        <a:buChar char="»"/>
        <a:defRPr sz="10000">
          <a:solidFill>
            <a:schemeClr val="tx1"/>
          </a:solidFill>
          <a:latin typeface="+mn-lt"/>
        </a:defRPr>
      </a:lvl8pPr>
      <a:lvl9pPr marL="12023725" indent="-1138238" algn="l" defTabSz="4532313" rtl="0" eaLnBrk="0" fontAlgn="base" hangingPunct="0">
        <a:spcBef>
          <a:spcPct val="20000"/>
        </a:spcBef>
        <a:spcAft>
          <a:spcPct val="0"/>
        </a:spcAft>
        <a:buChar char="»"/>
        <a:defRPr sz="10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8.png"/><Relationship Id="rId3" Type="http://schemas.openxmlformats.org/officeDocument/2006/relationships/image" Target="../media/image6.png"/><Relationship Id="rId21" Type="http://schemas.openxmlformats.org/officeDocument/2006/relationships/image" Target="../media/image20.png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microsoft.com/office/2007/relationships/hdphoto" Target="../media/hdphoto3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1390D4CE-2F65-3117-88EB-54178E922B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" t="-1413" r="14186" b="1"/>
          <a:stretch/>
        </p:blipFill>
        <p:spPr>
          <a:xfrm>
            <a:off x="4292489" y="2472764"/>
            <a:ext cx="22292708" cy="386072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4CAAB2-5CDE-91AD-BDB0-D9B3FC221E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89999" l="14121" r="77848">
                        <a14:foregroundMark x1="20243" y1="30738" x2="22449" y2="29521"/>
                        <a14:foregroundMark x1="22449" y1="29521" x2="23883" y2="31955"/>
                        <a14:foregroundMark x1="23883" y1="31955" x2="23883" y2="32320"/>
                        <a14:foregroundMark x1="64403" y1="35207" x2="67733" y2="34712"/>
                        <a14:foregroundMark x1="66424" y1="34287" x2="67402" y2="31752"/>
                        <a14:foregroundMark x1="66187" y1="34900" x2="66325" y2="34543"/>
                        <a14:foregroundMark x1="67402" y1="31752" x2="69112" y2="30333"/>
                        <a14:foregroundMark x1="69112" y1="30333" x2="71042" y2="30170"/>
                        <a14:foregroundMark x1="71042" y1="30170" x2="72256" y2="31671"/>
                        <a14:foregroundMark x1="72256" y1="31671" x2="71318" y2="33171"/>
                        <a14:foregroundMark x1="66339" y1="58834" x2="67016" y2="59489"/>
                        <a14:foregroundMark x1="64755" y1="57299" x2="65471" y2="57993"/>
                        <a14:foregroundMark x1="67016" y1="59489" x2="67788" y2="61354"/>
                        <a14:foregroundMark x1="67788" y1="61354" x2="69719" y2="62895"/>
                        <a14:foregroundMark x1="69719" y1="62895" x2="72201" y2="62814"/>
                        <a14:foregroundMark x1="72201" y1="62814" x2="70987" y2="60949"/>
                        <a14:foregroundMark x1="70987" y1="60949" x2="66354" y2="58475"/>
                        <a14:foregroundMark x1="66354" y1="58475" x2="66354" y2="58475"/>
                        <a14:foregroundMark x1="25538" y1="35645" x2="27027" y2="39619"/>
                        <a14:foregroundMark x1="27027" y1="39619" x2="23497" y2="51379"/>
                        <a14:foregroundMark x1="23497" y1="51379" x2="23331" y2="51460"/>
                        <a14:foregroundMark x1="25262" y1="57867" x2="18423" y2="61800"/>
                        <a14:backgroundMark x1="25372" y1="27332" x2="36514" y2="40470"/>
                        <a14:backgroundMark x1="36514" y1="40470" x2="38169" y2="53933"/>
                        <a14:backgroundMark x1="38169" y1="53933" x2="27027" y2="63909"/>
                        <a14:backgroundMark x1="27027" y1="63909" x2="21070" y2="65450"/>
                        <a14:backgroundMark x1="21070" y1="65450" x2="15665" y2="65450"/>
                        <a14:backgroundMark x1="15665" y1="65450" x2="14562" y2="63463"/>
                        <a14:backgroundMark x1="14562" y1="63463" x2="15279" y2="58597"/>
                        <a14:backgroundMark x1="15279" y1="58597" x2="16657" y2="55150"/>
                        <a14:backgroundMark x1="17650" y1="55637" x2="18588" y2="36618"/>
                        <a14:backgroundMark x1="18588" y1="36618" x2="14065" y2="25101"/>
                        <a14:backgroundMark x1="14065" y1="25101" x2="18202" y2="23723"/>
                        <a14:backgroundMark x1="21732" y1="23114" x2="38058" y2="21411"/>
                        <a14:backgroundMark x1="17761" y1="22222" x2="53778" y2="16423"/>
                        <a14:backgroundMark x1="53778" y1="16423" x2="55488" y2="16423"/>
                        <a14:backgroundMark x1="20739" y1="16626" x2="27413" y2="16180"/>
                        <a14:backgroundMark x1="27413" y1="16180" x2="67347" y2="18208"/>
                        <a14:backgroundMark x1="67347" y1="18208" x2="70987" y2="19627"/>
                        <a14:backgroundMark x1="70987" y1="19627" x2="71153" y2="19627"/>
                        <a14:backgroundMark x1="56315" y1="22019" x2="61666" y2="24939"/>
                        <a14:backgroundMark x1="61666" y1="24939" x2="61721" y2="24939"/>
                        <a14:backgroundMark x1="52344" y1="26440" x2="64479" y2="28143"/>
                        <a14:backgroundMark x1="64479" y1="28143" x2="65141" y2="28143"/>
                        <a14:backgroundMark x1="53282" y1="32117" x2="58853" y2="30738"/>
                        <a14:backgroundMark x1="58853" y1="30738" x2="66354" y2="26723"/>
                        <a14:backgroundMark x1="44181" y1="21614" x2="43905" y2="72060"/>
                        <a14:backgroundMark x1="49476" y1="74980" x2="72918" y2="72182"/>
                        <a14:backgroundMark x1="53833" y1="56042" x2="62272" y2="62247"/>
                        <a14:backgroundMark x1="62272" y1="62247" x2="62714" y2="62976"/>
                        <a14:backgroundMark x1="74793" y1="51257" x2="77386" y2="61476"/>
                        <a14:backgroundMark x1="73304" y1="38727" x2="73028" y2="52555"/>
                        <a14:backgroundMark x1="74959" y1="27048" x2="75786" y2="31427"/>
                        <a14:backgroundMark x1="55598" y1="30819" x2="49090" y2="38443"/>
                        <a14:backgroundMark x1="65416" y1="26034" x2="64203" y2="29562"/>
                        <a14:backgroundMark x1="64203" y1="29562" x2="54937" y2="37753"/>
                        <a14:backgroundMark x1="57363" y1="34225" x2="52951" y2="39903"/>
                        <a14:backgroundMark x1="52951" y1="39903" x2="50469" y2="59773"/>
                        <a14:backgroundMark x1="57639" y1="57461" x2="62824" y2="62247"/>
                        <a14:backgroundMark x1="62824" y1="62247" x2="62824" y2="62247"/>
                        <a14:backgroundMark x1="65692" y1="63179" x2="66630" y2="64355"/>
                        <a14:backgroundMark x1="66630" y1="64355" x2="68946" y2="65166"/>
                        <a14:backgroundMark x1="68946" y1="65166" x2="69112" y2="65247"/>
                        <a14:backgroundMark x1="68009" y1="66180" x2="73194" y2="66342"/>
                        <a14:backgroundMark x1="73194" y1="66342" x2="76172" y2="66261"/>
                        <a14:backgroundMark x1="72918" y1="36537" x2="73855" y2="54258"/>
                        <a14:backgroundMark x1="19691" y1="26642" x2="23331" y2="26237"/>
                        <a14:backgroundMark x1="18312" y1="34023" x2="21842" y2="37632"/>
                        <a14:backgroundMark x1="21180" y1="38240" x2="21566" y2="56650"/>
                        <a14:backgroundMark x1="19140" y1="56367" x2="18478" y2="57948"/>
                        <a14:backgroundMark x1="92940" y1="41038" x2="92940" y2="41038"/>
                        <a14:backgroundMark x1="16547" y1="30657" x2="19967" y2="33293"/>
                        <a14:backgroundMark x1="19967" y1="33293" x2="21732" y2="34185"/>
                        <a14:backgroundMark x1="21732" y1="34185" x2="22228" y2="35766"/>
                        <a14:backgroundMark x1="22228" y1="35766" x2="20463" y2="40187"/>
                        <a14:backgroundMark x1="26365" y1="31955" x2="28406" y2="34347"/>
                        <a14:backgroundMark x1="26200" y1="33171" x2="26200" y2="33171"/>
                        <a14:backgroundMark x1="26089" y1="33658" x2="26365" y2="34063"/>
                        <a14:backgroundMark x1="36569" y1="50162" x2="36293" y2="51744"/>
                        <a14:backgroundMark x1="36293" y1="51744" x2="34087" y2="53690"/>
                        <a14:backgroundMark x1="22394" y1="53366" x2="23442" y2="54542"/>
                        <a14:backgroundMark x1="23442" y1="54542" x2="23607" y2="56083"/>
                        <a14:backgroundMark x1="20463" y1="43552" x2="20022" y2="45904"/>
                        <a14:backgroundMark x1="20022" y1="45904" x2="21456" y2="41281"/>
                        <a14:backgroundMark x1="22780" y1="35158" x2="22945" y2="36983"/>
                        <a14:backgroundMark x1="68285" y1="27453" x2="70160" y2="28021"/>
                        <a14:backgroundMark x1="70160" y1="28021" x2="72587" y2="29521"/>
                        <a14:backgroundMark x1="72587" y1="29521" x2="73028" y2="30049"/>
                        <a14:backgroundMark x1="72201" y1="28467" x2="73083" y2="30008"/>
                        <a14:backgroundMark x1="73083" y1="32000" x2="73083" y2="33131"/>
                        <a14:backgroundMark x1="73083" y1="30008" x2="73083" y2="31933"/>
                        <a14:backgroundMark x1="73083" y1="33131" x2="71263" y2="35564"/>
                        <a14:backgroundMark x1="71263" y1="35361" x2="68671" y2="37348"/>
                        <a14:backgroundMark x1="72642" y1="34144" x2="69443" y2="36659"/>
                        <a14:backgroundMark x1="69443" y1="36659" x2="69222" y2="36983"/>
                        <a14:backgroundMark x1="73028" y1="33861" x2="70491" y2="34712"/>
                        <a14:backgroundMark x1="70491" y1="34712" x2="68836" y2="36050"/>
                        <a14:backgroundMark x1="68836" y1="36050" x2="68781" y2="37956"/>
                        <a14:backgroundMark x1="68781" y1="37956" x2="70325" y2="42782"/>
                        <a14:backgroundMark x1="67347" y1="36780" x2="68781" y2="35401"/>
                        <a14:backgroundMark x1="68781" y1="35401" x2="73028" y2="34550"/>
                        <a14:backgroundMark x1="71263" y1="34266" x2="73690" y2="43674"/>
                        <a14:backgroundMark x1="73690" y1="43674" x2="73469" y2="46188"/>
                        <a14:backgroundMark x1="73469" y1="46188" x2="73304" y2="46269"/>
                        <a14:backgroundMark x1="71263" y1="42255" x2="71263" y2="49473"/>
                        <a14:backgroundMark x1="71263" y1="49473" x2="71153" y2="49473"/>
                        <a14:backgroundMark x1="70436" y1="43066" x2="71815" y2="48418"/>
                        <a14:backgroundMark x1="71815" y1="48418" x2="71208" y2="51582"/>
                        <a14:backgroundMark x1="71208" y1="51582" x2="68671" y2="56164"/>
                        <a14:backgroundMark x1="70877" y1="53893" x2="69939" y2="56002"/>
                        <a14:backgroundMark x1="69939" y1="56002" x2="67843" y2="57461"/>
                        <a14:backgroundMark x1="67843" y1="57461" x2="67457" y2="57583"/>
                        <a14:backgroundMark x1="69112" y1="56569" x2="73800" y2="61354"/>
                        <a14:backgroundMark x1="73800" y1="61354" x2="73745" y2="63828"/>
                        <a14:backgroundMark x1="73745" y1="63828" x2="72035" y2="66180"/>
                        <a14:backgroundMark x1="72035" y1="66180" x2="70712" y2="66788"/>
                        <a14:backgroundMark x1="54109" y1="43877" x2="54495" y2="40470"/>
                        <a14:backgroundMark x1="54495" y1="40470" x2="54495" y2="40470"/>
                        <a14:backgroundMark x1="59404" y1="35483" x2="64755" y2="34023"/>
                        <a14:backgroundMark x1="64755" y1="34023" x2="65030" y2="33861"/>
                        <a14:backgroundMark x1="64038" y1="33577" x2="65968" y2="30251"/>
                        <a14:backgroundMark x1="23662" y1="55150" x2="23883" y2="56488"/>
                        <a14:backgroundMark x1="23883" y1="56488" x2="19250" y2="58110"/>
                        <a14:backgroundMark x1="19250" y1="58110" x2="17650" y2="59692"/>
                        <a14:backgroundMark x1="17650" y1="59692" x2="17485" y2="60178"/>
                        <a14:backgroundMark x1="23773" y1="55231" x2="23938" y2="57097"/>
                        <a14:backgroundMark x1="23938" y1="57097" x2="22228" y2="57543"/>
                        <a14:backgroundMark x1="22228" y1="57543" x2="22228" y2="57543"/>
                        <a14:backgroundMark x1="25703" y1="58881" x2="26917" y2="57705"/>
                        <a14:backgroundMark x1="26917" y1="57705" x2="26917" y2="57705"/>
                        <a14:backgroundMark x1="23056" y1="33982" x2="23718" y2="35199"/>
                        <a14:backgroundMark x1="23718" y1="35199" x2="23442" y2="36496"/>
                        <a14:backgroundMark x1="23442" y1="36496" x2="23442" y2="36496"/>
                        <a14:backgroundMark x1="23497" y1="34104" x2="23993" y2="34550"/>
                        <a14:backgroundMark x1="23662" y1="35929" x2="23276" y2="37591"/>
                        <a14:backgroundMark x1="65306" y1="32076" x2="65251" y2="33577"/>
                        <a14:backgroundMark x1="65251" y1="33577" x2="63651" y2="34793"/>
                        <a14:backgroundMark x1="63651" y1="34793" x2="61831" y2="35401"/>
                        <a14:backgroundMark x1="71594" y1="33698" x2="66795" y2="35401"/>
                        <a14:backgroundMark x1="66795" y1="35401" x2="66740" y2="37307"/>
                        <a14:backgroundMark x1="66740" y1="37307" x2="66851" y2="37591"/>
                        <a14:backgroundMark x1="69167" y1="34266" x2="67237" y2="34955"/>
                        <a14:backgroundMark x1="67237" y1="34955" x2="67126" y2="35036"/>
                        <a14:backgroundMark x1="72366" y1="33820" x2="71980" y2="35199"/>
                        <a14:backgroundMark x1="66575" y1="63098" x2="65306" y2="59611"/>
                        <a14:backgroundMark x1="65306" y1="59611" x2="63651" y2="58110"/>
                        <a14:backgroundMark x1="63651" y1="58110" x2="59239" y2="56204"/>
                        <a14:backgroundMark x1="64534" y1="58516" x2="65527" y2="59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5" t="-1413" r="14186" b="1"/>
          <a:stretch/>
        </p:blipFill>
        <p:spPr>
          <a:xfrm>
            <a:off x="4298032" y="2465474"/>
            <a:ext cx="22292708" cy="38607289"/>
          </a:xfrm>
          <a:prstGeom prst="rect">
            <a:avLst/>
          </a:prstGeom>
        </p:spPr>
      </p:pic>
      <p:sp>
        <p:nvSpPr>
          <p:cNvPr id="70" name="Rectangle 2413"/>
          <p:cNvSpPr>
            <a:spLocks noChangeArrowheads="1"/>
          </p:cNvSpPr>
          <p:nvPr/>
        </p:nvSpPr>
        <p:spPr bwMode="auto">
          <a:xfrm>
            <a:off x="0" y="20200938"/>
            <a:ext cx="3027997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de-DE" altLang="de-DE"/>
          </a:p>
        </p:txBody>
      </p:sp>
      <p:sp>
        <p:nvSpPr>
          <p:cNvPr id="28" name="Rectangle 27"/>
          <p:cNvSpPr/>
          <p:nvPr/>
        </p:nvSpPr>
        <p:spPr bwMode="auto">
          <a:xfrm>
            <a:off x="588510" y="6142593"/>
            <a:ext cx="14498298" cy="13683560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15187045" y="6142138"/>
            <a:ext cx="14498298" cy="13683561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solidFill>
                  <a:srgbClr val="053991"/>
                </a:solidFill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588509" y="6139687"/>
            <a:ext cx="14498299" cy="946242"/>
          </a:xfrm>
          <a:prstGeom prst="rect">
            <a:avLst/>
          </a:prstGeom>
          <a:solidFill>
            <a:srgbClr val="000099"/>
          </a:solidFill>
          <a:ln w="9525" cap="flat" cmpd="sng" algn="ctr">
            <a:solidFill>
              <a:srgbClr val="326CB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noFill/>
              </a:ln>
              <a:solidFill>
                <a:srgbClr val="326CC8"/>
              </a:solidFill>
              <a:effectLst/>
              <a:latin typeface="Arial" charset="0"/>
            </a:endParaRPr>
          </a:p>
        </p:txBody>
      </p:sp>
      <p:sp>
        <p:nvSpPr>
          <p:cNvPr id="52" name="Content Placeholder 1"/>
          <p:cNvSpPr txBox="1">
            <a:spLocks/>
          </p:cNvSpPr>
          <p:nvPr/>
        </p:nvSpPr>
        <p:spPr>
          <a:xfrm>
            <a:off x="768286" y="6139687"/>
            <a:ext cx="13970545" cy="946242"/>
          </a:xfrm>
          <a:prstGeom prst="rect">
            <a:avLst/>
          </a:prstGeom>
        </p:spPr>
        <p:txBody>
          <a:bodyPr lIns="97200" tIns="50400" rIns="97200" bIns="50400"/>
          <a:lstStyle>
            <a:lvl1pPr marL="1697038" indent="-16970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76650" indent="-1414463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700">
                <a:solidFill>
                  <a:schemeClr val="tx1"/>
                </a:solidFill>
                <a:latin typeface="+mn-lt"/>
              </a:defRPr>
            </a:lvl2pPr>
            <a:lvl3pPr marL="5662613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900">
                <a:solidFill>
                  <a:schemeClr val="tx1"/>
                </a:solidFill>
                <a:latin typeface="+mn-lt"/>
              </a:defRPr>
            </a:lvl3pPr>
            <a:lvl4pPr marL="7924800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0000">
                <a:solidFill>
                  <a:schemeClr val="tx1"/>
                </a:solidFill>
                <a:latin typeface="+mn-lt"/>
              </a:defRPr>
            </a:lvl4pPr>
            <a:lvl5pPr marL="101949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5pPr>
            <a:lvl6pPr marL="106521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6pPr>
            <a:lvl7pPr marL="111093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7pPr>
            <a:lvl8pPr marL="115665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8pPr>
            <a:lvl9pPr marL="120237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altLang="en-US" sz="48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Motivation</a:t>
            </a:r>
            <a:endParaRPr lang="en-US" altLang="en-US" sz="4800" b="1" kern="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88508" y="20131935"/>
            <a:ext cx="14498298" cy="20468953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588509" y="20063052"/>
            <a:ext cx="14498299" cy="946242"/>
          </a:xfrm>
          <a:prstGeom prst="rect">
            <a:avLst/>
          </a:prstGeom>
          <a:solidFill>
            <a:srgbClr val="000099"/>
          </a:solidFill>
          <a:ln w="9525" cap="flat" cmpd="sng" algn="ctr">
            <a:solidFill>
              <a:srgbClr val="326CB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 dirty="0">
              <a:ln>
                <a:noFill/>
              </a:ln>
              <a:solidFill>
                <a:srgbClr val="326CC8"/>
              </a:solidFill>
              <a:effectLst/>
              <a:latin typeface="Arial" charset="0"/>
            </a:endParaRPr>
          </a:p>
        </p:txBody>
      </p:sp>
      <p:sp>
        <p:nvSpPr>
          <p:cNvPr id="59" name="Content Placeholder 1"/>
          <p:cNvSpPr txBox="1">
            <a:spLocks/>
          </p:cNvSpPr>
          <p:nvPr/>
        </p:nvSpPr>
        <p:spPr>
          <a:xfrm>
            <a:off x="768286" y="20063052"/>
            <a:ext cx="13970545" cy="946242"/>
          </a:xfrm>
          <a:prstGeom prst="rect">
            <a:avLst/>
          </a:prstGeom>
        </p:spPr>
        <p:txBody>
          <a:bodyPr lIns="97200" tIns="50400" rIns="97200" bIns="50400"/>
          <a:lstStyle>
            <a:lvl1pPr marL="1697038" indent="-16970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76650" indent="-1414463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700">
                <a:solidFill>
                  <a:schemeClr val="tx1"/>
                </a:solidFill>
                <a:latin typeface="+mn-lt"/>
              </a:defRPr>
            </a:lvl2pPr>
            <a:lvl3pPr marL="5662613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900">
                <a:solidFill>
                  <a:schemeClr val="tx1"/>
                </a:solidFill>
                <a:latin typeface="+mn-lt"/>
              </a:defRPr>
            </a:lvl3pPr>
            <a:lvl4pPr marL="7924800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0000">
                <a:solidFill>
                  <a:schemeClr val="tx1"/>
                </a:solidFill>
                <a:latin typeface="+mn-lt"/>
              </a:defRPr>
            </a:lvl4pPr>
            <a:lvl5pPr marL="101949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5pPr>
            <a:lvl6pPr marL="106521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6pPr>
            <a:lvl7pPr marL="111093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7pPr>
            <a:lvl8pPr marL="115665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8pPr>
            <a:lvl9pPr marL="120237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altLang="en-US" sz="48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Central Stack Design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15186020" y="6141617"/>
            <a:ext cx="14498299" cy="946242"/>
          </a:xfrm>
          <a:prstGeom prst="rect">
            <a:avLst/>
          </a:prstGeom>
          <a:solidFill>
            <a:srgbClr val="000099"/>
          </a:solidFill>
          <a:ln w="9525" cap="flat" cmpd="sng" algn="ctr">
            <a:solidFill>
              <a:srgbClr val="326CB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 dirty="0">
              <a:ln>
                <a:noFill/>
              </a:ln>
              <a:solidFill>
                <a:srgbClr val="326CC8"/>
              </a:solidFill>
              <a:effectLst/>
              <a:latin typeface="Arial" charset="0"/>
            </a:endParaRPr>
          </a:p>
        </p:txBody>
      </p:sp>
      <p:sp>
        <p:nvSpPr>
          <p:cNvPr id="61" name="Content Placeholder 1"/>
          <p:cNvSpPr txBox="1">
            <a:spLocks/>
          </p:cNvSpPr>
          <p:nvPr/>
        </p:nvSpPr>
        <p:spPr>
          <a:xfrm>
            <a:off x="15365797" y="6141617"/>
            <a:ext cx="13970545" cy="946242"/>
          </a:xfrm>
          <a:prstGeom prst="rect">
            <a:avLst/>
          </a:prstGeom>
        </p:spPr>
        <p:txBody>
          <a:bodyPr lIns="97200" tIns="50400" rIns="97200" bIns="50400"/>
          <a:lstStyle>
            <a:lvl1pPr marL="1697038" indent="-16970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76650" indent="-1414463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700">
                <a:solidFill>
                  <a:schemeClr val="tx1"/>
                </a:solidFill>
                <a:latin typeface="+mn-lt"/>
              </a:defRPr>
            </a:lvl2pPr>
            <a:lvl3pPr marL="5662613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900">
                <a:solidFill>
                  <a:schemeClr val="tx1"/>
                </a:solidFill>
                <a:latin typeface="+mn-lt"/>
              </a:defRPr>
            </a:lvl3pPr>
            <a:lvl4pPr marL="7924800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0000">
                <a:solidFill>
                  <a:schemeClr val="tx1"/>
                </a:solidFill>
                <a:latin typeface="+mn-lt"/>
              </a:defRPr>
            </a:lvl4pPr>
            <a:lvl5pPr marL="101949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5pPr>
            <a:lvl6pPr marL="106521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6pPr>
            <a:lvl7pPr marL="111093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7pPr>
            <a:lvl8pPr marL="115665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8pPr>
            <a:lvl9pPr marL="120237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>
              <a:buFontTx/>
              <a:buNone/>
            </a:pPr>
            <a:r>
              <a:rPr lang="en-GB" altLang="en-US" sz="48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Electromagnetic Analysis</a:t>
            </a:r>
            <a:endParaRPr lang="en-US" altLang="en-US" sz="4800" b="1" kern="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15193167" y="20106374"/>
            <a:ext cx="14498298" cy="15019388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solidFill>
                  <a:srgbClr val="053991"/>
                </a:solidFill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15193166" y="20071734"/>
            <a:ext cx="14498299" cy="946242"/>
          </a:xfrm>
          <a:prstGeom prst="rect">
            <a:avLst/>
          </a:prstGeom>
          <a:solidFill>
            <a:srgbClr val="000099"/>
          </a:solidFill>
          <a:ln w="9525" cap="flat" cmpd="sng" algn="ctr">
            <a:solidFill>
              <a:srgbClr val="326CB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 dirty="0">
              <a:ln>
                <a:noFill/>
              </a:ln>
              <a:solidFill>
                <a:srgbClr val="326CC8"/>
              </a:solidFill>
              <a:effectLst/>
              <a:latin typeface="Arial" charset="0"/>
            </a:endParaRPr>
          </a:p>
        </p:txBody>
      </p:sp>
      <p:sp>
        <p:nvSpPr>
          <p:cNvPr id="64" name="Content Placeholder 1"/>
          <p:cNvSpPr txBox="1">
            <a:spLocks/>
          </p:cNvSpPr>
          <p:nvPr/>
        </p:nvSpPr>
        <p:spPr>
          <a:xfrm>
            <a:off x="15372943" y="20071734"/>
            <a:ext cx="13970545" cy="946242"/>
          </a:xfrm>
          <a:prstGeom prst="rect">
            <a:avLst/>
          </a:prstGeom>
        </p:spPr>
        <p:txBody>
          <a:bodyPr lIns="97200" tIns="50400" rIns="97200" bIns="50400"/>
          <a:lstStyle>
            <a:lvl1pPr marL="1697038" indent="-16970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76650" indent="-1414463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700">
                <a:solidFill>
                  <a:schemeClr val="tx1"/>
                </a:solidFill>
                <a:latin typeface="+mn-lt"/>
              </a:defRPr>
            </a:lvl2pPr>
            <a:lvl3pPr marL="5662613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900">
                <a:solidFill>
                  <a:schemeClr val="tx1"/>
                </a:solidFill>
                <a:latin typeface="+mn-lt"/>
              </a:defRPr>
            </a:lvl3pPr>
            <a:lvl4pPr marL="7924800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0000">
                <a:solidFill>
                  <a:schemeClr val="tx1"/>
                </a:solidFill>
                <a:latin typeface="+mn-lt"/>
              </a:defRPr>
            </a:lvl4pPr>
            <a:lvl5pPr marL="101949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5pPr>
            <a:lvl6pPr marL="106521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6pPr>
            <a:lvl7pPr marL="111093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7pPr>
            <a:lvl8pPr marL="115665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8pPr>
            <a:lvl9pPr marL="120237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>
              <a:buFontTx/>
              <a:buNone/>
            </a:pPr>
            <a:r>
              <a:rPr lang="en-US" altLang="en-US" sz="48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Structural Analysis</a:t>
            </a:r>
          </a:p>
        </p:txBody>
      </p:sp>
      <p:sp>
        <p:nvSpPr>
          <p:cNvPr id="127" name="Rectangle 126"/>
          <p:cNvSpPr/>
          <p:nvPr/>
        </p:nvSpPr>
        <p:spPr bwMode="auto">
          <a:xfrm>
            <a:off x="24583117" y="35379848"/>
            <a:ext cx="5093999" cy="5160839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solidFill>
                  <a:srgbClr val="053991"/>
                </a:solidFill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8" name="Text Box 2232"/>
          <p:cNvSpPr txBox="1">
            <a:spLocks noChangeArrowheads="1"/>
          </p:cNvSpPr>
          <p:nvPr/>
        </p:nvSpPr>
        <p:spPr bwMode="auto">
          <a:xfrm>
            <a:off x="24626135" y="35419732"/>
            <a:ext cx="5093999" cy="500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400" b="1" dirty="0"/>
              <a:t>References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[1] M. Gryaznevich et al, PRL 1998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[2] A. Marinoni et al, NF 2021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[3] S. J. Doyle et al, PREX 2021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[4] A. Mancini et al, FED 2021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[5] M. Agredano-Torres et al, FED 2021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[6] A. Mancini et al, 32nd SOFT 2022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[7] P. H. Titus et al, 18th IEEE SFE 1999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[8] C. Neumeyer et al, 20th IEEE SFE 2003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[9] S. J. Doyle et al, FED 2021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[10] V. Barabash et al, ITER SDC-IC 2012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altLang="en-US" sz="2000" dirty="0"/>
              <a:t>[11] V. Barabash et al, ITER SDC-IC-Appx. A 2013</a:t>
            </a:r>
          </a:p>
        </p:txBody>
      </p:sp>
      <p:sp>
        <p:nvSpPr>
          <p:cNvPr id="39" name="Text Box 2232">
            <a:extLst>
              <a:ext uri="{FF2B5EF4-FFF2-40B4-BE49-F238E27FC236}">
                <a16:creationId xmlns:a16="http://schemas.microsoft.com/office/drawing/2014/main" id="{06811124-4ED8-CEB7-CF67-219F45FDC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003" y="7303346"/>
            <a:ext cx="5497747" cy="31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GB" altLang="en-US" sz="2600" b="1" dirty="0"/>
              <a:t>Spherical Tokamaks </a:t>
            </a:r>
            <a:r>
              <a:rPr lang="en-GB" altLang="en-US" sz="2600" dirty="0"/>
              <a:t>(ST) offer an attractive path to fusion reactors [1]: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Compactness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High Beta 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High elongation 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High power density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5F5EEB51-EC42-DE6D-1AF0-DF4D6109A9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76" b="94972" l="34804" r="57419">
                        <a14:foregroundMark x1="46442" y1="91768" x2="46442" y2="91768"/>
                        <a14:foregroundMark x1="47215" y1="94972" x2="47215" y2="94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81" r="39732"/>
          <a:stretch/>
        </p:blipFill>
        <p:spPr>
          <a:xfrm>
            <a:off x="11556028" y="3010617"/>
            <a:ext cx="7888108" cy="38069436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A32E5400-5203-C8E0-6D70-3C6139B27419}"/>
              </a:ext>
            </a:extLst>
          </p:cNvPr>
          <p:cNvGrpSpPr/>
          <p:nvPr/>
        </p:nvGrpSpPr>
        <p:grpSpPr>
          <a:xfrm>
            <a:off x="10805612" y="7206868"/>
            <a:ext cx="9129534" cy="29424931"/>
            <a:chOff x="10821678" y="8621166"/>
            <a:chExt cx="9129534" cy="2942493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24397FD-4669-522F-C914-B46F193B7F4E}"/>
                </a:ext>
              </a:extLst>
            </p:cNvPr>
            <p:cNvSpPr txBox="1"/>
            <p:nvPr/>
          </p:nvSpPr>
          <p:spPr>
            <a:xfrm>
              <a:off x="18019599" y="13340954"/>
              <a:ext cx="1865188" cy="1323439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ysClr val="windowText" lastClr="000000"/>
                  </a:solidFill>
                </a:rPr>
                <a:t>G10 Spacer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36F0EB9-CBF4-CF9C-87D7-96C5BCAA122E}"/>
                </a:ext>
              </a:extLst>
            </p:cNvPr>
            <p:cNvSpPr txBox="1"/>
            <p:nvPr/>
          </p:nvSpPr>
          <p:spPr>
            <a:xfrm>
              <a:off x="13121309" y="34277951"/>
              <a:ext cx="1415001" cy="1938992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ysClr val="windowText" lastClr="000000"/>
                  </a:solidFill>
                </a:rPr>
                <a:t>TFC Inner Bars</a:t>
              </a:r>
            </a:p>
          </p:txBody>
        </p: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B10A81A4-DEFE-5F44-BFCC-B855204E1409}"/>
                </a:ext>
              </a:extLst>
            </p:cNvPr>
            <p:cNvCxnSpPr>
              <a:cxnSpLocks/>
              <a:stCxn id="107" idx="0"/>
            </p:cNvCxnSpPr>
            <p:nvPr/>
          </p:nvCxnSpPr>
          <p:spPr bwMode="auto">
            <a:xfrm flipV="1">
              <a:off x="13828810" y="32628044"/>
              <a:ext cx="1323452" cy="1649907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8A6899D9-36C8-9E2C-E9E6-B9DF60C60FAB}"/>
                </a:ext>
              </a:extLst>
            </p:cNvPr>
            <p:cNvSpPr txBox="1"/>
            <p:nvPr/>
          </p:nvSpPr>
          <p:spPr>
            <a:xfrm>
              <a:off x="16422985" y="33872978"/>
              <a:ext cx="2094763" cy="1938992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ysClr val="windowText" lastClr="000000"/>
                  </a:solidFill>
                </a:rPr>
                <a:t>TFC Flexible Joints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A1E9777-BB81-E52E-9A27-1923AB127D05}"/>
                </a:ext>
              </a:extLst>
            </p:cNvPr>
            <p:cNvSpPr txBox="1"/>
            <p:nvPr/>
          </p:nvSpPr>
          <p:spPr>
            <a:xfrm>
              <a:off x="17290941" y="27956045"/>
              <a:ext cx="1916308" cy="1323439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ysClr val="windowText" lastClr="000000"/>
                  </a:solidFill>
                </a:rPr>
                <a:t>Torque Arms</a:t>
              </a: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2708954D-5BD5-0445-6103-350F7479C620}"/>
                </a:ext>
              </a:extLst>
            </p:cNvPr>
            <p:cNvCxnSpPr>
              <a:cxnSpLocks/>
              <a:stCxn id="95" idx="2"/>
            </p:cNvCxnSpPr>
            <p:nvPr/>
          </p:nvCxnSpPr>
          <p:spPr bwMode="auto">
            <a:xfrm flipH="1">
              <a:off x="16978076" y="29279484"/>
              <a:ext cx="1271019" cy="1422652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8A2CBD49-729A-B437-9283-B5A48C41DF9C}"/>
                </a:ext>
              </a:extLst>
            </p:cNvPr>
            <p:cNvCxnSpPr>
              <a:cxnSpLocks/>
              <a:stCxn id="174" idx="0"/>
            </p:cNvCxnSpPr>
            <p:nvPr/>
          </p:nvCxnSpPr>
          <p:spPr bwMode="auto">
            <a:xfrm flipH="1" flipV="1">
              <a:off x="17019130" y="33058778"/>
              <a:ext cx="451237" cy="814200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ECFA4935-5775-AAB8-B133-4E29FA56FB93}"/>
                </a:ext>
              </a:extLst>
            </p:cNvPr>
            <p:cNvCxnSpPr>
              <a:cxnSpLocks/>
              <a:stCxn id="105" idx="1"/>
            </p:cNvCxnSpPr>
            <p:nvPr/>
          </p:nvCxnSpPr>
          <p:spPr bwMode="auto">
            <a:xfrm flipH="1">
              <a:off x="15305679" y="14002674"/>
              <a:ext cx="2713920" cy="3586383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BA25C9C-0E96-6D53-2ED8-86D6D2E66959}"/>
                </a:ext>
              </a:extLst>
            </p:cNvPr>
            <p:cNvSpPr txBox="1"/>
            <p:nvPr/>
          </p:nvSpPr>
          <p:spPr>
            <a:xfrm>
              <a:off x="17467307" y="11412185"/>
              <a:ext cx="2458163" cy="1323439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4000" dirty="0">
                  <a:solidFill>
                    <a:sysClr val="windowText" lastClr="000000"/>
                  </a:solidFill>
                </a:rPr>
                <a:t>Epoxy Moulding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07297306-1D54-799C-8E56-57862450B2F1}"/>
                </a:ext>
              </a:extLst>
            </p:cNvPr>
            <p:cNvCxnSpPr>
              <a:cxnSpLocks/>
              <a:stCxn id="101" idx="1"/>
            </p:cNvCxnSpPr>
            <p:nvPr/>
          </p:nvCxnSpPr>
          <p:spPr bwMode="auto">
            <a:xfrm flipH="1">
              <a:off x="15590481" y="12073905"/>
              <a:ext cx="1876826" cy="2192793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E6905ED-FBFB-1A80-691B-FDA7EC066612}"/>
                </a:ext>
              </a:extLst>
            </p:cNvPr>
            <p:cNvSpPr txBox="1"/>
            <p:nvPr/>
          </p:nvSpPr>
          <p:spPr>
            <a:xfrm>
              <a:off x="17632320" y="8621166"/>
              <a:ext cx="2318892" cy="193899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ysClr val="windowText" lastClr="000000"/>
                  </a:solidFill>
                </a:rPr>
                <a:t>PEEK Electrical break</a:t>
              </a:r>
            </a:p>
          </p:txBody>
        </p: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D0768296-3149-A6A2-6229-78A8B36DCDE2}"/>
                </a:ext>
              </a:extLst>
            </p:cNvPr>
            <p:cNvCxnSpPr>
              <a:cxnSpLocks/>
              <a:stCxn id="113" idx="1"/>
            </p:cNvCxnSpPr>
            <p:nvPr/>
          </p:nvCxnSpPr>
          <p:spPr bwMode="auto">
            <a:xfrm flipH="1">
              <a:off x="15174157" y="9590662"/>
              <a:ext cx="2458163" cy="477886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11BA817-A5DF-A7A7-5ADD-4D08D6EB7D49}"/>
                </a:ext>
              </a:extLst>
            </p:cNvPr>
            <p:cNvSpPr txBox="1"/>
            <p:nvPr/>
          </p:nvSpPr>
          <p:spPr>
            <a:xfrm>
              <a:off x="11151434" y="14106415"/>
              <a:ext cx="2062476" cy="1323439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4000" dirty="0">
                  <a:solidFill>
                    <a:sysClr val="windowText" lastClr="000000"/>
                  </a:solidFill>
                </a:rPr>
                <a:t>Torque Ring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1371FAB4-529B-F362-4903-6F1B3D18CD3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3277904" y="13520307"/>
              <a:ext cx="1767189" cy="1226259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A19BD5A-0E5D-1586-B34F-896E668AA0DF}"/>
                </a:ext>
              </a:extLst>
            </p:cNvPr>
            <p:cNvSpPr txBox="1"/>
            <p:nvPr/>
          </p:nvSpPr>
          <p:spPr>
            <a:xfrm>
              <a:off x="11312456" y="16142083"/>
              <a:ext cx="1908991" cy="1323439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4000" dirty="0">
                  <a:solidFill>
                    <a:sysClr val="windowText" lastClr="000000"/>
                  </a:solidFill>
                </a:rPr>
                <a:t>Central Pole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08E40D03-C132-B3DC-0CE3-92E0ED8BD25D}"/>
                </a:ext>
              </a:extLst>
            </p:cNvPr>
            <p:cNvCxnSpPr>
              <a:cxnSpLocks/>
              <a:stCxn id="110" idx="3"/>
            </p:cNvCxnSpPr>
            <p:nvPr/>
          </p:nvCxnSpPr>
          <p:spPr bwMode="auto">
            <a:xfrm flipV="1">
              <a:off x="13221447" y="15795807"/>
              <a:ext cx="2038655" cy="1007996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FA34F04-EDB6-F40E-A13D-BC43CB5AC1F8}"/>
                </a:ext>
              </a:extLst>
            </p:cNvPr>
            <p:cNvSpPr txBox="1"/>
            <p:nvPr/>
          </p:nvSpPr>
          <p:spPr>
            <a:xfrm>
              <a:off x="10821678" y="18059186"/>
              <a:ext cx="2432451" cy="1323439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ysClr val="windowText" lastClr="000000"/>
                  </a:solidFill>
                </a:rPr>
                <a:t>Wrapping Cylinder</a:t>
              </a:r>
            </a:p>
          </p:txBody>
        </p: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F48E3AFC-784F-64D8-F6C6-6D7BDF29DDFF}"/>
                </a:ext>
              </a:extLst>
            </p:cNvPr>
            <p:cNvCxnSpPr>
              <a:cxnSpLocks/>
              <a:stCxn id="140" idx="3"/>
            </p:cNvCxnSpPr>
            <p:nvPr/>
          </p:nvCxnSpPr>
          <p:spPr bwMode="auto">
            <a:xfrm>
              <a:off x="13254129" y="18720906"/>
              <a:ext cx="1448796" cy="3138128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24A6C4D-6DC4-D2B8-1234-BEBF57801703}"/>
                </a:ext>
              </a:extLst>
            </p:cNvPr>
            <p:cNvSpPr txBox="1"/>
            <p:nvPr/>
          </p:nvSpPr>
          <p:spPr>
            <a:xfrm>
              <a:off x="17067421" y="22884934"/>
              <a:ext cx="2269540" cy="7078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ysClr val="windowText" lastClr="000000"/>
                  </a:solidFill>
                </a:rPr>
                <a:t>Solenoid</a:t>
              </a: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BB15B188-5257-74FA-75B4-4EBAABEC4245}"/>
                </a:ext>
              </a:extLst>
            </p:cNvPr>
            <p:cNvCxnSpPr>
              <a:cxnSpLocks/>
              <a:stCxn id="92" idx="1"/>
            </p:cNvCxnSpPr>
            <p:nvPr/>
          </p:nvCxnSpPr>
          <p:spPr bwMode="auto">
            <a:xfrm flipH="1">
              <a:off x="15786501" y="23238877"/>
              <a:ext cx="1280920" cy="351184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E54AE88-6C62-BFBC-4DEC-34392F59845A}"/>
                </a:ext>
              </a:extLst>
            </p:cNvPr>
            <p:cNvSpPr txBox="1"/>
            <p:nvPr/>
          </p:nvSpPr>
          <p:spPr>
            <a:xfrm>
              <a:off x="12042194" y="37338211"/>
              <a:ext cx="2199464" cy="707886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4000" dirty="0">
                  <a:solidFill>
                    <a:sysClr val="windowText" lastClr="000000"/>
                  </a:solidFill>
                </a:rPr>
                <a:t>Pedestal</a:t>
              </a: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F546440D-7BEB-503D-A647-EC42BAA906B7}"/>
                </a:ext>
              </a:extLst>
            </p:cNvPr>
            <p:cNvCxnSpPr>
              <a:cxnSpLocks/>
              <a:stCxn id="86" idx="3"/>
            </p:cNvCxnSpPr>
            <p:nvPr/>
          </p:nvCxnSpPr>
          <p:spPr bwMode="auto">
            <a:xfrm flipV="1">
              <a:off x="14241658" y="37432297"/>
              <a:ext cx="803435" cy="259857"/>
            </a:xfrm>
            <a:prstGeom prst="straightConnector1">
              <a:avLst/>
            </a:prstGeom>
            <a:noFill/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34" name="Text Box 2232">
            <a:extLst>
              <a:ext uri="{FF2B5EF4-FFF2-40B4-BE49-F238E27FC236}">
                <a16:creationId xmlns:a16="http://schemas.microsoft.com/office/drawing/2014/main" id="{A0C817C7-2AA4-A568-6A6A-80D5B4953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318" y="12373923"/>
            <a:ext cx="9824679" cy="31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Training</a:t>
            </a:r>
            <a:r>
              <a:rPr lang="en-GB" altLang="en-US" sz="2600" dirty="0"/>
              <a:t> of next generation of fusion physicists and engineers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Study plasma confinement and stability in </a:t>
            </a:r>
            <a:r>
              <a:rPr lang="en-GB" altLang="en-US" sz="2600" b="1" dirty="0"/>
              <a:t>positive vs. negative triangularity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Develop novel diagnostic and plasma control techniques 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Develop alternative </a:t>
            </a:r>
            <a:r>
              <a:rPr lang="en-GB" altLang="en-US" sz="2600" b="1" dirty="0"/>
              <a:t>exhaust techniques</a:t>
            </a: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GB" altLang="en-US" sz="2600" dirty="0"/>
              <a:t>SMART operation will cover </a:t>
            </a:r>
            <a:r>
              <a:rPr lang="en-GB" altLang="en-US" sz="2600" b="1" dirty="0"/>
              <a:t>three phases</a:t>
            </a:r>
            <a:r>
              <a:rPr lang="en-GB" altLang="en-US" sz="2600" dirty="0"/>
              <a:t>:</a:t>
            </a:r>
          </a:p>
        </p:txBody>
      </p:sp>
      <p:sp>
        <p:nvSpPr>
          <p:cNvPr id="144" name="Text Box 2232">
            <a:extLst>
              <a:ext uri="{FF2B5EF4-FFF2-40B4-BE49-F238E27FC236}">
                <a16:creationId xmlns:a16="http://schemas.microsoft.com/office/drawing/2014/main" id="{976A25DD-36C3-E04D-B925-818785559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96428" y="7481267"/>
            <a:ext cx="4620466" cy="5909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ElectroMagnetic (EM) loads obtained using </a:t>
            </a:r>
            <a:r>
              <a:rPr lang="en-GB" altLang="en-US" sz="2600" b="1" dirty="0"/>
              <a:t>ANSYS Maxwell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3D electrostatic FEM model </a:t>
            </a:r>
            <a:r>
              <a:rPr lang="en-GB" altLang="en-US" sz="2600" dirty="0"/>
              <a:t>of SMART magnetic system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Current input from reference shot [9] &amp; design limit scenario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Pre-breakdown instant</a:t>
            </a:r>
            <a:r>
              <a:rPr lang="en-GB" altLang="en-US" sz="2600" dirty="0"/>
              <a:t> studied (max current in Solenoid)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GB" altLang="en-US" sz="2600" dirty="0"/>
          </a:p>
        </p:txBody>
      </p:sp>
      <p:sp>
        <p:nvSpPr>
          <p:cNvPr id="146" name="Text Box 2232">
            <a:extLst>
              <a:ext uri="{FF2B5EF4-FFF2-40B4-BE49-F238E27FC236}">
                <a16:creationId xmlns:a16="http://schemas.microsoft.com/office/drawing/2014/main" id="{37847D86-6F8B-BAEB-86C4-CF43098D4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354" y="21299988"/>
            <a:ext cx="12810375" cy="89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GB" altLang="en-US" sz="2600" dirty="0"/>
              <a:t>The SMART Central Stack (CS) includes the </a:t>
            </a:r>
            <a:r>
              <a:rPr lang="en-GB" altLang="en-US" sz="2600" b="1" dirty="0"/>
              <a:t>Toroidal Field Coil (TFC) inner legs </a:t>
            </a:r>
            <a:r>
              <a:rPr lang="en-GB" altLang="en-US" sz="2600" dirty="0"/>
              <a:t>and the </a:t>
            </a:r>
            <a:r>
              <a:rPr lang="en-GB" altLang="en-US" sz="2600" b="1" dirty="0"/>
              <a:t>Solenoid </a:t>
            </a:r>
            <a:r>
              <a:rPr lang="en-GB" altLang="en-US" sz="2600" dirty="0"/>
              <a:t>creating an individual component [5]. Its configuration maximizes:</a:t>
            </a:r>
            <a:endParaRPr lang="en-GB" altLang="en-US" sz="2600" dirty="0">
              <a:solidFill>
                <a:schemeClr val="bg1"/>
              </a:solidFill>
            </a:endParaRPr>
          </a:p>
        </p:txBody>
      </p:sp>
      <p:sp>
        <p:nvSpPr>
          <p:cNvPr id="152" name="Text Box 2232">
            <a:extLst>
              <a:ext uri="{FF2B5EF4-FFF2-40B4-BE49-F238E27FC236}">
                <a16:creationId xmlns:a16="http://schemas.microsoft.com/office/drawing/2014/main" id="{76259B5F-4E92-EDE5-2669-9AE394900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7924" y="21191892"/>
            <a:ext cx="9550661" cy="144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600" dirty="0"/>
              <a:t>Structural criteria based on </a:t>
            </a:r>
            <a:r>
              <a:rPr lang="en-US" altLang="en-US" sz="2600" b="1" dirty="0"/>
              <a:t>ITER SDC-IC </a:t>
            </a:r>
            <a:r>
              <a:rPr lang="en-US" altLang="en-US" sz="2600" dirty="0"/>
              <a:t>[10]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2600" dirty="0"/>
              <a:t>FEM model in </a:t>
            </a:r>
            <a:r>
              <a:rPr lang="en-US" altLang="en-US" sz="2600" b="1" dirty="0"/>
              <a:t>ANSYS Mechanical </a:t>
            </a:r>
            <a:r>
              <a:rPr lang="en-US" altLang="en-US" sz="2600" dirty="0"/>
              <a:t>to study the structural integrity of the system</a:t>
            </a:r>
            <a:endParaRPr lang="en-US" altLang="en-US" sz="2600" b="1" dirty="0">
              <a:highlight>
                <a:srgbClr val="FFFF00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3" name="Table 44">
                <a:extLst>
                  <a:ext uri="{FF2B5EF4-FFF2-40B4-BE49-F238E27FC236}">
                    <a16:creationId xmlns:a16="http://schemas.microsoft.com/office/drawing/2014/main" id="{2DB20AEF-EAD1-1013-9455-5201712986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1516000"/>
                  </p:ext>
                </p:extLst>
              </p:nvPr>
            </p:nvGraphicFramePr>
            <p:xfrm>
              <a:off x="946817" y="15525793"/>
              <a:ext cx="9210060" cy="298843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02515">
                      <a:extLst>
                        <a:ext uri="{9D8B030D-6E8A-4147-A177-3AD203B41FA5}">
                          <a16:colId xmlns:a16="http://schemas.microsoft.com/office/drawing/2014/main" val="1474519005"/>
                        </a:ext>
                      </a:extLst>
                    </a:gridCol>
                    <a:gridCol w="2302515">
                      <a:extLst>
                        <a:ext uri="{9D8B030D-6E8A-4147-A177-3AD203B41FA5}">
                          <a16:colId xmlns:a16="http://schemas.microsoft.com/office/drawing/2014/main" val="2302915630"/>
                        </a:ext>
                      </a:extLst>
                    </a:gridCol>
                    <a:gridCol w="2302515">
                      <a:extLst>
                        <a:ext uri="{9D8B030D-6E8A-4147-A177-3AD203B41FA5}">
                          <a16:colId xmlns:a16="http://schemas.microsoft.com/office/drawing/2014/main" val="3636379293"/>
                        </a:ext>
                      </a:extLst>
                    </a:gridCol>
                    <a:gridCol w="2302515">
                      <a:extLst>
                        <a:ext uri="{9D8B030D-6E8A-4147-A177-3AD203B41FA5}">
                          <a16:colId xmlns:a16="http://schemas.microsoft.com/office/drawing/2014/main" val="2896945239"/>
                        </a:ext>
                      </a:extLst>
                    </a:gridCol>
                  </a:tblGrid>
                  <a:tr h="171958">
                    <a:tc>
                      <a:txBody>
                        <a:bodyPr/>
                        <a:lstStyle/>
                        <a:p>
                          <a:endParaRPr lang="es-ES" sz="2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Phase 1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Phase 2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Phase 3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7116417"/>
                      </a:ext>
                    </a:extLst>
                  </a:tr>
                  <a:tr h="18275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2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600" b="0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s-ES" sz="2600" b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𝑘𝐴</m:t>
                                </m:r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2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&gt;500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807920"/>
                      </a:ext>
                    </a:extLst>
                  </a:tr>
                  <a:tr h="171958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2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600" b="0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s-ES" sz="2600" b="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2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0.4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618233"/>
                      </a:ext>
                    </a:extLst>
                  </a:tr>
                  <a:tr h="183153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ES" sz="2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600" b="0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s-ES" sz="2600" b="0" smtClean="0">
                                        <a:latin typeface="Cambria Math" panose="02040503050406030204" pitchFamily="18" charset="0"/>
                                      </a:rPr>
                                      <m:t>𝑓𝑡</m:t>
                                    </m:r>
                                  </m:sub>
                                </m:sSub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𝑚𝑠</m:t>
                                </m:r>
                                <m:r>
                                  <a:rPr lang="es-ES" sz="26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ES" sz="2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2856043"/>
                      </a:ext>
                    </a:extLst>
                  </a:tr>
                  <a:tr h="171958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s-E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2600" b="0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s-ES" sz="2600" b="0" smtClean="0">
                                      <a:latin typeface="Cambria Math" panose="02040503050406030204" pitchFamily="18" charset="0"/>
                                    </a:rPr>
                                    <m:t>𝐸𝐶𝑅𝐻</m:t>
                                  </m:r>
                                </m:sub>
                              </m:sSub>
                              <m:r>
                                <a:rPr lang="es-ES" sz="2600" b="0" smtClean="0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s-ES" sz="2600" b="0" smtClean="0">
                                  <a:latin typeface="Cambria Math" panose="02040503050406030204" pitchFamily="18" charset="0"/>
                                </a:rPr>
                                <m:t>𝑘𝑊</m:t>
                              </m:r>
                              <m:r>
                                <a:rPr lang="es-ES" sz="2600" b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 (2.45 GHz)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 (7.5 GHz)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4248299"/>
                      </a:ext>
                    </a:extLst>
                  </a:tr>
                  <a:tr h="171958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s-E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2600" b="0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s-ES" sz="2600" b="0" smtClean="0">
                                      <a:latin typeface="Cambria Math" panose="02040503050406030204" pitchFamily="18" charset="0"/>
                                    </a:rPr>
                                    <m:t>𝑁𝐵𝐼</m:t>
                                  </m:r>
                                </m:sub>
                              </m:sSub>
                              <m:r>
                                <a:rPr lang="es-ES" sz="2600" b="0" smtClean="0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s-ES" sz="2600" b="0" smtClean="0">
                                  <a:latin typeface="Cambria Math" panose="02040503050406030204" pitchFamily="18" charset="0"/>
                                </a:rPr>
                                <m:t>𝑀𝑊</m:t>
                              </m:r>
                              <m:r>
                                <a:rPr lang="es-ES" sz="2600" b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55295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3" name="Table 44">
                <a:extLst>
                  <a:ext uri="{FF2B5EF4-FFF2-40B4-BE49-F238E27FC236}">
                    <a16:creationId xmlns:a16="http://schemas.microsoft.com/office/drawing/2014/main" id="{2DB20AEF-EAD1-1013-9455-5201712986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1516000"/>
                  </p:ext>
                </p:extLst>
              </p:nvPr>
            </p:nvGraphicFramePr>
            <p:xfrm>
              <a:off x="946817" y="15525793"/>
              <a:ext cx="9210060" cy="2988437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302515">
                      <a:extLst>
                        <a:ext uri="{9D8B030D-6E8A-4147-A177-3AD203B41FA5}">
                          <a16:colId xmlns:a16="http://schemas.microsoft.com/office/drawing/2014/main" val="1474519005"/>
                        </a:ext>
                      </a:extLst>
                    </a:gridCol>
                    <a:gridCol w="2302515">
                      <a:extLst>
                        <a:ext uri="{9D8B030D-6E8A-4147-A177-3AD203B41FA5}">
                          <a16:colId xmlns:a16="http://schemas.microsoft.com/office/drawing/2014/main" val="2302915630"/>
                        </a:ext>
                      </a:extLst>
                    </a:gridCol>
                    <a:gridCol w="2302515">
                      <a:extLst>
                        <a:ext uri="{9D8B030D-6E8A-4147-A177-3AD203B41FA5}">
                          <a16:colId xmlns:a16="http://schemas.microsoft.com/office/drawing/2014/main" val="3636379293"/>
                        </a:ext>
                      </a:extLst>
                    </a:gridCol>
                    <a:gridCol w="2302515">
                      <a:extLst>
                        <a:ext uri="{9D8B030D-6E8A-4147-A177-3AD203B41FA5}">
                          <a16:colId xmlns:a16="http://schemas.microsoft.com/office/drawing/2014/main" val="2896945239"/>
                        </a:ext>
                      </a:extLst>
                    </a:gridCol>
                  </a:tblGrid>
                  <a:tr h="487680">
                    <a:tc>
                      <a:txBody>
                        <a:bodyPr/>
                        <a:lstStyle/>
                        <a:p>
                          <a:endParaRPr lang="es-ES" sz="2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Phase 1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Phase 2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Phase 3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7116417"/>
                      </a:ext>
                    </a:extLst>
                  </a:tr>
                  <a:tr h="5182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t="-102326" r="-300529" b="-408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&gt;500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807920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t="-217500" r="-300529" b="-33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0.4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618233"/>
                      </a:ext>
                    </a:extLst>
                  </a:tr>
                  <a:tr h="5194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t="-298824" r="-300529" b="-21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2856043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t="-418519" r="-300529" b="-129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 (2.45 GHz)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 (7.5 GHz)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4248299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t="-525000" r="-300529" b="-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552957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8" name="Table 44">
                <a:extLst>
                  <a:ext uri="{FF2B5EF4-FFF2-40B4-BE49-F238E27FC236}">
                    <a16:creationId xmlns:a16="http://schemas.microsoft.com/office/drawing/2014/main" id="{94EC01C7-DD3B-103D-6930-85DDFA1154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0192197"/>
                  </p:ext>
                </p:extLst>
              </p:nvPr>
            </p:nvGraphicFramePr>
            <p:xfrm>
              <a:off x="5653818" y="24410018"/>
              <a:ext cx="7234253" cy="2438400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4693106">
                      <a:extLst>
                        <a:ext uri="{9D8B030D-6E8A-4147-A177-3AD203B41FA5}">
                          <a16:colId xmlns:a16="http://schemas.microsoft.com/office/drawing/2014/main" val="1474519005"/>
                        </a:ext>
                      </a:extLst>
                    </a:gridCol>
                    <a:gridCol w="2541147">
                      <a:extLst>
                        <a:ext uri="{9D8B030D-6E8A-4147-A177-3AD203B41FA5}">
                          <a16:colId xmlns:a16="http://schemas.microsoft.com/office/drawing/2014/main" val="3636379293"/>
                        </a:ext>
                      </a:extLst>
                    </a:gridCol>
                  </a:tblGrid>
                  <a:tr h="297348">
                    <a:tc>
                      <a:txBody>
                        <a:bodyPr/>
                        <a:lstStyle/>
                        <a:p>
                          <a:endParaRPr lang="es-ES" sz="2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Design limit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7116417"/>
                      </a:ext>
                    </a:extLst>
                  </a:tr>
                  <a:tr h="29734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Sol. max. current (kA)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56973898"/>
                      </a:ext>
                    </a:extLst>
                  </a:tr>
                  <a:tr h="29734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Double flux swing (mV·s)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224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807920"/>
                      </a:ext>
                    </a:extLst>
                  </a:tr>
                  <a:tr h="29734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TFC max. current (kA)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16.8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8373253"/>
                      </a:ext>
                    </a:extLst>
                  </a:tr>
                  <a:tr h="297348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s-E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2600" b="0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s-ES" sz="2600" b="0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es-ES" sz="2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(T)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0.4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28259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8" name="Table 44">
                <a:extLst>
                  <a:ext uri="{FF2B5EF4-FFF2-40B4-BE49-F238E27FC236}">
                    <a16:creationId xmlns:a16="http://schemas.microsoft.com/office/drawing/2014/main" id="{94EC01C7-DD3B-103D-6930-85DDFA1154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0192197"/>
                  </p:ext>
                </p:extLst>
              </p:nvPr>
            </p:nvGraphicFramePr>
            <p:xfrm>
              <a:off x="5653818" y="24410018"/>
              <a:ext cx="7234253" cy="2438400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4693106">
                      <a:extLst>
                        <a:ext uri="{9D8B030D-6E8A-4147-A177-3AD203B41FA5}">
                          <a16:colId xmlns:a16="http://schemas.microsoft.com/office/drawing/2014/main" val="1474519005"/>
                        </a:ext>
                      </a:extLst>
                    </a:gridCol>
                    <a:gridCol w="2541147">
                      <a:extLst>
                        <a:ext uri="{9D8B030D-6E8A-4147-A177-3AD203B41FA5}">
                          <a16:colId xmlns:a16="http://schemas.microsoft.com/office/drawing/2014/main" val="3636379293"/>
                        </a:ext>
                      </a:extLst>
                    </a:gridCol>
                  </a:tblGrid>
                  <a:tr h="487680">
                    <a:tc>
                      <a:txBody>
                        <a:bodyPr/>
                        <a:lstStyle/>
                        <a:p>
                          <a:endParaRPr lang="es-ES" sz="2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Design limit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7116417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Sol. max. current (kA)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56973898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Double flux swing (mV·s)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224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8807920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TFC max. current (kA)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16.8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98373253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t="-412500" r="-54345" b="-3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0.4</a:t>
                          </a:r>
                        </a:p>
                      </a:txBody>
                      <a:tcPr anchor="ctr">
                        <a:solidFill>
                          <a:schemeClr val="bg1">
                            <a:lumMod val="95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282599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9" name="Text Box 2232">
            <a:extLst>
              <a:ext uri="{FF2B5EF4-FFF2-40B4-BE49-F238E27FC236}">
                <a16:creationId xmlns:a16="http://schemas.microsoft.com/office/drawing/2014/main" id="{AC181741-CC74-E5E3-2F8F-058DBE9E9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632" y="18697327"/>
            <a:ext cx="11731344" cy="89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ct val="10000"/>
              </a:spcAft>
              <a:buClr>
                <a:schemeClr val="tx1"/>
              </a:buClr>
            </a:pPr>
            <a:r>
              <a:rPr lang="en-GB" altLang="en-US" sz="2600" dirty="0"/>
              <a:t>This poster presents the </a:t>
            </a:r>
            <a:r>
              <a:rPr lang="en-GB" altLang="en-US" sz="2600" b="1" dirty="0"/>
              <a:t>analysis and design of the SMART Central Stack </a:t>
            </a:r>
            <a:r>
              <a:rPr lang="en-GB" altLang="en-US" sz="2600" dirty="0"/>
              <a:t>for operation </a:t>
            </a:r>
            <a:r>
              <a:rPr lang="en-GB" altLang="en-US" sz="2600" b="1" dirty="0"/>
              <a:t>up to phase 2</a:t>
            </a:r>
            <a:r>
              <a:rPr lang="en-GB" altLang="en-US" sz="2600" dirty="0"/>
              <a:t>. A new design will be implemented for phase 3.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3BAB1DB0-AAC0-9C6A-B4F8-50D1EA1886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717" y="22616358"/>
            <a:ext cx="3991719" cy="39085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 Box 2232">
                <a:extLst>
                  <a:ext uri="{FF2B5EF4-FFF2-40B4-BE49-F238E27FC236}">
                    <a16:creationId xmlns:a16="http://schemas.microsoft.com/office/drawing/2014/main" id="{2A98F68E-E882-34BF-B38F-CEA0528D85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30697" y="22215282"/>
                <a:ext cx="8901318" cy="20186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1421" tIns="45711" rIns="91421" bIns="45711">
                <a:spAutoFit/>
              </a:bodyPr>
              <a:lstStyle>
                <a:lvl1pPr marL="342900" indent="-3429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457200" indent="-45720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GB" altLang="en-US" sz="2600" dirty="0"/>
                  <a:t>TFC area with square conductors </a:t>
                </a:r>
                <a:r>
                  <a:rPr lang="en-GB" altLang="en-US" sz="2600" b="1" dirty="0"/>
                  <a:t>(48 turns - 480 mm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GB" altLang="en-US" sz="2600" b="1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s-ES" altLang="en-US" sz="2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s-ES" sz="2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  <m:e>
                        <m:r>
                          <a:rPr lang="es-ES" sz="2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sPre>
                  </m:oMath>
                </a14:m>
                <a:r>
                  <a:rPr lang="en-GB" altLang="en-US" sz="2600" b="1" dirty="0"/>
                  <a:t>)</a:t>
                </a:r>
              </a:p>
              <a:p>
                <a:pPr marL="457200" indent="-45720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GB" altLang="en-US" sz="2600" dirty="0"/>
                  <a:t>Flux swing of solenoid </a:t>
                </a:r>
                <a:r>
                  <a:rPr lang="en-GB" altLang="en-US" sz="2600" b="1" dirty="0"/>
                  <a:t>(230 turns in 2 layers - 105 mm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GB" altLang="en-US" sz="2600" b="1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s-ES" altLang="en-US" sz="2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lang="es-ES" sz="2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  <m:e>
                        <m:r>
                          <a:rPr lang="es-ES" sz="2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sPre>
                  </m:oMath>
                </a14:m>
                <a:r>
                  <a:rPr lang="en-GB" altLang="en-US" sz="2600" b="1" dirty="0"/>
                  <a:t>)</a:t>
                </a:r>
                <a:r>
                  <a:rPr lang="en-GB" altLang="en-US" sz="2600" dirty="0"/>
                  <a:t>, positioning it in the outward region (max. area)</a:t>
                </a:r>
              </a:p>
              <a:p>
                <a:pPr marL="0" indent="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</a:pPr>
                <a:r>
                  <a:rPr lang="en-GB" altLang="en-US" sz="2600" dirty="0"/>
                  <a:t>CS design parameters shown in the next table:</a:t>
                </a:r>
              </a:p>
            </p:txBody>
          </p:sp>
        </mc:Choice>
        <mc:Fallback xmlns="">
          <p:sp>
            <p:nvSpPr>
              <p:cNvPr id="94" name="Text Box 2232">
                <a:extLst>
                  <a:ext uri="{FF2B5EF4-FFF2-40B4-BE49-F238E27FC236}">
                    <a16:creationId xmlns:a16="http://schemas.microsoft.com/office/drawing/2014/main" id="{2A98F68E-E882-34BF-B38F-CEA0528D8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30697" y="22215282"/>
                <a:ext cx="8901318" cy="2018611"/>
              </a:xfrm>
              <a:prstGeom prst="rect">
                <a:avLst/>
              </a:prstGeom>
              <a:blipFill>
                <a:blip r:embed="rId11"/>
                <a:stretch>
                  <a:fillRect l="-1232" t="-2417" r="-1164" b="-6949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 Box 2232">
            <a:extLst>
              <a:ext uri="{FF2B5EF4-FFF2-40B4-BE49-F238E27FC236}">
                <a16:creationId xmlns:a16="http://schemas.microsoft.com/office/drawing/2014/main" id="{3AC178BF-74C6-D01B-7601-B5461BEDB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89" y="37645976"/>
            <a:ext cx="13927405" cy="89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TFC flexible joints (lamellae) </a:t>
            </a:r>
            <a:r>
              <a:rPr lang="en-GB" altLang="en-US" sz="2600" dirty="0"/>
              <a:t>connect electrically inner and outer TFC bars decoupling mechanical effects (EM loads, thermal exp.) usually problematic in other machines [7, 8]. </a:t>
            </a:r>
          </a:p>
        </p:txBody>
      </p:sp>
      <p:sp>
        <p:nvSpPr>
          <p:cNvPr id="46" name="Text Box 2232">
            <a:extLst>
              <a:ext uri="{FF2B5EF4-FFF2-40B4-BE49-F238E27FC236}">
                <a16:creationId xmlns:a16="http://schemas.microsoft.com/office/drawing/2014/main" id="{2C6DDC9F-F2D7-0BC3-587D-C7F6EE52D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90" y="35225166"/>
            <a:ext cx="10863817" cy="240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Solenoid</a:t>
            </a:r>
            <a:r>
              <a:rPr lang="en-GB" altLang="en-US" sz="2600" dirty="0"/>
              <a:t> wrapped around a 2 mm thickness cylinder. Insulation 185 </a:t>
            </a:r>
            <a:r>
              <a:rPr lang="el-GR" altLang="en-US" sz="2600" dirty="0"/>
              <a:t>μ</a:t>
            </a:r>
            <a:r>
              <a:rPr lang="es-ES" altLang="en-US" sz="2600" dirty="0"/>
              <a:t>m </a:t>
            </a:r>
            <a:r>
              <a:rPr lang="en-US" altLang="en-US" sz="2600" dirty="0"/>
              <a:t>of Kapton (50 kV of strength with 6 kV maximum expected)</a:t>
            </a:r>
            <a:endParaRPr lang="en-GB" altLang="en-US" sz="2600" dirty="0"/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Once assembled, CS solidified with </a:t>
            </a:r>
            <a:r>
              <a:rPr lang="en-GB" altLang="en-US" sz="2600" b="1" dirty="0"/>
              <a:t>epoxy</a:t>
            </a:r>
            <a:r>
              <a:rPr lang="en-GB" altLang="en-US" sz="2600" dirty="0"/>
              <a:t> (SR1720)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Torque rings connected to VV lid ribs with 4 </a:t>
            </a:r>
            <a:r>
              <a:rPr lang="en-GB" altLang="en-US" sz="2600" b="1" dirty="0"/>
              <a:t>torque arms </a:t>
            </a:r>
            <a:r>
              <a:rPr lang="en-GB" altLang="en-US" sz="2600" dirty="0"/>
              <a:t>(aluminium 7075 T6) each. Easily adjustable for centering the CS in the VV</a:t>
            </a:r>
          </a:p>
        </p:txBody>
      </p:sp>
      <p:sp>
        <p:nvSpPr>
          <p:cNvPr id="126" name="Text Box 2232">
            <a:extLst>
              <a:ext uri="{FF2B5EF4-FFF2-40B4-BE49-F238E27FC236}">
                <a16:creationId xmlns:a16="http://schemas.microsoft.com/office/drawing/2014/main" id="{14295816-16D6-C49B-2769-0F3A584D6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838" y="38590325"/>
            <a:ext cx="11952888" cy="173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spcBef>
                <a:spcPct val="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Conducting components are longitudinally cut to avoid flux consumption (</a:t>
            </a:r>
            <a:r>
              <a:rPr lang="en-GB" altLang="en-US" sz="2600" b="1" dirty="0"/>
              <a:t>PEEK break</a:t>
            </a:r>
            <a:r>
              <a:rPr lang="en-GB" altLang="en-US" sz="2600" dirty="0"/>
              <a:t>). </a:t>
            </a:r>
          </a:p>
          <a:p>
            <a:pPr marL="457200" indent="-457200" algn="just">
              <a:spcBef>
                <a:spcPct val="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Component materials not specified are SS316L (support) or oxygen free copper (conductors).</a:t>
            </a:r>
          </a:p>
        </p:txBody>
      </p:sp>
      <p:sp>
        <p:nvSpPr>
          <p:cNvPr id="177" name="Text Box 2232">
            <a:extLst>
              <a:ext uri="{FF2B5EF4-FFF2-40B4-BE49-F238E27FC236}">
                <a16:creationId xmlns:a16="http://schemas.microsoft.com/office/drawing/2014/main" id="{759AC971-8B01-290C-C58F-E05DB711D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3262" y="12827258"/>
            <a:ext cx="5354469" cy="440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GB" altLang="en-US" sz="2600" b="1" dirty="0"/>
              <a:t>Loads generated: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In Plane Loads (IPL): </a:t>
            </a:r>
            <a:r>
              <a:rPr lang="en-GB" altLang="en-US" sz="2600" dirty="0"/>
              <a:t>magnetic pressure. Interaction of the coil current with its own magnetic field. Expand TFC and solenoid. Self-equilibrated</a:t>
            </a:r>
            <a:endParaRPr lang="en-GB" altLang="en-US" sz="2600" b="1" dirty="0"/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Out of Plane Loads (OPL)</a:t>
            </a:r>
            <a:r>
              <a:rPr lang="en-GB" altLang="en-US" sz="2600" dirty="0"/>
              <a:t>: interaction of TFC vertical current with Solenoid end radial field. Torque self-equilibrated</a:t>
            </a:r>
          </a:p>
        </p:txBody>
      </p:sp>
      <p:graphicFrame>
        <p:nvGraphicFramePr>
          <p:cNvPr id="27" name="Table 29">
            <a:extLst>
              <a:ext uri="{FF2B5EF4-FFF2-40B4-BE49-F238E27FC236}">
                <a16:creationId xmlns:a16="http://schemas.microsoft.com/office/drawing/2014/main" id="{56BEFF38-9747-4876-B13D-77F34C858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452244"/>
              </p:ext>
            </p:extLst>
          </p:nvPr>
        </p:nvGraphicFramePr>
        <p:xfrm>
          <a:off x="20114281" y="17246726"/>
          <a:ext cx="5164232" cy="244425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784380">
                  <a:extLst>
                    <a:ext uri="{9D8B030D-6E8A-4147-A177-3AD203B41FA5}">
                      <a16:colId xmlns:a16="http://schemas.microsoft.com/office/drawing/2014/main" val="2328737762"/>
                    </a:ext>
                  </a:extLst>
                </a:gridCol>
                <a:gridCol w="2379852">
                  <a:extLst>
                    <a:ext uri="{9D8B030D-6E8A-4147-A177-3AD203B41FA5}">
                      <a16:colId xmlns:a16="http://schemas.microsoft.com/office/drawing/2014/main" val="1059991530"/>
                    </a:ext>
                  </a:extLst>
                </a:gridCol>
              </a:tblGrid>
              <a:tr h="324461">
                <a:tc>
                  <a:txBody>
                    <a:bodyPr/>
                    <a:lstStyle/>
                    <a:p>
                      <a:pPr algn="ctr"/>
                      <a:endParaRPr lang="es-ES" sz="2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0099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 limit</a:t>
                      </a:r>
                    </a:p>
                  </a:txBody>
                  <a:tcPr anchor="ctr">
                    <a:solidFill>
                      <a:srgbClr val="000099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009378"/>
                  </a:ext>
                </a:extLst>
              </a:tr>
              <a:tr h="32446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TFC IPL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1.5 MN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47097"/>
                  </a:ext>
                </a:extLst>
              </a:tr>
              <a:tr h="32446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TFC OPL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7.4 </a:t>
                      </a:r>
                      <a:r>
                        <a:rPr kumimoji="0" lang="es-ES" sz="26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kNm</a:t>
                      </a:r>
                      <a:endParaRPr kumimoji="0" lang="es-ES" sz="2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703195"/>
                  </a:ext>
                </a:extLst>
              </a:tr>
              <a:tr h="493538">
                <a:tc>
                  <a:txBody>
                    <a:bodyPr/>
                    <a:lstStyle/>
                    <a:p>
                      <a:pPr algn="r"/>
                      <a:r>
                        <a:rPr lang="en-US" sz="26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Sol. radial Load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1.6 MN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95454"/>
                  </a:ext>
                </a:extLst>
              </a:tr>
              <a:tr h="32446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Sol. comp. Load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 </a:t>
                      </a:r>
                      <a:r>
                        <a:rPr lang="en-US" sz="2600" b="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</a:t>
                      </a:r>
                      <a:endParaRPr lang="en-US" sz="26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526989"/>
                  </a:ext>
                </a:extLst>
              </a:tr>
            </a:tbl>
          </a:graphicData>
        </a:graphic>
      </p:graphicFrame>
      <p:sp>
        <p:nvSpPr>
          <p:cNvPr id="72" name="Rectangle 71"/>
          <p:cNvSpPr/>
          <p:nvPr/>
        </p:nvSpPr>
        <p:spPr bwMode="auto">
          <a:xfrm>
            <a:off x="15196232" y="35379848"/>
            <a:ext cx="9227307" cy="946242"/>
          </a:xfrm>
          <a:prstGeom prst="rect">
            <a:avLst/>
          </a:prstGeom>
          <a:solidFill>
            <a:srgbClr val="000099"/>
          </a:solidFill>
          <a:ln w="9525" cap="flat" cmpd="sng" algn="ctr">
            <a:solidFill>
              <a:srgbClr val="326CB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>
              <a:ln>
                <a:noFill/>
              </a:ln>
              <a:solidFill>
                <a:srgbClr val="326CC8"/>
              </a:solidFill>
              <a:effectLst/>
              <a:latin typeface="Arial" charset="0"/>
            </a:endParaRPr>
          </a:p>
        </p:txBody>
      </p:sp>
      <p:pic>
        <p:nvPicPr>
          <p:cNvPr id="190" name="Picture 189">
            <a:extLst>
              <a:ext uri="{FF2B5EF4-FFF2-40B4-BE49-F238E27FC236}">
                <a16:creationId xmlns:a16="http://schemas.microsoft.com/office/drawing/2014/main" id="{A5F0F4F6-9529-771E-7CEC-D8D2F2F309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738126" y="7602246"/>
            <a:ext cx="4666719" cy="5001052"/>
          </a:xfrm>
          <a:prstGeom prst="rect">
            <a:avLst/>
          </a:prstGeom>
        </p:spPr>
      </p:pic>
      <p:sp>
        <p:nvSpPr>
          <p:cNvPr id="195" name="Text Box 2232">
            <a:extLst>
              <a:ext uri="{FF2B5EF4-FFF2-40B4-BE49-F238E27FC236}">
                <a16:creationId xmlns:a16="http://schemas.microsoft.com/office/drawing/2014/main" id="{9CE28324-5D1B-3EB3-D7FF-4BCD08A5F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1882" y="13252799"/>
            <a:ext cx="1852492" cy="92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0"/>
              </a:spcBef>
              <a:spcAft>
                <a:spcPct val="10000"/>
              </a:spcAft>
              <a:buClr>
                <a:schemeClr val="tx1"/>
              </a:buClr>
            </a:pPr>
            <a:r>
              <a:rPr lang="en-GB" altLang="en-US" sz="5400" b="1" dirty="0"/>
              <a:t>OPL</a:t>
            </a:r>
            <a:endParaRPr lang="en-GB" altLang="en-US" sz="5400" dirty="0"/>
          </a:p>
        </p:txBody>
      </p:sp>
      <p:sp>
        <p:nvSpPr>
          <p:cNvPr id="196" name="Text Box 2232">
            <a:extLst>
              <a:ext uri="{FF2B5EF4-FFF2-40B4-BE49-F238E27FC236}">
                <a16:creationId xmlns:a16="http://schemas.microsoft.com/office/drawing/2014/main" id="{5384AFEE-095C-463A-F19B-ACFBD4369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8182" y="13564898"/>
            <a:ext cx="1852492" cy="92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0"/>
              </a:spcBef>
              <a:spcAft>
                <a:spcPct val="10000"/>
              </a:spcAft>
              <a:buClr>
                <a:schemeClr val="tx1"/>
              </a:buClr>
            </a:pPr>
            <a:r>
              <a:rPr lang="en-GB" altLang="en-US" sz="5400" b="1" dirty="0"/>
              <a:t>IPL</a:t>
            </a:r>
            <a:endParaRPr lang="en-GB" altLang="en-US" sz="5400" dirty="0"/>
          </a:p>
        </p:txBody>
      </p:sp>
      <p:pic>
        <p:nvPicPr>
          <p:cNvPr id="201" name="Picture 200">
            <a:extLst>
              <a:ext uri="{FF2B5EF4-FFF2-40B4-BE49-F238E27FC236}">
                <a16:creationId xmlns:a16="http://schemas.microsoft.com/office/drawing/2014/main" id="{4936AB47-158D-7CF3-6874-2FFB791454B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12114" b="2367"/>
          <a:stretch/>
        </p:blipFill>
        <p:spPr>
          <a:xfrm>
            <a:off x="26369232" y="14381509"/>
            <a:ext cx="3130878" cy="4865809"/>
          </a:xfrm>
          <a:prstGeom prst="rect">
            <a:avLst/>
          </a:prstGeom>
        </p:spPr>
      </p:pic>
      <p:sp>
        <p:nvSpPr>
          <p:cNvPr id="3" name="Text Box 2232">
            <a:extLst>
              <a:ext uri="{FF2B5EF4-FFF2-40B4-BE49-F238E27FC236}">
                <a16:creationId xmlns:a16="http://schemas.microsoft.com/office/drawing/2014/main" id="{99CE56A3-8AB2-A2A3-3E1D-44A9AA046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050" y="10496492"/>
            <a:ext cx="12005520" cy="1692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GB" altLang="en-US" sz="2600" b="1" dirty="0"/>
              <a:t>The SMall Aspect Ratio Tokamak </a:t>
            </a:r>
            <a:r>
              <a:rPr lang="en-GB" altLang="en-US" sz="2600" dirty="0"/>
              <a:t>(SMART) is a new spherical tokamak </a:t>
            </a:r>
            <a:r>
              <a:rPr lang="en-GB" altLang="en-US" sz="2600"/>
              <a:t>(R=</a:t>
            </a:r>
            <a:r>
              <a:rPr lang="en-GB" altLang="en-US" sz="2600" dirty="0"/>
              <a:t>0.4 m</a:t>
            </a:r>
            <a:r>
              <a:rPr lang="en-GB" altLang="en-US" sz="2600"/>
              <a:t>, a=0.25 </a:t>
            </a:r>
            <a:r>
              <a:rPr lang="en-GB" altLang="en-US" sz="2600" dirty="0"/>
              <a:t>m</a:t>
            </a:r>
            <a:r>
              <a:rPr lang="en-GB" altLang="en-US" sz="2600"/>
              <a:t>; A&lt;2) </a:t>
            </a:r>
            <a:r>
              <a:rPr lang="en-GB" altLang="en-US" sz="2600" dirty="0"/>
              <a:t>currently being assembled at the University of Seville. It will explore </a:t>
            </a:r>
            <a:r>
              <a:rPr lang="en-GB" altLang="en-US" sz="2600" b="1" dirty="0"/>
              <a:t>positive vs negative triangularity </a:t>
            </a:r>
            <a:r>
              <a:rPr lang="en-GB" altLang="en-US" sz="2600" dirty="0"/>
              <a:t>(</a:t>
            </a:r>
            <a:r>
              <a:rPr lang="es-ES" altLang="en-US" sz="2600" dirty="0"/>
              <a:t>-0.5&lt;</a:t>
            </a:r>
            <a:r>
              <a:rPr lang="el-GR" altLang="en-US" sz="2600" dirty="0"/>
              <a:t>δ</a:t>
            </a:r>
            <a:r>
              <a:rPr lang="es-ES" altLang="en-US" sz="2600" dirty="0"/>
              <a:t>&lt;0.5</a:t>
            </a:r>
            <a:r>
              <a:rPr lang="en-GB" altLang="en-US" sz="2600" dirty="0"/>
              <a:t>), </a:t>
            </a:r>
            <a:r>
              <a:rPr lang="en-GB" altLang="en-US" sz="2600" b="1" dirty="0"/>
              <a:t>high elongation </a:t>
            </a:r>
            <a:r>
              <a:rPr lang="en-GB" altLang="en-US" sz="2600" dirty="0"/>
              <a:t>(</a:t>
            </a:r>
            <a:r>
              <a:rPr lang="el-GR" altLang="en-US" sz="2600" dirty="0"/>
              <a:t>κ</a:t>
            </a:r>
            <a:r>
              <a:rPr lang="es-ES" altLang="en-US" sz="2600" dirty="0"/>
              <a:t>&lt;2.3) and </a:t>
            </a:r>
            <a:r>
              <a:rPr lang="en-GB" altLang="en-US" sz="2600" dirty="0"/>
              <a:t>single/double null divertor plasmas [3, 4]. Its mission includes:</a:t>
            </a:r>
          </a:p>
        </p:txBody>
      </p:sp>
      <p:sp>
        <p:nvSpPr>
          <p:cNvPr id="4" name="Text Box 2232">
            <a:extLst>
              <a:ext uri="{FF2B5EF4-FFF2-40B4-BE49-F238E27FC236}">
                <a16:creationId xmlns:a16="http://schemas.microsoft.com/office/drawing/2014/main" id="{66FEB48E-BF65-F5F0-BCF7-A950904A6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1606" y="7305423"/>
            <a:ext cx="6163191" cy="29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GB" altLang="en-US" sz="2600" b="1" dirty="0"/>
              <a:t>Negative Triangularity </a:t>
            </a:r>
            <a:r>
              <a:rPr lang="en-GB" altLang="en-US" sz="2600" dirty="0"/>
              <a:t>is a potential game changer [2]: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Core confinement – L-mode with H-mode like pressure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Edge – No pedestal -&gt; No ELMs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Power handling – Divertor larger radii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29">
                <a:extLst>
                  <a:ext uri="{FF2B5EF4-FFF2-40B4-BE49-F238E27FC236}">
                    <a16:creationId xmlns:a16="http://schemas.microsoft.com/office/drawing/2014/main" id="{214D9BF8-5267-EC4B-E275-8BEFD10C38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5491899"/>
                  </p:ext>
                </p:extLst>
              </p:nvPr>
            </p:nvGraphicFramePr>
            <p:xfrm>
              <a:off x="19145964" y="32130668"/>
              <a:ext cx="10367722" cy="2743200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9640">
                      <a:extLst>
                        <a:ext uri="{9D8B030D-6E8A-4147-A177-3AD203B41FA5}">
                          <a16:colId xmlns:a16="http://schemas.microsoft.com/office/drawing/2014/main" val="2328737762"/>
                        </a:ext>
                      </a:extLst>
                    </a:gridCol>
                    <a:gridCol w="1877655">
                      <a:extLst>
                        <a:ext uri="{9D8B030D-6E8A-4147-A177-3AD203B41FA5}">
                          <a16:colId xmlns:a16="http://schemas.microsoft.com/office/drawing/2014/main" val="1059991530"/>
                        </a:ext>
                      </a:extLst>
                    </a:gridCol>
                    <a:gridCol w="2108401">
                      <a:extLst>
                        <a:ext uri="{9D8B030D-6E8A-4147-A177-3AD203B41FA5}">
                          <a16:colId xmlns:a16="http://schemas.microsoft.com/office/drawing/2014/main" val="370260502"/>
                        </a:ext>
                      </a:extLst>
                    </a:gridCol>
                    <a:gridCol w="2288724">
                      <a:extLst>
                        <a:ext uri="{9D8B030D-6E8A-4147-A177-3AD203B41FA5}">
                          <a16:colId xmlns:a16="http://schemas.microsoft.com/office/drawing/2014/main" val="306287607"/>
                        </a:ext>
                      </a:extLst>
                    </a:gridCol>
                    <a:gridCol w="2003302">
                      <a:extLst>
                        <a:ext uri="{9D8B030D-6E8A-4147-A177-3AD203B41FA5}">
                          <a16:colId xmlns:a16="http://schemas.microsoft.com/office/drawing/2014/main" val="1060224674"/>
                        </a:ext>
                      </a:extLst>
                    </a:gridCol>
                  </a:tblGrid>
                  <a:tr h="434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Torque Ring</a:t>
                          </a:r>
                        </a:p>
                        <a:p>
                          <a:pPr algn="ct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Design limit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Memb</a:t>
                          </a:r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. (MPa)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Memb</a:t>
                          </a:r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.+ Bend. (MPa)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Memb</a:t>
                          </a:r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.+Bend.+ Peak (MPa)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Cyclic damage (%)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5009378"/>
                      </a:ext>
                    </a:extLst>
                  </a:tr>
                  <a:tr h="375654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s-ES" sz="2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Rule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&lt;Sm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&lt;1.5Sm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&lt;2Sm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a:t>&lt;</a:t>
                          </a:r>
                          <a14:m>
                            <m:oMath xmlns:m="http://schemas.openxmlformats.org/officeDocument/2006/math">
                              <m:r>
                                <a:rPr lang="es-E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∆</m:t>
                              </m:r>
                              <m:r>
                                <a:rPr lang="es-E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𝜀</m:t>
                              </m:r>
                              <m:r>
                                <a:rPr lang="es-E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oMath>
                          </a14:m>
                          <a:endParaRPr lang="es-ES" sz="26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5847097"/>
                      </a:ext>
                    </a:extLst>
                  </a:tr>
                  <a:tr h="375654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Stress Limit SS316L </a:t>
                          </a:r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[11]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147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221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294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0.698</a:t>
                          </a:r>
                        </a:p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(N=1 k)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8703195"/>
                      </a:ext>
                    </a:extLst>
                  </a:tr>
                  <a:tr h="37565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Path P1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48</a:t>
                          </a:r>
                        </a:p>
                      </a:txBody>
                      <a:tcPr anchor="ctr">
                        <a:solidFill>
                          <a:srgbClr val="00B050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120</a:t>
                          </a:r>
                        </a:p>
                      </a:txBody>
                      <a:tcPr anchor="ctr">
                        <a:solidFill>
                          <a:srgbClr val="00B050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144</a:t>
                          </a:r>
                        </a:p>
                      </a:txBody>
                      <a:tcPr anchor="ctr">
                        <a:solidFill>
                          <a:srgbClr val="00B050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0.204</a:t>
                          </a:r>
                        </a:p>
                      </a:txBody>
                      <a:tcPr anchor="ctr">
                        <a:solidFill>
                          <a:srgbClr val="00B050">
                            <a:alpha val="7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7395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29">
                <a:extLst>
                  <a:ext uri="{FF2B5EF4-FFF2-40B4-BE49-F238E27FC236}">
                    <a16:creationId xmlns:a16="http://schemas.microsoft.com/office/drawing/2014/main" id="{214D9BF8-5267-EC4B-E275-8BEFD10C38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5491899"/>
                  </p:ext>
                </p:extLst>
              </p:nvPr>
            </p:nvGraphicFramePr>
            <p:xfrm>
              <a:off x="19145964" y="32130668"/>
              <a:ext cx="10367722" cy="2743200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9640">
                      <a:extLst>
                        <a:ext uri="{9D8B030D-6E8A-4147-A177-3AD203B41FA5}">
                          <a16:colId xmlns:a16="http://schemas.microsoft.com/office/drawing/2014/main" val="2328737762"/>
                        </a:ext>
                      </a:extLst>
                    </a:gridCol>
                    <a:gridCol w="1877655">
                      <a:extLst>
                        <a:ext uri="{9D8B030D-6E8A-4147-A177-3AD203B41FA5}">
                          <a16:colId xmlns:a16="http://schemas.microsoft.com/office/drawing/2014/main" val="1059991530"/>
                        </a:ext>
                      </a:extLst>
                    </a:gridCol>
                    <a:gridCol w="2108401">
                      <a:extLst>
                        <a:ext uri="{9D8B030D-6E8A-4147-A177-3AD203B41FA5}">
                          <a16:colId xmlns:a16="http://schemas.microsoft.com/office/drawing/2014/main" val="370260502"/>
                        </a:ext>
                      </a:extLst>
                    </a:gridCol>
                    <a:gridCol w="2288724">
                      <a:extLst>
                        <a:ext uri="{9D8B030D-6E8A-4147-A177-3AD203B41FA5}">
                          <a16:colId xmlns:a16="http://schemas.microsoft.com/office/drawing/2014/main" val="306287607"/>
                        </a:ext>
                      </a:extLst>
                    </a:gridCol>
                    <a:gridCol w="2003302">
                      <a:extLst>
                        <a:ext uri="{9D8B030D-6E8A-4147-A177-3AD203B41FA5}">
                          <a16:colId xmlns:a16="http://schemas.microsoft.com/office/drawing/2014/main" val="1060224674"/>
                        </a:ext>
                      </a:extLst>
                    </a:gridCol>
                  </a:tblGrid>
                  <a:tr h="8839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Torque Ring</a:t>
                          </a:r>
                        </a:p>
                        <a:p>
                          <a:pPr algn="ct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Design limit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Memb</a:t>
                          </a:r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. (MPa)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Memb</a:t>
                          </a:r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.+ Bend. (MPa)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Memb</a:t>
                          </a:r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.+Bend.+ Peak (MPa)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Cyclic damage (%)</a:t>
                          </a:r>
                        </a:p>
                      </a:txBody>
                      <a:tcPr anchor="ctr">
                        <a:solidFill>
                          <a:srgbClr val="000099">
                            <a:alpha val="7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5009378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s-ES" sz="26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Rule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&lt;Sm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&lt;1.5Sm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&lt;2Sm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4"/>
                          <a:stretch>
                            <a:fillRect l="-417325" t="-188889" r="-608" b="-3086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5847097"/>
                      </a:ext>
                    </a:extLst>
                  </a:tr>
                  <a:tr h="883920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Stress Limit SS316L </a:t>
                          </a:r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[11]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147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221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294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0.698</a:t>
                          </a:r>
                        </a:p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(N=1 k)</a:t>
                          </a:r>
                        </a:p>
                      </a:txBody>
                      <a:tcPr anchor="ctr">
                        <a:solidFill>
                          <a:schemeClr val="lt1"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8703195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Path P1</a:t>
                          </a:r>
                        </a:p>
                      </a:txBody>
                      <a:tcPr anchor="ctr">
                        <a:solidFill>
                          <a:schemeClr val="dk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noProof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48</a:t>
                          </a:r>
                        </a:p>
                      </a:txBody>
                      <a:tcPr anchor="ctr">
                        <a:solidFill>
                          <a:srgbClr val="00B050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120</a:t>
                          </a:r>
                        </a:p>
                      </a:txBody>
                      <a:tcPr anchor="ctr">
                        <a:solidFill>
                          <a:srgbClr val="00B050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144</a:t>
                          </a:r>
                        </a:p>
                      </a:txBody>
                      <a:tcPr anchor="ctr">
                        <a:solidFill>
                          <a:srgbClr val="00B050">
                            <a:alpha val="7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26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0.204</a:t>
                          </a:r>
                        </a:p>
                      </a:txBody>
                      <a:tcPr anchor="ctr">
                        <a:solidFill>
                          <a:srgbClr val="00B050">
                            <a:alpha val="7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739545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1" name="Rectangle 70"/>
          <p:cNvSpPr/>
          <p:nvPr/>
        </p:nvSpPr>
        <p:spPr bwMode="auto">
          <a:xfrm>
            <a:off x="15199162" y="36326090"/>
            <a:ext cx="9218028" cy="4274798"/>
          </a:xfrm>
          <a:prstGeom prst="rect">
            <a:avLst/>
          </a:prstGeom>
          <a:solidFill>
            <a:srgbClr val="6D6DFF">
              <a:alpha val="55686"/>
            </a:srgb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19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 dirty="0">
              <a:ln>
                <a:solidFill>
                  <a:srgbClr val="053991"/>
                </a:solidFill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 Box 2232"/>
              <p:cNvSpPr txBox="1">
                <a:spLocks noChangeArrowheads="1"/>
              </p:cNvSpPr>
              <p:nvPr/>
            </p:nvSpPr>
            <p:spPr bwMode="auto">
              <a:xfrm>
                <a:off x="15278926" y="36354800"/>
                <a:ext cx="9304191" cy="4110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1" tIns="45711" rIns="91421" bIns="45711">
                <a:spAutoFit/>
              </a:bodyPr>
              <a:lstStyle>
                <a:lvl1pPr marL="342900" indent="-3429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>
                  <a:spcBef>
                    <a:spcPct val="0"/>
                  </a:spcBef>
                  <a:spcAft>
                    <a:spcPts val="600"/>
                  </a:spcAft>
                  <a:buClr>
                    <a:schemeClr val="tx1"/>
                  </a:buClr>
                  <a:buFont typeface="Arial" charset="0"/>
                  <a:buChar char="●"/>
                </a:pPr>
                <a:r>
                  <a:rPr lang="de-DE" altLang="en-US" sz="2600" dirty="0"/>
                  <a:t>Design &amp; analysis of SMART Central Stack (CS) presented</a:t>
                </a:r>
              </a:p>
              <a:p>
                <a:pPr algn="l">
                  <a:spcBef>
                    <a:spcPct val="0"/>
                  </a:spcBef>
                  <a:spcAft>
                    <a:spcPts val="600"/>
                  </a:spcAft>
                  <a:buClr>
                    <a:schemeClr val="tx1"/>
                  </a:buClr>
                  <a:buFont typeface="Arial" charset="0"/>
                  <a:buChar char="●"/>
                </a:pPr>
                <a:r>
                  <a:rPr lang="de-DE" altLang="en-US" sz="2600" dirty="0"/>
                  <a:t>CS withstands the EM loads within acceptable level</a:t>
                </a:r>
              </a:p>
              <a:p>
                <a:pPr algn="l">
                  <a:spcBef>
                    <a:spcPct val="0"/>
                  </a:spcBef>
                  <a:spcAft>
                    <a:spcPts val="600"/>
                  </a:spcAft>
                  <a:buClr>
                    <a:schemeClr val="tx1"/>
                  </a:buClr>
                  <a:buFont typeface="Arial" charset="0"/>
                  <a:buChar char="●"/>
                </a:pPr>
                <a:r>
                  <a:rPr lang="de-DE" altLang="en-US" sz="2600" dirty="0"/>
                  <a:t>Torque Ring most demanded element</a:t>
                </a:r>
              </a:p>
              <a:p>
                <a:pPr algn="l">
                  <a:spcBef>
                    <a:spcPct val="0"/>
                  </a:spcBef>
                  <a:spcAft>
                    <a:spcPts val="600"/>
                  </a:spcAft>
                  <a:buClr>
                    <a:schemeClr val="tx1"/>
                  </a:buClr>
                  <a:buFont typeface="Arial" charset="0"/>
                  <a:buChar char="●"/>
                </a:pPr>
                <a:r>
                  <a:rPr lang="de-DE" altLang="en-US" sz="2600" dirty="0"/>
                  <a:t>CS withstand &gt;1k cycles for design limit performance and &gt;200 k for phase 2 baseline </a:t>
                </a:r>
              </a:p>
              <a:p>
                <a:pPr algn="l">
                  <a:spcBef>
                    <a:spcPct val="0"/>
                  </a:spcBef>
                  <a:spcAft>
                    <a:spcPts val="600"/>
                  </a:spcAft>
                  <a:buClr>
                    <a:schemeClr val="tx1"/>
                  </a:buClr>
                  <a:buFont typeface="Arial" charset="0"/>
                  <a:buChar char="●"/>
                </a:pPr>
                <a:r>
                  <a:rPr lang="de-DE" altLang="en-US" sz="2600" dirty="0"/>
                  <a:t>An experimental monitoring system will be implemented to check behaviour during operation</a:t>
                </a:r>
              </a:p>
              <a:p>
                <a:pPr algn="l">
                  <a:spcBef>
                    <a:spcPct val="0"/>
                  </a:spcBef>
                  <a:spcAft>
                    <a:spcPts val="600"/>
                  </a:spcAft>
                  <a:buClr>
                    <a:schemeClr val="tx1"/>
                  </a:buClr>
                  <a:buFont typeface="Arial" charset="0"/>
                  <a:buChar char="●"/>
                </a:pPr>
                <a:r>
                  <a:rPr lang="de-DE" altLang="en-US" sz="2600" dirty="0"/>
                  <a:t>Future work will focus on the development of the phase 3 CS (Bt ≥ 1 T; Ip &gt; 500 kA;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600" b="0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s-ES" sz="2600" b="0" smtClean="0">
                            <a:latin typeface="Cambria Math" panose="02040503050406030204" pitchFamily="18" charset="0"/>
                          </a:rPr>
                          <m:t>𝑓𝑡</m:t>
                        </m:r>
                      </m:sub>
                    </m:sSub>
                  </m:oMath>
                </a14:m>
                <a:r>
                  <a:rPr lang="de-DE" altLang="en-US" sz="2600" dirty="0"/>
                  <a:t> = 500 ms)</a:t>
                </a:r>
              </a:p>
            </p:txBody>
          </p:sp>
        </mc:Choice>
        <mc:Fallback xmlns="">
          <p:sp>
            <p:nvSpPr>
              <p:cNvPr id="130" name="Text Box 22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78926" y="36354800"/>
                <a:ext cx="9304191" cy="4110081"/>
              </a:xfrm>
              <a:prstGeom prst="rect">
                <a:avLst/>
              </a:prstGeom>
              <a:blipFill>
                <a:blip r:embed="rId15"/>
                <a:stretch>
                  <a:fillRect l="-982" t="-1484" b="-178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Content Placeholder 1"/>
          <p:cNvSpPr txBox="1">
            <a:spLocks/>
          </p:cNvSpPr>
          <p:nvPr/>
        </p:nvSpPr>
        <p:spPr>
          <a:xfrm>
            <a:off x="15371420" y="35392937"/>
            <a:ext cx="8549212" cy="946242"/>
          </a:xfrm>
          <a:prstGeom prst="rect">
            <a:avLst/>
          </a:prstGeom>
        </p:spPr>
        <p:txBody>
          <a:bodyPr lIns="97200" tIns="50400" rIns="97200" bIns="50400"/>
          <a:lstStyle>
            <a:lvl1pPr marL="1697038" indent="-16970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76650" indent="-1414463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3700">
                <a:solidFill>
                  <a:schemeClr val="tx1"/>
                </a:solidFill>
                <a:latin typeface="+mn-lt"/>
              </a:defRPr>
            </a:lvl2pPr>
            <a:lvl3pPr marL="5662613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1900">
                <a:solidFill>
                  <a:schemeClr val="tx1"/>
                </a:solidFill>
                <a:latin typeface="+mn-lt"/>
              </a:defRPr>
            </a:lvl3pPr>
            <a:lvl4pPr marL="7924800" indent="-1130300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0000">
                <a:solidFill>
                  <a:schemeClr val="tx1"/>
                </a:solidFill>
                <a:latin typeface="+mn-lt"/>
              </a:defRPr>
            </a:lvl4pPr>
            <a:lvl5pPr marL="101949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5pPr>
            <a:lvl6pPr marL="106521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6pPr>
            <a:lvl7pPr marL="111093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7pPr>
            <a:lvl8pPr marL="115665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8pPr>
            <a:lvl9pPr marL="12023725" indent="-1138238" algn="l" defTabSz="453231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altLang="en-US" sz="4800" b="1" kern="0" dirty="0">
                <a:solidFill>
                  <a:schemeClr val="bg1"/>
                </a:solidFill>
                <a:latin typeface="Arial" charset="0"/>
                <a:cs typeface="Arial" charset="0"/>
              </a:rPr>
              <a:t>Summary and Conclusions</a:t>
            </a:r>
            <a:endParaRPr lang="en-US" altLang="en-US" sz="4800" b="1" kern="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71086-A7B3-33C4-FFEA-6B43E9820CA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59" b="98045" l="6812" r="99728">
                        <a14:foregroundMark x1="94791" y1="8629" x2="75477" y2="9078"/>
                        <a14:foregroundMark x1="75477" y1="9078" x2="44959" y2="19553"/>
                        <a14:foregroundMark x1="44959" y1="19553" x2="26158" y2="34078"/>
                        <a14:foregroundMark x1="26158" y1="34078" x2="15259" y2="51955"/>
                        <a14:foregroundMark x1="15259" y1="51955" x2="18801" y2="73324"/>
                        <a14:foregroundMark x1="18801" y1="73324" x2="46049" y2="85335"/>
                        <a14:foregroundMark x1="46049" y1="85335" x2="87466" y2="93017"/>
                        <a14:foregroundMark x1="98486" y1="6954" x2="98638" y2="5307"/>
                        <a14:foregroundMark x1="97982" y1="12430" x2="98324" y2="8713"/>
                        <a14:foregroundMark x1="97815" y1="14246" x2="97982" y2="12430"/>
                        <a14:foregroundMark x1="96217" y1="31593" x2="97815" y2="14246"/>
                        <a14:foregroundMark x1="94462" y1="50653" x2="94730" y2="47740"/>
                        <a14:foregroundMark x1="94188" y1="53631" x2="94352" y2="51846"/>
                        <a14:foregroundMark x1="91281" y1="85196" x2="94188" y2="53631"/>
                        <a14:foregroundMark x1="14986" y1="38966" x2="7084" y2="54190"/>
                        <a14:foregroundMark x1="7084" y1="54190" x2="7902" y2="54749"/>
                        <a14:foregroundMark x1="41144" y1="44972" x2="28883" y2="37430"/>
                        <a14:foregroundMark x1="28883" y1="37430" x2="29155" y2="37291"/>
                        <a14:foregroundMark x1="73025" y1="40223" x2="94331" y2="51802"/>
                        <a14:foregroundMark x1="99458" y1="97067" x2="99455" y2="97765"/>
                        <a14:foregroundMark x1="99475" y1="92727" x2="99471" y2="93715"/>
                        <a14:foregroundMark x1="99499" y1="86870" x2="99492" y2="88657"/>
                        <a14:foregroundMark x1="99569" y1="69821" x2="99563" y2="71226"/>
                        <a14:foregroundMark x1="99604" y1="61303" x2="99599" y2="62555"/>
                        <a14:foregroundMark x1="99634" y1="53901" x2="99612" y2="59170"/>
                        <a14:foregroundMark x1="99651" y1="49718" x2="99648" y2="50543"/>
                        <a14:foregroundMark x1="99728" y1="30726" x2="99725" y2="31551"/>
                        <a14:foregroundMark x1="93598" y1="66322" x2="91553" y2="27933"/>
                        <a14:foregroundMark x1="94477" y1="82812" x2="93788" y2="69877"/>
                        <a14:foregroundMark x1="94797" y1="88822" x2="94694" y2="86892"/>
                        <a14:foregroundMark x1="95058" y1="93715" x2="95014" y2="92885"/>
                        <a14:foregroundMark x1="91553" y1="27933" x2="97275" y2="31145"/>
                        <a14:foregroundMark x1="86104" y1="41341" x2="90463" y2="53771"/>
                        <a14:foregroundMark x1="90463" y1="53771" x2="91553" y2="54749"/>
                        <a14:foregroundMark x1="94713" y1="47360" x2="87738" y2="56145"/>
                        <a14:foregroundMark x1="87738" y1="56145" x2="87738" y2="54749"/>
                        <a14:foregroundMark x1="87738" y1="48324" x2="83924" y2="55866"/>
                        <a14:foregroundMark x1="98093" y1="73743" x2="97820" y2="75978"/>
                        <a14:foregroundMark x1="97820" y1="64385" x2="97820" y2="67039"/>
                        <a14:foregroundMark x1="97820" y1="37011" x2="97820" y2="39106"/>
                        <a14:foregroundMark x1="97820" y1="33240" x2="97820" y2="33240"/>
                        <a14:foregroundMark x1="97820" y1="42737" x2="97820" y2="42737"/>
                        <a14:foregroundMark x1="98093" y1="2793" x2="98093" y2="559"/>
                        <a14:foregroundMark x1="98638" y1="45810" x2="98638" y2="48464"/>
                        <a14:foregroundMark x1="97820" y1="51397" x2="97820" y2="51397"/>
                        <a14:foregroundMark x1="98093" y1="52095" x2="98093" y2="52095"/>
                        <a14:foregroundMark x1="98093" y1="61034" x2="98093" y2="61034"/>
                        <a14:foregroundMark x1="97820" y1="63827" x2="98365" y2="67039"/>
                        <a14:foregroundMark x1="97820" y1="98045" x2="97820" y2="98045"/>
                        <a14:backgroundMark x1="98365" y1="6983" x2="99728" y2="8380"/>
                        <a14:backgroundMark x1="98365" y1="12430" x2="98365" y2="12430"/>
                        <a14:backgroundMark x1="99455" y1="14246" x2="99455" y2="14246"/>
                        <a14:backgroundMark x1="99398" y1="48464" x2="99455" y2="49721"/>
                        <a14:backgroundMark x1="99141" y1="42737" x2="99279" y2="45810"/>
                        <a14:backgroundMark x1="98977" y1="39106" x2="99141" y2="42737"/>
                        <a14:backgroundMark x1="98713" y1="33240" x2="98883" y2="37011"/>
                        <a14:backgroundMark x1="98638" y1="31564" x2="98713" y2="33240"/>
                        <a14:backgroundMark x1="99183" y1="50838" x2="99183" y2="51117"/>
                        <a14:backgroundMark x1="98093" y1="53631" x2="98093" y2="53631"/>
                        <a14:backgroundMark x1="98911" y1="51397" x2="99183" y2="51955"/>
                        <a14:backgroundMark x1="98638" y1="50838" x2="98911" y2="51397"/>
                        <a14:backgroundMark x1="99035" y1="52095" x2="99183" y2="53911"/>
                        <a14:backgroundMark x1="98978" y1="51397" x2="99035" y2="52095"/>
                        <a14:backgroundMark x1="98910" y1="50559" x2="98978" y2="51397"/>
                        <a14:backgroundMark x1="99382" y1="61034" x2="99455" y2="61313"/>
                        <a14:backgroundMark x1="98910" y1="59218" x2="99382" y2="61034"/>
                        <a14:backgroundMark x1="98260" y1="67039" x2="98365" y2="69832"/>
                        <a14:backgroundMark x1="98093" y1="62570" x2="98140" y2="63813"/>
                        <a14:backgroundMark x1="98994" y1="76016" x2="99183" y2="86872"/>
                        <a14:backgroundMark x1="98910" y1="71229" x2="98954" y2="73771"/>
                        <a14:backgroundMark x1="98638" y1="88687" x2="99183" y2="92737"/>
                        <a14:backgroundMark x1="99455" y1="93715" x2="99455" y2="970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31308" y="14805174"/>
            <a:ext cx="2519735" cy="49158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803DC6-DC7F-CE05-6A60-C52E83FF9382}"/>
              </a:ext>
            </a:extLst>
          </p:cNvPr>
          <p:cNvSpPr txBox="1"/>
          <p:nvPr/>
        </p:nvSpPr>
        <p:spPr>
          <a:xfrm>
            <a:off x="16962010" y="19050470"/>
            <a:ext cx="938720" cy="49244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2600" b="1" dirty="0">
                <a:latin typeface="Arial" panose="020B0604020202020204" pitchFamily="34" charset="0"/>
                <a:cs typeface="Arial" panose="020B0604020202020204" pitchFamily="34" charset="0"/>
              </a:rPr>
              <a:t>TFC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6FF6830-3A16-D083-43B7-150353674898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17431370" y="18137981"/>
            <a:ext cx="724125" cy="9124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5B4077C-A328-65ED-9745-D19A94C8F216}"/>
              </a:ext>
            </a:extLst>
          </p:cNvPr>
          <p:cNvSpPr txBox="1"/>
          <p:nvPr/>
        </p:nvSpPr>
        <p:spPr>
          <a:xfrm>
            <a:off x="17200766" y="14561687"/>
            <a:ext cx="1655826" cy="49244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Solenoid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7BD94F9-EF7B-E110-2FC0-80C5F016A77F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18028679" y="15054130"/>
            <a:ext cx="309051" cy="4216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8C7D1B7-5EFE-8AFC-115A-B2CEB35E048E}"/>
              </a:ext>
            </a:extLst>
          </p:cNvPr>
          <p:cNvSpPr txBox="1"/>
          <p:nvPr/>
        </p:nvSpPr>
        <p:spPr>
          <a:xfrm>
            <a:off x="25640957" y="17888589"/>
            <a:ext cx="1529194" cy="9541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torque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B6BB18-FC35-4719-54A9-DDCDD1DD32D6}"/>
              </a:ext>
            </a:extLst>
          </p:cNvPr>
          <p:cNvSpPr txBox="1"/>
          <p:nvPr/>
        </p:nvSpPr>
        <p:spPr>
          <a:xfrm>
            <a:off x="25699087" y="14637145"/>
            <a:ext cx="1715194" cy="954107"/>
          </a:xfrm>
          <a:prstGeom prst="rect">
            <a:avLst/>
          </a:prstGeom>
          <a:solidFill>
            <a:srgbClr val="15FF0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</a:p>
          <a:p>
            <a:pPr>
              <a:spcBef>
                <a:spcPts val="0"/>
              </a:spcBef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</a:p>
        </p:txBody>
      </p:sp>
      <p:sp>
        <p:nvSpPr>
          <p:cNvPr id="23" name="Text Box 2232">
            <a:extLst>
              <a:ext uri="{FF2B5EF4-FFF2-40B4-BE49-F238E27FC236}">
                <a16:creationId xmlns:a16="http://schemas.microsoft.com/office/drawing/2014/main" id="{37E47741-D701-7650-F4C4-A1ACEC7B5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283" y="33191234"/>
            <a:ext cx="11764513" cy="200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Central pole </a:t>
            </a:r>
            <a:r>
              <a:rPr lang="en-GB" altLang="en-US" sz="2600" dirty="0"/>
              <a:t>supported by </a:t>
            </a:r>
            <a:r>
              <a:rPr lang="en-GB" altLang="en-US" sz="2600" b="1" dirty="0"/>
              <a:t>pedestal</a:t>
            </a:r>
            <a:r>
              <a:rPr lang="en-GB" altLang="en-US" sz="2600" dirty="0"/>
              <a:t> (adjustable in height)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b="1" dirty="0"/>
              <a:t>Torque rings </a:t>
            </a:r>
            <a:r>
              <a:rPr lang="en-GB" altLang="en-US" sz="2600" dirty="0"/>
              <a:t>(x2) and </a:t>
            </a:r>
            <a:r>
              <a:rPr lang="en-GB" altLang="en-US" sz="2600" b="1" dirty="0"/>
              <a:t>spacers</a:t>
            </a:r>
            <a:r>
              <a:rPr lang="en-GB" altLang="en-US" sz="2600" dirty="0"/>
              <a:t> (x2 of epoxy G10) attached to pole</a:t>
            </a:r>
          </a:p>
          <a:p>
            <a:pPr marL="457200" indent="-45720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altLang="en-US" sz="2600" dirty="0"/>
              <a:t>48 </a:t>
            </a:r>
            <a:r>
              <a:rPr lang="en-GB" altLang="en-US" sz="2600" b="1" dirty="0"/>
              <a:t>TFC inner bars </a:t>
            </a:r>
            <a:r>
              <a:rPr lang="en-GB" altLang="en-US" sz="2600" dirty="0"/>
              <a:t>inserted and guided by rings. Insulation 50 </a:t>
            </a:r>
            <a:r>
              <a:rPr lang="el-GR" altLang="en-US" sz="2600" dirty="0"/>
              <a:t>μ</a:t>
            </a:r>
            <a:r>
              <a:rPr lang="en-US" altLang="en-US" sz="2600" dirty="0"/>
              <a:t>m of kapton +</a:t>
            </a:r>
            <a:r>
              <a:rPr lang="es-ES" altLang="en-US" sz="2600" dirty="0"/>
              <a:t> 200 </a:t>
            </a:r>
            <a:r>
              <a:rPr lang="el-GR" altLang="en-US" sz="2600" dirty="0"/>
              <a:t>μ</a:t>
            </a:r>
            <a:r>
              <a:rPr lang="es-ES" altLang="en-US" sz="2600" dirty="0"/>
              <a:t>m </a:t>
            </a:r>
            <a:r>
              <a:rPr lang="en-US" altLang="en-US" sz="2600" dirty="0"/>
              <a:t>of TUFQUIN TFT (20 kV of strength for 2 kV maximum expected)</a:t>
            </a:r>
          </a:p>
        </p:txBody>
      </p:sp>
      <p:sp>
        <p:nvSpPr>
          <p:cNvPr id="148" name="Text Box 2232">
            <a:extLst>
              <a:ext uri="{FF2B5EF4-FFF2-40B4-BE49-F238E27FC236}">
                <a16:creationId xmlns:a16="http://schemas.microsoft.com/office/drawing/2014/main" id="{26492E5A-9F93-E7AD-537A-71FCF826D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08" y="31849609"/>
            <a:ext cx="11714567" cy="1292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11" rIns="91421" bIns="45711">
            <a:spAutoFit/>
          </a:bodyPr>
          <a:lstStyle>
            <a:lvl1pPr marL="342900" indent="-342900" defTabSz="912813">
              <a:defRPr sz="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5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5000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GB" altLang="en-US" sz="2600" dirty="0"/>
              <a:t>Attending the mechanical design, the central stack is </a:t>
            </a:r>
            <a:r>
              <a:rPr lang="en-GB" altLang="en-US" sz="2600" b="1" dirty="0"/>
              <a:t>2.6 m</a:t>
            </a:r>
            <a:r>
              <a:rPr lang="en-GB" altLang="en-US" sz="2600" dirty="0"/>
              <a:t> height, </a:t>
            </a:r>
            <a:r>
              <a:rPr lang="en-GB" altLang="en-US" sz="2600" b="1" dirty="0"/>
              <a:t>296 mm </a:t>
            </a:r>
            <a:r>
              <a:rPr lang="en-GB" altLang="en-US" sz="2600" dirty="0"/>
              <a:t>diameter and </a:t>
            </a:r>
            <a:r>
              <a:rPr lang="en-GB" altLang="en-US" sz="2600" b="1" dirty="0"/>
              <a:t>800 kg</a:t>
            </a:r>
            <a:r>
              <a:rPr lang="en-GB" altLang="en-US" sz="2600" dirty="0"/>
              <a:t>. It is independent from the Vacuum Vessel (VV) and easily adjustable, avoiding tight tolerances. Explaining from the inward parts: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895B83-5BA1-8180-3081-11C858133B66}"/>
              </a:ext>
            </a:extLst>
          </p:cNvPr>
          <p:cNvSpPr/>
          <p:nvPr/>
        </p:nvSpPr>
        <p:spPr bwMode="auto">
          <a:xfrm>
            <a:off x="823265" y="27003603"/>
            <a:ext cx="5155244" cy="47775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 defTabSz="912813">
              <a:spcBef>
                <a:spcPts val="0"/>
              </a:spcBef>
              <a:spcAft>
                <a:spcPts val="1200"/>
              </a:spcAft>
            </a:pPr>
            <a:r>
              <a:rPr lang="en-GB" sz="2600" dirty="0"/>
              <a:t>The SMART solenoid produces the flux swing required to ramp-up the plasma current up to 200 kA. The volt-seconds remaining after the ramp will sustain the flat-top for 150 ms. Longer pulses are feasible with [6]:</a:t>
            </a:r>
          </a:p>
          <a:p>
            <a:pPr marL="457200" indent="-457200" algn="just" defTabSz="912813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Non-inductive start up</a:t>
            </a:r>
          </a:p>
          <a:p>
            <a:pPr marL="457200" indent="-457200" algn="just" defTabSz="912813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Non-inductive current drive: 30% BS and 15% NBCD foreseen in optimized scenario</a:t>
            </a:r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4F7A414C-AF44-F58A-8821-746E94EB5D98}"/>
              </a:ext>
            </a:extLst>
          </p:cNvPr>
          <p:cNvGrpSpPr/>
          <p:nvPr/>
        </p:nvGrpSpPr>
        <p:grpSpPr>
          <a:xfrm>
            <a:off x="6065134" y="27059451"/>
            <a:ext cx="6691359" cy="4710242"/>
            <a:chOff x="5327009" y="28877026"/>
            <a:chExt cx="7410900" cy="4106763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232BD8BC-0113-F5D7-AA3C-390DBDE28E00}"/>
                </a:ext>
              </a:extLst>
            </p:cNvPr>
            <p:cNvGrpSpPr/>
            <p:nvPr/>
          </p:nvGrpSpPr>
          <p:grpSpPr>
            <a:xfrm>
              <a:off x="5327009" y="28877026"/>
              <a:ext cx="7410900" cy="4106763"/>
              <a:chOff x="5698307" y="29089050"/>
              <a:chExt cx="6494866" cy="3599137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3A5D91A-8D16-37ED-5322-BBEE62CFCC38}"/>
                  </a:ext>
                </a:extLst>
              </p:cNvPr>
              <p:cNvSpPr/>
              <p:nvPr/>
            </p:nvSpPr>
            <p:spPr>
              <a:xfrm>
                <a:off x="6495718" y="29470024"/>
                <a:ext cx="5380977" cy="2596554"/>
              </a:xfrm>
              <a:custGeom>
                <a:avLst/>
                <a:gdLst>
                  <a:gd name="connsiteX0" fmla="*/ 0 w 5380977"/>
                  <a:gd name="connsiteY0" fmla="*/ 2596555 h 2596554"/>
                  <a:gd name="connsiteX1" fmla="*/ 5380978 w 5380977"/>
                  <a:gd name="connsiteY1" fmla="*/ 2596555 h 2596554"/>
                  <a:gd name="connsiteX2" fmla="*/ 5380978 w 5380977"/>
                  <a:gd name="connsiteY2" fmla="*/ 0 h 2596554"/>
                  <a:gd name="connsiteX3" fmla="*/ 0 w 5380977"/>
                  <a:gd name="connsiteY3" fmla="*/ 0 h 2596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80977" h="2596554">
                    <a:moveTo>
                      <a:pt x="0" y="2596555"/>
                    </a:moveTo>
                    <a:lnTo>
                      <a:pt x="5380978" y="2596555"/>
                    </a:lnTo>
                    <a:lnTo>
                      <a:pt x="538097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34243" cap="sq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s-ES" sz="2600" dirty="0"/>
              </a:p>
            </p:txBody>
          </p:sp>
          <p:grpSp>
            <p:nvGrpSpPr>
              <p:cNvPr id="53" name="Graphic 41">
                <a:extLst>
                  <a:ext uri="{FF2B5EF4-FFF2-40B4-BE49-F238E27FC236}">
                    <a16:creationId xmlns:a16="http://schemas.microsoft.com/office/drawing/2014/main" id="{3CC752D4-E921-7995-3D8C-663E60840CD5}"/>
                  </a:ext>
                </a:extLst>
              </p:cNvPr>
              <p:cNvGrpSpPr/>
              <p:nvPr/>
            </p:nvGrpSpPr>
            <p:grpSpPr>
              <a:xfrm>
                <a:off x="6495718" y="29470024"/>
                <a:ext cx="5380977" cy="2596554"/>
                <a:chOff x="6483868" y="29527029"/>
                <a:chExt cx="5380977" cy="2596554"/>
              </a:xfrm>
            </p:grpSpPr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5A713A00-A6E6-7A78-351E-CD5F65390AB9}"/>
                    </a:ext>
                  </a:extLst>
                </p:cNvPr>
                <p:cNvSpPr/>
                <p:nvPr/>
              </p:nvSpPr>
              <p:spPr>
                <a:xfrm>
                  <a:off x="6483868" y="29527029"/>
                  <a:ext cx="3616" cy="2596554"/>
                </a:xfrm>
                <a:custGeom>
                  <a:avLst/>
                  <a:gdLst>
                    <a:gd name="connsiteX0" fmla="*/ 0 w 3616"/>
                    <a:gd name="connsiteY0" fmla="*/ 2596555 h 2596554"/>
                    <a:gd name="connsiteX1" fmla="*/ 0 w 3616"/>
                    <a:gd name="connsiteY1" fmla="*/ 0 h 2596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2596554">
                      <a:moveTo>
                        <a:pt x="0" y="2596555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846C1ADB-829E-A1F1-F501-9095FD182838}"/>
                    </a:ext>
                  </a:extLst>
                </p:cNvPr>
                <p:cNvSpPr/>
                <p:nvPr/>
              </p:nvSpPr>
              <p:spPr>
                <a:xfrm>
                  <a:off x="7560063" y="29527029"/>
                  <a:ext cx="3616" cy="2596554"/>
                </a:xfrm>
                <a:custGeom>
                  <a:avLst/>
                  <a:gdLst>
                    <a:gd name="connsiteX0" fmla="*/ 0 w 3616"/>
                    <a:gd name="connsiteY0" fmla="*/ 2596555 h 2596554"/>
                    <a:gd name="connsiteX1" fmla="*/ 0 w 3616"/>
                    <a:gd name="connsiteY1" fmla="*/ 0 h 2596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2596554">
                      <a:moveTo>
                        <a:pt x="0" y="2596555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CE877846-F4A2-EBF7-3FB4-7A47A21C27A7}"/>
                    </a:ext>
                  </a:extLst>
                </p:cNvPr>
                <p:cNvSpPr/>
                <p:nvPr/>
              </p:nvSpPr>
              <p:spPr>
                <a:xfrm>
                  <a:off x="8636259" y="29527029"/>
                  <a:ext cx="3616" cy="2596554"/>
                </a:xfrm>
                <a:custGeom>
                  <a:avLst/>
                  <a:gdLst>
                    <a:gd name="connsiteX0" fmla="*/ 0 w 3616"/>
                    <a:gd name="connsiteY0" fmla="*/ 2596555 h 2596554"/>
                    <a:gd name="connsiteX1" fmla="*/ 0 w 3616"/>
                    <a:gd name="connsiteY1" fmla="*/ 0 h 2596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2596554">
                      <a:moveTo>
                        <a:pt x="0" y="2596555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D4D60D45-323C-30B2-04FD-03D4A4AF775A}"/>
                    </a:ext>
                  </a:extLst>
                </p:cNvPr>
                <p:cNvSpPr/>
                <p:nvPr/>
              </p:nvSpPr>
              <p:spPr>
                <a:xfrm>
                  <a:off x="9712454" y="29527029"/>
                  <a:ext cx="3616" cy="2596554"/>
                </a:xfrm>
                <a:custGeom>
                  <a:avLst/>
                  <a:gdLst>
                    <a:gd name="connsiteX0" fmla="*/ 0 w 3616"/>
                    <a:gd name="connsiteY0" fmla="*/ 2596555 h 2596554"/>
                    <a:gd name="connsiteX1" fmla="*/ 0 w 3616"/>
                    <a:gd name="connsiteY1" fmla="*/ 0 h 2596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2596554">
                      <a:moveTo>
                        <a:pt x="0" y="2596555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136B8388-E66F-16EA-AD74-E00AFEDE2351}"/>
                    </a:ext>
                  </a:extLst>
                </p:cNvPr>
                <p:cNvSpPr/>
                <p:nvPr/>
              </p:nvSpPr>
              <p:spPr>
                <a:xfrm>
                  <a:off x="10788650" y="29527029"/>
                  <a:ext cx="3616" cy="2596554"/>
                </a:xfrm>
                <a:custGeom>
                  <a:avLst/>
                  <a:gdLst>
                    <a:gd name="connsiteX0" fmla="*/ 0 w 3616"/>
                    <a:gd name="connsiteY0" fmla="*/ 2596555 h 2596554"/>
                    <a:gd name="connsiteX1" fmla="*/ 0 w 3616"/>
                    <a:gd name="connsiteY1" fmla="*/ 0 h 2596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2596554">
                      <a:moveTo>
                        <a:pt x="0" y="2596555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36265B77-ED57-E168-8BD0-9E8F1EC4D667}"/>
                    </a:ext>
                  </a:extLst>
                </p:cNvPr>
                <p:cNvSpPr/>
                <p:nvPr/>
              </p:nvSpPr>
              <p:spPr>
                <a:xfrm>
                  <a:off x="11864845" y="29527029"/>
                  <a:ext cx="3616" cy="2596554"/>
                </a:xfrm>
                <a:custGeom>
                  <a:avLst/>
                  <a:gdLst>
                    <a:gd name="connsiteX0" fmla="*/ 0 w 3616"/>
                    <a:gd name="connsiteY0" fmla="*/ 2596555 h 2596554"/>
                    <a:gd name="connsiteX1" fmla="*/ 0 w 3616"/>
                    <a:gd name="connsiteY1" fmla="*/ 0 h 2596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2596554">
                      <a:moveTo>
                        <a:pt x="0" y="2596555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73790920-890B-36EA-4B70-EFACE0485D19}"/>
                    </a:ext>
                  </a:extLst>
                </p:cNvPr>
                <p:cNvSpPr/>
                <p:nvPr/>
              </p:nvSpPr>
              <p:spPr>
                <a:xfrm>
                  <a:off x="6483868" y="31907203"/>
                  <a:ext cx="5380977" cy="3518"/>
                </a:xfrm>
                <a:custGeom>
                  <a:avLst/>
                  <a:gdLst>
                    <a:gd name="connsiteX0" fmla="*/ 5380978 w 5380977"/>
                    <a:gd name="connsiteY0" fmla="*/ 0 h 3518"/>
                    <a:gd name="connsiteX1" fmla="*/ 0 w 5380977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77" h="3518">
                      <a:moveTo>
                        <a:pt x="5380978" y="0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293883D0-D210-5BD3-B966-643D05AF758E}"/>
                    </a:ext>
                  </a:extLst>
                </p:cNvPr>
                <p:cNvSpPr/>
                <p:nvPr/>
              </p:nvSpPr>
              <p:spPr>
                <a:xfrm>
                  <a:off x="6483868" y="31366255"/>
                  <a:ext cx="5380977" cy="3518"/>
                </a:xfrm>
                <a:custGeom>
                  <a:avLst/>
                  <a:gdLst>
                    <a:gd name="connsiteX0" fmla="*/ 5380978 w 5380977"/>
                    <a:gd name="connsiteY0" fmla="*/ 0 h 3518"/>
                    <a:gd name="connsiteX1" fmla="*/ 0 w 5380977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77" h="3518">
                      <a:moveTo>
                        <a:pt x="5380978" y="0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BB3E586E-EEF8-270B-C851-53318DD2C925}"/>
                    </a:ext>
                  </a:extLst>
                </p:cNvPr>
                <p:cNvSpPr/>
                <p:nvPr/>
              </p:nvSpPr>
              <p:spPr>
                <a:xfrm>
                  <a:off x="6483868" y="30825306"/>
                  <a:ext cx="5380977" cy="3518"/>
                </a:xfrm>
                <a:custGeom>
                  <a:avLst/>
                  <a:gdLst>
                    <a:gd name="connsiteX0" fmla="*/ 5380978 w 5380977"/>
                    <a:gd name="connsiteY0" fmla="*/ 0 h 3518"/>
                    <a:gd name="connsiteX1" fmla="*/ 0 w 5380977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77" h="3518">
                      <a:moveTo>
                        <a:pt x="5380978" y="0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F7CDE92F-2DFC-6F22-1A9D-7494DE8A66ED}"/>
                    </a:ext>
                  </a:extLst>
                </p:cNvPr>
                <p:cNvSpPr/>
                <p:nvPr/>
              </p:nvSpPr>
              <p:spPr>
                <a:xfrm>
                  <a:off x="6483868" y="30284357"/>
                  <a:ext cx="5380977" cy="3518"/>
                </a:xfrm>
                <a:custGeom>
                  <a:avLst/>
                  <a:gdLst>
                    <a:gd name="connsiteX0" fmla="*/ 5380978 w 5380977"/>
                    <a:gd name="connsiteY0" fmla="*/ 0 h 3518"/>
                    <a:gd name="connsiteX1" fmla="*/ 0 w 5380977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77" h="3518">
                      <a:moveTo>
                        <a:pt x="5380978" y="0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C6C63E77-67AC-E527-6AAF-921B58AD1B84}"/>
                    </a:ext>
                  </a:extLst>
                </p:cNvPr>
                <p:cNvSpPr/>
                <p:nvPr/>
              </p:nvSpPr>
              <p:spPr>
                <a:xfrm>
                  <a:off x="6483868" y="29743408"/>
                  <a:ext cx="5380977" cy="3518"/>
                </a:xfrm>
                <a:custGeom>
                  <a:avLst/>
                  <a:gdLst>
                    <a:gd name="connsiteX0" fmla="*/ 5380978 w 5380977"/>
                    <a:gd name="connsiteY0" fmla="*/ 0 h 3518"/>
                    <a:gd name="connsiteX1" fmla="*/ 0 w 5380977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77" h="3518">
                      <a:moveTo>
                        <a:pt x="5380978" y="0"/>
                      </a:moveTo>
                      <a:lnTo>
                        <a:pt x="0" y="0"/>
                      </a:lnTo>
                    </a:path>
                  </a:pathLst>
                </a:custGeom>
                <a:ln w="34243" cap="flat">
                  <a:solidFill>
                    <a:schemeClr val="tx1">
                      <a:alpha val="1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452B7947-CAF5-1ED9-BB8F-320B578638CE}"/>
                    </a:ext>
                  </a:extLst>
                </p:cNvPr>
                <p:cNvSpPr/>
                <p:nvPr/>
              </p:nvSpPr>
              <p:spPr>
                <a:xfrm>
                  <a:off x="6483868" y="32123583"/>
                  <a:ext cx="5380977" cy="3518"/>
                </a:xfrm>
                <a:custGeom>
                  <a:avLst/>
                  <a:gdLst>
                    <a:gd name="connsiteX0" fmla="*/ 0 w 5380977"/>
                    <a:gd name="connsiteY0" fmla="*/ 0 h 3518"/>
                    <a:gd name="connsiteX1" fmla="*/ 5380978 w 5380977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77" h="3518">
                      <a:moveTo>
                        <a:pt x="0" y="0"/>
                      </a:moveTo>
                      <a:lnTo>
                        <a:pt x="5380978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D6B44F73-4970-5309-2932-3C41A02E7A29}"/>
                    </a:ext>
                  </a:extLst>
                </p:cNvPr>
                <p:cNvSpPr/>
                <p:nvPr/>
              </p:nvSpPr>
              <p:spPr>
                <a:xfrm>
                  <a:off x="6483868" y="29527029"/>
                  <a:ext cx="5380977" cy="3518"/>
                </a:xfrm>
                <a:custGeom>
                  <a:avLst/>
                  <a:gdLst>
                    <a:gd name="connsiteX0" fmla="*/ 0 w 5380977"/>
                    <a:gd name="connsiteY0" fmla="*/ 0 h 3518"/>
                    <a:gd name="connsiteX1" fmla="*/ 5380978 w 5380977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77" h="3518">
                      <a:moveTo>
                        <a:pt x="0" y="0"/>
                      </a:moveTo>
                      <a:lnTo>
                        <a:pt x="5380978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1492FC36-DD74-CF9C-01E6-045A0ACEB94A}"/>
                    </a:ext>
                  </a:extLst>
                </p:cNvPr>
                <p:cNvSpPr/>
                <p:nvPr/>
              </p:nvSpPr>
              <p:spPr>
                <a:xfrm>
                  <a:off x="6483868" y="32071230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52353 h 52353"/>
                    <a:gd name="connsiteX1" fmla="*/ 0 w 3616"/>
                    <a:gd name="connsiteY1" fmla="*/ 0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52353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A9EFCFEC-7106-CE4B-DE61-CF087C151BFF}"/>
                    </a:ext>
                  </a:extLst>
                </p:cNvPr>
                <p:cNvSpPr/>
                <p:nvPr/>
              </p:nvSpPr>
              <p:spPr>
                <a:xfrm>
                  <a:off x="7560063" y="32071230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52353 h 52353"/>
                    <a:gd name="connsiteX1" fmla="*/ 0 w 3616"/>
                    <a:gd name="connsiteY1" fmla="*/ 0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52353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8DAB5BD4-DF2A-7368-CBEC-A8B09755F18B}"/>
                    </a:ext>
                  </a:extLst>
                </p:cNvPr>
                <p:cNvSpPr/>
                <p:nvPr/>
              </p:nvSpPr>
              <p:spPr>
                <a:xfrm>
                  <a:off x="8636259" y="32071230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52353 h 52353"/>
                    <a:gd name="connsiteX1" fmla="*/ 0 w 3616"/>
                    <a:gd name="connsiteY1" fmla="*/ 0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52353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7B84860E-4603-8F61-AA3D-DE0FA56940D8}"/>
                    </a:ext>
                  </a:extLst>
                </p:cNvPr>
                <p:cNvSpPr/>
                <p:nvPr/>
              </p:nvSpPr>
              <p:spPr>
                <a:xfrm>
                  <a:off x="9712454" y="32071230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52353 h 52353"/>
                    <a:gd name="connsiteX1" fmla="*/ 0 w 3616"/>
                    <a:gd name="connsiteY1" fmla="*/ 0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52353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BA9B1A03-153E-61D5-AA4B-06DA5EE9671F}"/>
                    </a:ext>
                  </a:extLst>
                </p:cNvPr>
                <p:cNvSpPr/>
                <p:nvPr/>
              </p:nvSpPr>
              <p:spPr>
                <a:xfrm>
                  <a:off x="10788650" y="32071230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52353 h 52353"/>
                    <a:gd name="connsiteX1" fmla="*/ 0 w 3616"/>
                    <a:gd name="connsiteY1" fmla="*/ 0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52353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EF1C6AEB-BFAB-1F45-14E9-9405525D8654}"/>
                    </a:ext>
                  </a:extLst>
                </p:cNvPr>
                <p:cNvSpPr/>
                <p:nvPr/>
              </p:nvSpPr>
              <p:spPr>
                <a:xfrm>
                  <a:off x="11864845" y="32071230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52353 h 52353"/>
                    <a:gd name="connsiteX1" fmla="*/ 0 w 3616"/>
                    <a:gd name="connsiteY1" fmla="*/ 0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52353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D3B781CF-BBA6-8AD3-B5F2-E74DCB0BADD6}"/>
                    </a:ext>
                  </a:extLst>
                </p:cNvPr>
                <p:cNvSpPr/>
                <p:nvPr/>
              </p:nvSpPr>
              <p:spPr>
                <a:xfrm>
                  <a:off x="6483868" y="29527029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0 h 52353"/>
                    <a:gd name="connsiteX1" fmla="*/ 0 w 3616"/>
                    <a:gd name="connsiteY1" fmla="*/ 52353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0"/>
                      </a:moveTo>
                      <a:lnTo>
                        <a:pt x="0" y="52353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FADD1B88-7A0B-D4B8-B31B-72D60C82675F}"/>
                    </a:ext>
                  </a:extLst>
                </p:cNvPr>
                <p:cNvSpPr/>
                <p:nvPr/>
              </p:nvSpPr>
              <p:spPr>
                <a:xfrm>
                  <a:off x="7560063" y="29527029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0 h 52353"/>
                    <a:gd name="connsiteX1" fmla="*/ 0 w 3616"/>
                    <a:gd name="connsiteY1" fmla="*/ 52353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0"/>
                      </a:moveTo>
                      <a:lnTo>
                        <a:pt x="0" y="52353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17EEC1DB-DD8E-FA57-7BEA-C7F133F6BF9E}"/>
                    </a:ext>
                  </a:extLst>
                </p:cNvPr>
                <p:cNvSpPr/>
                <p:nvPr/>
              </p:nvSpPr>
              <p:spPr>
                <a:xfrm>
                  <a:off x="8636259" y="29527029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0 h 52353"/>
                    <a:gd name="connsiteX1" fmla="*/ 0 w 3616"/>
                    <a:gd name="connsiteY1" fmla="*/ 52353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0"/>
                      </a:moveTo>
                      <a:lnTo>
                        <a:pt x="0" y="52353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918B17E0-D11D-179D-B1EC-75D11D0F6779}"/>
                    </a:ext>
                  </a:extLst>
                </p:cNvPr>
                <p:cNvSpPr/>
                <p:nvPr/>
              </p:nvSpPr>
              <p:spPr>
                <a:xfrm>
                  <a:off x="9712454" y="29527029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0 h 52353"/>
                    <a:gd name="connsiteX1" fmla="*/ 0 w 3616"/>
                    <a:gd name="connsiteY1" fmla="*/ 52353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0"/>
                      </a:moveTo>
                      <a:lnTo>
                        <a:pt x="0" y="52353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EA2D8E9B-E211-A5B9-9833-8CC461693476}"/>
                    </a:ext>
                  </a:extLst>
                </p:cNvPr>
                <p:cNvSpPr/>
                <p:nvPr/>
              </p:nvSpPr>
              <p:spPr>
                <a:xfrm>
                  <a:off x="10788650" y="29527029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0 h 52353"/>
                    <a:gd name="connsiteX1" fmla="*/ 0 w 3616"/>
                    <a:gd name="connsiteY1" fmla="*/ 52353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0"/>
                      </a:moveTo>
                      <a:lnTo>
                        <a:pt x="0" y="52353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65CAF979-2239-5F7C-0FD0-10A3B3B1CDA5}"/>
                    </a:ext>
                  </a:extLst>
                </p:cNvPr>
                <p:cNvSpPr/>
                <p:nvPr/>
              </p:nvSpPr>
              <p:spPr>
                <a:xfrm>
                  <a:off x="11864845" y="29527029"/>
                  <a:ext cx="3616" cy="52353"/>
                </a:xfrm>
                <a:custGeom>
                  <a:avLst/>
                  <a:gdLst>
                    <a:gd name="connsiteX0" fmla="*/ 0 w 3616"/>
                    <a:gd name="connsiteY0" fmla="*/ 0 h 52353"/>
                    <a:gd name="connsiteX1" fmla="*/ 0 w 3616"/>
                    <a:gd name="connsiteY1" fmla="*/ 52353 h 52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52353">
                      <a:moveTo>
                        <a:pt x="0" y="0"/>
                      </a:moveTo>
                      <a:lnTo>
                        <a:pt x="0" y="52353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</p:grp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95F1271F-E932-B005-6813-8C33625E0FA7}"/>
                  </a:ext>
                </a:extLst>
              </p:cNvPr>
              <p:cNvSpPr txBox="1"/>
              <p:nvPr/>
            </p:nvSpPr>
            <p:spPr>
              <a:xfrm>
                <a:off x="6121358" y="32080670"/>
                <a:ext cx="636986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 dirty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-50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F48B8A34-E329-FEF5-2ECF-3F8202CBB2D7}"/>
                  </a:ext>
                </a:extLst>
              </p:cNvPr>
              <p:cNvSpPr txBox="1"/>
              <p:nvPr/>
            </p:nvSpPr>
            <p:spPr>
              <a:xfrm>
                <a:off x="7435270" y="32080670"/>
                <a:ext cx="353847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0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3897C65-5AA4-56F9-0563-FA848D381FFA}"/>
                  </a:ext>
                </a:extLst>
              </p:cNvPr>
              <p:cNvSpPr txBox="1"/>
              <p:nvPr/>
            </p:nvSpPr>
            <p:spPr>
              <a:xfrm>
                <a:off x="8397651" y="32080670"/>
                <a:ext cx="531383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 dirty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50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39013364-7C97-98D9-8300-0BDAB83080A3}"/>
                  </a:ext>
                </a:extLst>
              </p:cNvPr>
              <p:cNvSpPr txBox="1"/>
              <p:nvPr/>
            </p:nvSpPr>
            <p:spPr>
              <a:xfrm>
                <a:off x="9331863" y="32080670"/>
                <a:ext cx="708919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100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202BC41E-D9CB-E4A7-C533-8EAD2F5364DE}"/>
                  </a:ext>
                </a:extLst>
              </p:cNvPr>
              <p:cNvSpPr txBox="1"/>
              <p:nvPr/>
            </p:nvSpPr>
            <p:spPr>
              <a:xfrm>
                <a:off x="10408059" y="32080670"/>
                <a:ext cx="708919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 dirty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150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191B16DB-FBDA-0623-01D1-910D7AE88C89}"/>
                  </a:ext>
                </a:extLst>
              </p:cNvPr>
              <p:cNvSpPr txBox="1"/>
              <p:nvPr/>
            </p:nvSpPr>
            <p:spPr>
              <a:xfrm>
                <a:off x="11484254" y="32080670"/>
                <a:ext cx="708919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 dirty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200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58CCCD8F-896D-F9C2-44A7-59DC4ECF66BF}"/>
                  </a:ext>
                </a:extLst>
              </p:cNvPr>
              <p:cNvSpPr txBox="1"/>
              <p:nvPr/>
            </p:nvSpPr>
            <p:spPr>
              <a:xfrm>
                <a:off x="8671799" y="32311907"/>
                <a:ext cx="1546369" cy="376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600" spc="0" baseline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Time (ms)</a:t>
                </a:r>
              </a:p>
            </p:txBody>
          </p:sp>
          <p:grpSp>
            <p:nvGrpSpPr>
              <p:cNvPr id="132" name="Graphic 41">
                <a:extLst>
                  <a:ext uri="{FF2B5EF4-FFF2-40B4-BE49-F238E27FC236}">
                    <a16:creationId xmlns:a16="http://schemas.microsoft.com/office/drawing/2014/main" id="{BFDFFEF0-B534-39D5-305D-5762A209F6CB}"/>
                  </a:ext>
                </a:extLst>
              </p:cNvPr>
              <p:cNvGrpSpPr/>
              <p:nvPr/>
            </p:nvGrpSpPr>
            <p:grpSpPr>
              <a:xfrm>
                <a:off x="6495718" y="29470024"/>
                <a:ext cx="5380977" cy="2596554"/>
                <a:chOff x="6483868" y="29527029"/>
                <a:chExt cx="5380977" cy="2596554"/>
              </a:xfrm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E6ED032D-10C6-49BA-6857-8B7DB4671E66}"/>
                    </a:ext>
                  </a:extLst>
                </p:cNvPr>
                <p:cNvSpPr/>
                <p:nvPr/>
              </p:nvSpPr>
              <p:spPr>
                <a:xfrm>
                  <a:off x="6483868" y="29527029"/>
                  <a:ext cx="3616" cy="2596554"/>
                </a:xfrm>
                <a:custGeom>
                  <a:avLst/>
                  <a:gdLst>
                    <a:gd name="connsiteX0" fmla="*/ 0 w 3616"/>
                    <a:gd name="connsiteY0" fmla="*/ 2596555 h 2596554"/>
                    <a:gd name="connsiteX1" fmla="*/ 0 w 3616"/>
                    <a:gd name="connsiteY1" fmla="*/ 0 h 2596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2596554">
                      <a:moveTo>
                        <a:pt x="0" y="2596555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3C976DC6-F3BD-7E79-2566-DC0E0724E6FD}"/>
                    </a:ext>
                  </a:extLst>
                </p:cNvPr>
                <p:cNvSpPr/>
                <p:nvPr/>
              </p:nvSpPr>
              <p:spPr>
                <a:xfrm>
                  <a:off x="11864845" y="29527029"/>
                  <a:ext cx="3616" cy="2596554"/>
                </a:xfrm>
                <a:custGeom>
                  <a:avLst/>
                  <a:gdLst>
                    <a:gd name="connsiteX0" fmla="*/ 0 w 3616"/>
                    <a:gd name="connsiteY0" fmla="*/ 2596555 h 2596554"/>
                    <a:gd name="connsiteX1" fmla="*/ 0 w 3616"/>
                    <a:gd name="connsiteY1" fmla="*/ 0 h 2596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616" h="2596554">
                      <a:moveTo>
                        <a:pt x="0" y="2596555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6EF9FB13-7EFA-2112-F352-633F70F998B0}"/>
                    </a:ext>
                  </a:extLst>
                </p:cNvPr>
                <p:cNvSpPr/>
                <p:nvPr/>
              </p:nvSpPr>
              <p:spPr>
                <a:xfrm>
                  <a:off x="6483868" y="31907203"/>
                  <a:ext cx="53809" cy="3518"/>
                </a:xfrm>
                <a:custGeom>
                  <a:avLst/>
                  <a:gdLst>
                    <a:gd name="connsiteX0" fmla="*/ 0 w 53809"/>
                    <a:gd name="connsiteY0" fmla="*/ 0 h 3518"/>
                    <a:gd name="connsiteX1" fmla="*/ 5381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0" y="0"/>
                      </a:moveTo>
                      <a:lnTo>
                        <a:pt x="5381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18D33639-5E3C-2246-E36C-0573230A2B00}"/>
                    </a:ext>
                  </a:extLst>
                </p:cNvPr>
                <p:cNvSpPr/>
                <p:nvPr/>
              </p:nvSpPr>
              <p:spPr>
                <a:xfrm>
                  <a:off x="6483868" y="31366255"/>
                  <a:ext cx="53809" cy="3518"/>
                </a:xfrm>
                <a:custGeom>
                  <a:avLst/>
                  <a:gdLst>
                    <a:gd name="connsiteX0" fmla="*/ 0 w 53809"/>
                    <a:gd name="connsiteY0" fmla="*/ 0 h 3518"/>
                    <a:gd name="connsiteX1" fmla="*/ 5381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0" y="0"/>
                      </a:moveTo>
                      <a:lnTo>
                        <a:pt x="5381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5E2B769E-60FF-526C-582C-9CA078B611F0}"/>
                    </a:ext>
                  </a:extLst>
                </p:cNvPr>
                <p:cNvSpPr/>
                <p:nvPr/>
              </p:nvSpPr>
              <p:spPr>
                <a:xfrm>
                  <a:off x="6483868" y="30825306"/>
                  <a:ext cx="53809" cy="3518"/>
                </a:xfrm>
                <a:custGeom>
                  <a:avLst/>
                  <a:gdLst>
                    <a:gd name="connsiteX0" fmla="*/ 0 w 53809"/>
                    <a:gd name="connsiteY0" fmla="*/ 0 h 3518"/>
                    <a:gd name="connsiteX1" fmla="*/ 5381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0" y="0"/>
                      </a:moveTo>
                      <a:lnTo>
                        <a:pt x="5381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B729FFB4-1DCE-C368-5747-0585A29348BE}"/>
                    </a:ext>
                  </a:extLst>
                </p:cNvPr>
                <p:cNvSpPr/>
                <p:nvPr/>
              </p:nvSpPr>
              <p:spPr>
                <a:xfrm>
                  <a:off x="6483868" y="30284357"/>
                  <a:ext cx="53809" cy="3518"/>
                </a:xfrm>
                <a:custGeom>
                  <a:avLst/>
                  <a:gdLst>
                    <a:gd name="connsiteX0" fmla="*/ 0 w 53809"/>
                    <a:gd name="connsiteY0" fmla="*/ 0 h 3518"/>
                    <a:gd name="connsiteX1" fmla="*/ 5381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0" y="0"/>
                      </a:moveTo>
                      <a:lnTo>
                        <a:pt x="5381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9748D7C2-0402-9397-BFF4-B98A8B401CBD}"/>
                    </a:ext>
                  </a:extLst>
                </p:cNvPr>
                <p:cNvSpPr/>
                <p:nvPr/>
              </p:nvSpPr>
              <p:spPr>
                <a:xfrm>
                  <a:off x="6483868" y="29743408"/>
                  <a:ext cx="53809" cy="3518"/>
                </a:xfrm>
                <a:custGeom>
                  <a:avLst/>
                  <a:gdLst>
                    <a:gd name="connsiteX0" fmla="*/ 0 w 53809"/>
                    <a:gd name="connsiteY0" fmla="*/ 0 h 3518"/>
                    <a:gd name="connsiteX1" fmla="*/ 5381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0" y="0"/>
                      </a:moveTo>
                      <a:lnTo>
                        <a:pt x="5381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D49CD44B-71A4-09FC-0376-8F21D2BD23B1}"/>
                    </a:ext>
                  </a:extLst>
                </p:cNvPr>
                <p:cNvSpPr/>
                <p:nvPr/>
              </p:nvSpPr>
              <p:spPr>
                <a:xfrm>
                  <a:off x="11811036" y="31907203"/>
                  <a:ext cx="53809" cy="3518"/>
                </a:xfrm>
                <a:custGeom>
                  <a:avLst/>
                  <a:gdLst>
                    <a:gd name="connsiteX0" fmla="*/ 53810 w 53809"/>
                    <a:gd name="connsiteY0" fmla="*/ 0 h 3518"/>
                    <a:gd name="connsiteX1" fmla="*/ 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53810" y="0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BCBB31B5-D5B7-8249-E889-12A38AF8A33F}"/>
                    </a:ext>
                  </a:extLst>
                </p:cNvPr>
                <p:cNvSpPr/>
                <p:nvPr/>
              </p:nvSpPr>
              <p:spPr>
                <a:xfrm>
                  <a:off x="11811036" y="31366255"/>
                  <a:ext cx="53809" cy="3518"/>
                </a:xfrm>
                <a:custGeom>
                  <a:avLst/>
                  <a:gdLst>
                    <a:gd name="connsiteX0" fmla="*/ 53810 w 53809"/>
                    <a:gd name="connsiteY0" fmla="*/ 0 h 3518"/>
                    <a:gd name="connsiteX1" fmla="*/ 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53810" y="0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C86E35A7-6185-63AE-1840-54B9F8AC6244}"/>
                    </a:ext>
                  </a:extLst>
                </p:cNvPr>
                <p:cNvSpPr/>
                <p:nvPr/>
              </p:nvSpPr>
              <p:spPr>
                <a:xfrm>
                  <a:off x="11811036" y="30825306"/>
                  <a:ext cx="53809" cy="3518"/>
                </a:xfrm>
                <a:custGeom>
                  <a:avLst/>
                  <a:gdLst>
                    <a:gd name="connsiteX0" fmla="*/ 53810 w 53809"/>
                    <a:gd name="connsiteY0" fmla="*/ 0 h 3518"/>
                    <a:gd name="connsiteX1" fmla="*/ 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53810" y="0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8B2B142F-6D6A-5019-8D51-8002F35CDBCE}"/>
                    </a:ext>
                  </a:extLst>
                </p:cNvPr>
                <p:cNvSpPr/>
                <p:nvPr/>
              </p:nvSpPr>
              <p:spPr>
                <a:xfrm>
                  <a:off x="11811036" y="30284357"/>
                  <a:ext cx="53809" cy="3518"/>
                </a:xfrm>
                <a:custGeom>
                  <a:avLst/>
                  <a:gdLst>
                    <a:gd name="connsiteX0" fmla="*/ 53810 w 53809"/>
                    <a:gd name="connsiteY0" fmla="*/ 0 h 3518"/>
                    <a:gd name="connsiteX1" fmla="*/ 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53810" y="0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F7ABBA29-DB50-198A-6CFB-19F1E4C41D05}"/>
                    </a:ext>
                  </a:extLst>
                </p:cNvPr>
                <p:cNvSpPr/>
                <p:nvPr/>
              </p:nvSpPr>
              <p:spPr>
                <a:xfrm>
                  <a:off x="11811036" y="29743408"/>
                  <a:ext cx="53809" cy="3518"/>
                </a:xfrm>
                <a:custGeom>
                  <a:avLst/>
                  <a:gdLst>
                    <a:gd name="connsiteX0" fmla="*/ 53810 w 53809"/>
                    <a:gd name="connsiteY0" fmla="*/ 0 h 3518"/>
                    <a:gd name="connsiteX1" fmla="*/ 0 w 53809"/>
                    <a:gd name="connsiteY1" fmla="*/ 0 h 3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3809" h="3518">
                      <a:moveTo>
                        <a:pt x="53810" y="0"/>
                      </a:moveTo>
                      <a:lnTo>
                        <a:pt x="0" y="0"/>
                      </a:lnTo>
                    </a:path>
                  </a:pathLst>
                </a:custGeom>
                <a:ln w="34243" cap="sq">
                  <a:solidFill>
                    <a:schemeClr val="tx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s-ES" sz="2600"/>
                </a:p>
              </p:txBody>
            </p:sp>
          </p:grp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0840060-1F2C-3EF9-AC06-A5A5E5B88F25}"/>
                  </a:ext>
                </a:extLst>
              </p:cNvPr>
              <p:cNvSpPr txBox="1"/>
              <p:nvPr/>
            </p:nvSpPr>
            <p:spPr>
              <a:xfrm>
                <a:off x="5945272" y="31664966"/>
                <a:ext cx="636986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 dirty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-10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E5C328A6-525D-77AE-1247-135D60493CB9}"/>
                  </a:ext>
                </a:extLst>
              </p:cNvPr>
              <p:cNvSpPr txBox="1"/>
              <p:nvPr/>
            </p:nvSpPr>
            <p:spPr>
              <a:xfrm>
                <a:off x="6032061" y="31124021"/>
                <a:ext cx="459451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-5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DD92F0F0-9BC1-22AC-E265-7B5244DD3999}"/>
                  </a:ext>
                </a:extLst>
              </p:cNvPr>
              <p:cNvSpPr txBox="1"/>
              <p:nvPr/>
            </p:nvSpPr>
            <p:spPr>
              <a:xfrm>
                <a:off x="6082690" y="30583070"/>
                <a:ext cx="353847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0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90B12889-329F-6267-15FE-A96420943B70}"/>
                  </a:ext>
                </a:extLst>
              </p:cNvPr>
              <p:cNvSpPr txBox="1"/>
              <p:nvPr/>
            </p:nvSpPr>
            <p:spPr>
              <a:xfrm>
                <a:off x="6082690" y="30042123"/>
                <a:ext cx="353847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 dirty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5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D5DC5A0C-DC77-06C4-CC70-6CA20800AF16}"/>
                  </a:ext>
                </a:extLst>
              </p:cNvPr>
              <p:cNvSpPr txBox="1"/>
              <p:nvPr/>
            </p:nvSpPr>
            <p:spPr>
              <a:xfrm>
                <a:off x="5995900" y="29501172"/>
                <a:ext cx="531383" cy="364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s-ES" sz="2600" spc="0" baseline="0" dirty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10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9610062E-33E8-54AC-D93F-F8B0A4FD4C55}"/>
                  </a:ext>
                </a:extLst>
              </p:cNvPr>
              <p:cNvSpPr txBox="1"/>
              <p:nvPr/>
            </p:nvSpPr>
            <p:spPr>
              <a:xfrm rot="16200000">
                <a:off x="5161411" y="30560528"/>
                <a:ext cx="1528881" cy="455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600" spc="0" baseline="0" dirty="0">
                    <a:ln/>
                    <a:solidFill>
                      <a:srgbClr val="262626"/>
                    </a:solidFill>
                    <a:latin typeface="Arial"/>
                    <a:cs typeface="Arial"/>
                    <a:sym typeface="Arial"/>
                    <a:rtl val="0"/>
                  </a:rPr>
                  <a:t>Current (kA)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74157E21-8EEF-E416-BE2A-ABBD4F0219B3}"/>
                  </a:ext>
                </a:extLst>
              </p:cNvPr>
              <p:cNvSpPr txBox="1"/>
              <p:nvPr/>
            </p:nvSpPr>
            <p:spPr>
              <a:xfrm>
                <a:off x="7044110" y="29089050"/>
                <a:ext cx="4552964" cy="376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600" b="1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rPr>
                  <a:t>Solenoid current waveform </a:t>
                </a: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E2E4AAEC-CEDA-8408-65E9-E9E1A9D018AF}"/>
                  </a:ext>
                </a:extLst>
              </p:cNvPr>
              <p:cNvSpPr/>
              <p:nvPr/>
            </p:nvSpPr>
            <p:spPr>
              <a:xfrm>
                <a:off x="6495718" y="29686403"/>
                <a:ext cx="5380977" cy="2163795"/>
              </a:xfrm>
              <a:custGeom>
                <a:avLst/>
                <a:gdLst>
                  <a:gd name="connsiteX0" fmla="*/ 0 w 5380977"/>
                  <a:gd name="connsiteY0" fmla="*/ 1081898 h 2163795"/>
                  <a:gd name="connsiteX1" fmla="*/ 860956 w 5380977"/>
                  <a:gd name="connsiteY1" fmla="*/ 0 h 2163795"/>
                  <a:gd name="connsiteX2" fmla="*/ 1054672 w 5380977"/>
                  <a:gd name="connsiteY2" fmla="*/ 0 h 2163795"/>
                  <a:gd name="connsiteX3" fmla="*/ 1076196 w 5380977"/>
                  <a:gd name="connsiteY3" fmla="*/ 1081898 h 2163795"/>
                  <a:gd name="connsiteX4" fmla="*/ 1291435 w 5380977"/>
                  <a:gd name="connsiteY4" fmla="*/ 1298277 h 2163795"/>
                  <a:gd name="connsiteX5" fmla="*/ 4304782 w 5380977"/>
                  <a:gd name="connsiteY5" fmla="*/ 2163795 h 2163795"/>
                  <a:gd name="connsiteX6" fmla="*/ 5380978 w 5380977"/>
                  <a:gd name="connsiteY6" fmla="*/ 1081898 h 2163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80977" h="2163795">
                    <a:moveTo>
                      <a:pt x="0" y="1081898"/>
                    </a:moveTo>
                    <a:lnTo>
                      <a:pt x="860956" y="0"/>
                    </a:lnTo>
                    <a:lnTo>
                      <a:pt x="1054672" y="0"/>
                    </a:lnTo>
                    <a:lnTo>
                      <a:pt x="1076196" y="1081898"/>
                    </a:lnTo>
                    <a:lnTo>
                      <a:pt x="1291435" y="1298277"/>
                    </a:lnTo>
                    <a:lnTo>
                      <a:pt x="4304782" y="2163795"/>
                    </a:lnTo>
                    <a:lnTo>
                      <a:pt x="5380978" y="1081898"/>
                    </a:lnTo>
                  </a:path>
                </a:pathLst>
              </a:custGeom>
              <a:noFill/>
              <a:ln w="76200" cap="flat">
                <a:solidFill>
                  <a:srgbClr val="00009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s-ES" sz="2600"/>
              </a:p>
            </p:txBody>
          </p:sp>
        </p:grp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6B4F62A9-7227-B9AE-0335-F33C34F50BDD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327710" y="29318612"/>
              <a:ext cx="0" cy="2968173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BB9D4B8D-270A-628A-3B21-2089BC396F97}"/>
                </a:ext>
              </a:extLst>
            </p:cNvPr>
            <p:cNvSpPr txBox="1"/>
            <p:nvPr/>
          </p:nvSpPr>
          <p:spPr>
            <a:xfrm>
              <a:off x="8028586" y="29609574"/>
              <a:ext cx="4116303" cy="4293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600" spc="0" baseline="0" dirty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Design  </a:t>
              </a:r>
              <a:r>
                <a:rPr lang="en-US" sz="2600" dirty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time @ -5 </a:t>
              </a:r>
              <a:r>
                <a:rPr lang="en-US" sz="2600" dirty="0" err="1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ms</a:t>
              </a:r>
              <a:endParaRPr lang="en-US" sz="2600" spc="0" baseline="0" dirty="0">
                <a:ln/>
                <a:solidFill>
                  <a:srgbClr val="262626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8B528244-BE32-A098-BE27-D8525E1AF842}"/>
              </a:ext>
            </a:extLst>
          </p:cNvPr>
          <p:cNvCxnSpPr>
            <a:cxnSpLocks/>
          </p:cNvCxnSpPr>
          <p:nvPr/>
        </p:nvCxnSpPr>
        <p:spPr bwMode="auto">
          <a:xfrm>
            <a:off x="8612855" y="28146082"/>
            <a:ext cx="266408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 Box 2232">
                <a:extLst>
                  <a:ext uri="{FF2B5EF4-FFF2-40B4-BE49-F238E27FC236}">
                    <a16:creationId xmlns:a16="http://schemas.microsoft.com/office/drawing/2014/main" id="{5420D697-4A8E-7E91-D883-48AA99E0CB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87280" y="22688618"/>
                <a:ext cx="12412830" cy="3262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21" tIns="45711" rIns="91421" bIns="45711">
                <a:spAutoFit/>
              </a:bodyPr>
              <a:lstStyle>
                <a:lvl1pPr marL="342900" indent="-3429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912813">
                  <a:defRPr sz="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defTabSz="912813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457200" indent="-45720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altLang="en-US" sz="2600" b="1" dirty="0"/>
                  <a:t>Multiphysics</a:t>
                </a:r>
                <a:r>
                  <a:rPr lang="en-US" altLang="en-US" sz="2600" dirty="0"/>
                  <a:t> assessment. Load imported from previous EM model</a:t>
                </a:r>
              </a:p>
              <a:p>
                <a:pPr marL="457200" indent="-45720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altLang="en-US" sz="2600" b="1" dirty="0"/>
                  <a:t>Sub-modelling</a:t>
                </a:r>
                <a:r>
                  <a:rPr lang="en-US" altLang="en-US" sz="2600" dirty="0"/>
                  <a:t> used to study components in detail</a:t>
                </a:r>
              </a:p>
              <a:p>
                <a:pPr marL="457200" indent="-45720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altLang="en-US" sz="2600" b="1" dirty="0"/>
                  <a:t>Moderate stresses</a:t>
                </a:r>
                <a:r>
                  <a:rPr lang="en-US" altLang="en-US" sz="2600" dirty="0"/>
                  <a:t> in all the components. </a:t>
                </a:r>
              </a:p>
              <a:p>
                <a:pPr marL="457200" indent="-45720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altLang="en-US" sz="2600" dirty="0"/>
                  <a:t>Maximum stress in </a:t>
                </a:r>
                <a:r>
                  <a:rPr lang="en-US" altLang="en-US" sz="2600" b="1" dirty="0"/>
                  <a:t>Torque Rings</a:t>
                </a:r>
                <a:r>
                  <a:rPr lang="en-US" altLang="en-US" sz="2600" dirty="0"/>
                  <a:t>. Fatigue analysis performed:</a:t>
                </a:r>
              </a:p>
              <a:p>
                <a:pPr marL="914400" lvl="1" indent="-45720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altLang="en-US" sz="2600" dirty="0"/>
                  <a:t>&gt;1k cycles at design limit performance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alt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en-US" sz="2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s-ES" alt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en-US" sz="2600" dirty="0"/>
                  <a:t>=0.4 T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alt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en-US" sz="26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s-ES" altLang="en-US" sz="2600" b="0" i="1" smtClean="0">
                            <a:latin typeface="Cambria Math" panose="02040503050406030204" pitchFamily="18" charset="0"/>
                          </a:rPr>
                          <m:t>𝑐𝑠</m:t>
                        </m:r>
                      </m:sub>
                    </m:sSub>
                  </m:oMath>
                </a14:m>
                <a:r>
                  <a:rPr lang="en-US" altLang="en-US" sz="2600" dirty="0"/>
                  <a:t> =10 kA)</a:t>
                </a:r>
              </a:p>
              <a:p>
                <a:pPr marL="914400" lvl="1" indent="-457200" algn="just">
                  <a:spcBef>
                    <a:spcPct val="0"/>
                  </a:spcBef>
                  <a:spcAft>
                    <a:spcPts val="12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altLang="en-US" sz="2600" dirty="0"/>
                  <a:t>&gt;200k cycles at phase 2 baseline scenario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alt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en-US" sz="2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s-ES" alt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en-US" sz="2600" dirty="0"/>
                  <a:t>=0.3 T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alt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en-US" sz="26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s-ES" altLang="en-US" sz="2600" b="0" i="1" smtClean="0">
                            <a:latin typeface="Cambria Math" panose="02040503050406030204" pitchFamily="18" charset="0"/>
                          </a:rPr>
                          <m:t>𝑐𝑠</m:t>
                        </m:r>
                      </m:sub>
                    </m:sSub>
                  </m:oMath>
                </a14:m>
                <a:r>
                  <a:rPr lang="en-US" altLang="en-US" sz="2600" dirty="0"/>
                  <a:t> =4 kA)</a:t>
                </a:r>
              </a:p>
            </p:txBody>
          </p:sp>
        </mc:Choice>
        <mc:Fallback xmlns="">
          <p:sp>
            <p:nvSpPr>
              <p:cNvPr id="193" name="Text Box 2232">
                <a:extLst>
                  <a:ext uri="{FF2B5EF4-FFF2-40B4-BE49-F238E27FC236}">
                    <a16:creationId xmlns:a16="http://schemas.microsoft.com/office/drawing/2014/main" id="{5420D697-4A8E-7E91-D883-48AA99E0C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87280" y="22688618"/>
                <a:ext cx="12412830" cy="3262413"/>
              </a:xfrm>
              <a:prstGeom prst="rect">
                <a:avLst/>
              </a:prstGeom>
              <a:blipFill>
                <a:blip r:embed="rId18"/>
                <a:stretch>
                  <a:fillRect l="-737" t="-1682" b="-37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9" name="Group 228">
            <a:extLst>
              <a:ext uri="{FF2B5EF4-FFF2-40B4-BE49-F238E27FC236}">
                <a16:creationId xmlns:a16="http://schemas.microsoft.com/office/drawing/2014/main" id="{587E5F07-6AAD-426C-F541-28C542E748C3}"/>
              </a:ext>
            </a:extLst>
          </p:cNvPr>
          <p:cNvGrpSpPr/>
          <p:nvPr/>
        </p:nvGrpSpPr>
        <p:grpSpPr>
          <a:xfrm>
            <a:off x="19425544" y="26157936"/>
            <a:ext cx="10125544" cy="5677040"/>
            <a:chOff x="19425544" y="26305421"/>
            <a:chExt cx="10125544" cy="5677040"/>
          </a:xfrm>
        </p:grpSpPr>
        <p:pic>
          <p:nvPicPr>
            <p:cNvPr id="199" name="Picture 198">
              <a:extLst>
                <a:ext uri="{FF2B5EF4-FFF2-40B4-BE49-F238E27FC236}">
                  <a16:creationId xmlns:a16="http://schemas.microsoft.com/office/drawing/2014/main" id="{F096743F-C357-8429-CCAC-5C11BF2E4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2919" b="96467" l="3955" r="98729">
                          <a14:foregroundMark x1="14548" y1="21659" x2="8051" y2="29339"/>
                          <a14:foregroundMark x1="8051" y1="29339" x2="2966" y2="63594"/>
                          <a14:foregroundMark x1="2966" y1="63594" x2="6767" y2="72895"/>
                          <a14:foregroundMark x1="7486" y1="74654" x2="43503" y2="93702"/>
                          <a14:foregroundMark x1="43503" y1="93702" x2="58333" y2="93702"/>
                          <a14:foregroundMark x1="58333" y1="93702" x2="86017" y2="80031"/>
                          <a14:foregroundMark x1="86017" y1="80031" x2="94492" y2="64977"/>
                          <a14:foregroundMark x1="94492" y1="64977" x2="97599" y2="45315"/>
                          <a14:foregroundMark x1="97599" y1="45315" x2="95736" y2="36704"/>
                          <a14:foregroundMark x1="93045" y1="29007" x2="57345" y2="9370"/>
                          <a14:foregroundMark x1="57345" y1="9370" x2="49576" y2="7527"/>
                          <a14:foregroundMark x1="49576" y1="7527" x2="49576" y2="7527"/>
                          <a14:foregroundMark x1="44209" y1="3840" x2="48836" y2="3237"/>
                          <a14:foregroundMark x1="6638" y1="29647" x2="2684" y2="57604"/>
                          <a14:foregroundMark x1="2684" y1="57604" x2="4237" y2="66052"/>
                          <a14:foregroundMark x1="4237" y1="66052" x2="4379" y2="66052"/>
                          <a14:foregroundMark x1="19915" y1="19508" x2="35452" y2="12442"/>
                          <a14:foregroundMark x1="50544" y1="16821" x2="49859" y2="17972"/>
                          <a14:foregroundMark x1="50280" y1="16754" x2="49859" y2="18587"/>
                          <a14:foregroundMark x1="87429" y1="34101" x2="98729" y2="50845"/>
                          <a14:foregroundMark x1="98729" y1="50845" x2="98234" y2="59531"/>
                          <a14:foregroundMark x1="54944" y1="96467" x2="44492" y2="95238"/>
                          <a14:backgroundMark x1="42514" y1="15207" x2="42514" y2="18126"/>
                          <a14:backgroundMark x1="52401" y1="13825" x2="51271" y2="14900"/>
                          <a14:backgroundMark x1="49153" y1="2458" x2="50847" y2="922"/>
                          <a14:backgroundMark x1="51130" y1="2919" x2="51695" y2="2919"/>
                          <a14:backgroundMark x1="50000" y1="3072" x2="50000" y2="3072"/>
                          <a14:backgroundMark x1="52401" y1="13671" x2="52401" y2="13671"/>
                          <a14:backgroundMark x1="52684" y1="12596" x2="52684" y2="12596"/>
                          <a14:backgroundMark x1="52684" y1="12596" x2="52684" y2="12596"/>
                          <a14:backgroundMark x1="52684" y1="13210" x2="52684" y2="13210"/>
                          <a14:backgroundMark x1="52684" y1="13057" x2="52684" y2="13057"/>
                          <a14:backgroundMark x1="53107" y1="13518" x2="52684" y2="13057"/>
                          <a14:backgroundMark x1="51554" y1="15361" x2="51412" y2="15975"/>
                          <a14:backgroundMark x1="44209" y1="17819" x2="44068" y2="16436"/>
                          <a14:backgroundMark x1="43362" y1="14593" x2="44350" y2="18126"/>
                          <a14:backgroundMark x1="42514" y1="14593" x2="44492" y2="19048"/>
                          <a14:backgroundMark x1="52684" y1="13978" x2="52684" y2="13364"/>
                          <a14:backgroundMark x1="51412" y1="14286" x2="50847" y2="16897"/>
                          <a14:backgroundMark x1="53107" y1="13518" x2="51977" y2="13364"/>
                          <a14:backgroundMark x1="92373" y1="29186" x2="93220" y2="32873"/>
                          <a14:backgroundMark x1="93362" y1="29954" x2="96328" y2="36406"/>
                          <a14:backgroundMark x1="99859" y1="60061" x2="96751" y2="70968"/>
                          <a14:backgroundMark x1="6638" y1="72965" x2="7486" y2="7465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425544" y="26305421"/>
              <a:ext cx="6174108" cy="5677040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902CE5C5-357B-2D85-C507-BFCB3F43F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l="8000" t="10289" r="14021" b="12961"/>
            <a:stretch/>
          </p:blipFill>
          <p:spPr>
            <a:xfrm>
              <a:off x="22546191" y="28245187"/>
              <a:ext cx="5056050" cy="3673532"/>
            </a:xfrm>
            <a:prstGeom prst="rect">
              <a:avLst/>
            </a:prstGeom>
            <a:ln w="76200">
              <a:solidFill>
                <a:srgbClr val="FF0000"/>
              </a:solidFill>
            </a:ln>
          </p:spPr>
        </p:pic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0A770326-35E2-1131-3CBF-37B0B50D6EDD}"/>
                </a:ext>
              </a:extLst>
            </p:cNvPr>
            <p:cNvGrpSpPr/>
            <p:nvPr/>
          </p:nvGrpSpPr>
          <p:grpSpPr>
            <a:xfrm>
              <a:off x="20182361" y="26640950"/>
              <a:ext cx="9368727" cy="5341509"/>
              <a:chOff x="24294233" y="26335414"/>
              <a:chExt cx="10100361" cy="5758644"/>
            </a:xfrm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FACAA95D-242A-67EC-46E1-7E2281490750}"/>
                  </a:ext>
                </a:extLst>
              </p:cNvPr>
              <p:cNvSpPr/>
              <p:nvPr/>
            </p:nvSpPr>
            <p:spPr bwMode="auto">
              <a:xfrm>
                <a:off x="24294233" y="26652962"/>
                <a:ext cx="2044195" cy="1593014"/>
              </a:xfrm>
              <a:prstGeom prst="rect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2813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sz="5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18E5F552-6F5A-A327-152D-9FA562C99F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4316490" y="28235585"/>
                <a:ext cx="2468547" cy="3858473"/>
              </a:xfrm>
              <a:prstGeom prst="line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FCA3CFD5-1BEC-F5C2-BDFF-DC71355C4F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338428" y="26645103"/>
                <a:ext cx="6040532" cy="1367420"/>
              </a:xfrm>
              <a:prstGeom prst="line">
                <a:avLst/>
              </a:pr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865E2642-4A30-2026-79AD-FEF1576215B4}"/>
                  </a:ext>
                </a:extLst>
              </p:cNvPr>
              <p:cNvSpPr txBox="1"/>
              <p:nvPr/>
            </p:nvSpPr>
            <p:spPr>
              <a:xfrm>
                <a:off x="29682296" y="28901484"/>
                <a:ext cx="1044171" cy="9290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b="1" dirty="0"/>
                  <a:t>P1</a:t>
                </a:r>
              </a:p>
            </p:txBody>
          </p: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212DBDEF-AB90-DA2F-1794-B6E7FAB552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9047827" y="29294496"/>
                <a:ext cx="680710" cy="107023"/>
              </a:xfrm>
              <a:prstGeom prst="line">
                <a:avLst/>
              </a:prstGeom>
              <a:noFill/>
              <a:ln w="1270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4F095DAA-0885-FA72-72D9-B5C5ADACD807}"/>
                  </a:ext>
                </a:extLst>
              </p:cNvPr>
              <p:cNvSpPr txBox="1"/>
              <p:nvPr/>
            </p:nvSpPr>
            <p:spPr>
              <a:xfrm>
                <a:off x="32579674" y="26335414"/>
                <a:ext cx="1814920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00" b="1" dirty="0"/>
                  <a:t>Unit: MPa </a:t>
                </a:r>
              </a:p>
            </p:txBody>
          </p:sp>
        </p:grpSp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F9EA7FC3-4AC8-2C19-7946-962385870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7777677" y="27224764"/>
              <a:ext cx="1773411" cy="47502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empl.Poster Fachbeirat2002">
  <a:themeElements>
    <a:clrScheme name="Templ.Poster Fachbeirat2002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2813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5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2813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5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empl.Poster Fachbeirat2002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.Poster Fachbeirat2002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.Poster Fachbeirat2002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.Poster Fachbeirat2002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.Poster Fachbeirat2002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.Poster Fachbeirat2002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.Poster Fachbeirat2002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73F6B2F7F85AB49A2A4D5EDD7B2A416" ma:contentTypeVersion="10" ma:contentTypeDescription="Crear nuevo documento." ma:contentTypeScope="" ma:versionID="c41ff8982c8d0e85e7e89c680ba19cb2">
  <xsd:schema xmlns:xsd="http://www.w3.org/2001/XMLSchema" xmlns:xs="http://www.w3.org/2001/XMLSchema" xmlns:p="http://schemas.microsoft.com/office/2006/metadata/properties" xmlns:ns2="918607b9-4ba8-4b11-96e7-f551e67cb773" xmlns:ns3="51cc6eff-2d75-4c80-ac8a-a2bb110d304d" targetNamespace="http://schemas.microsoft.com/office/2006/metadata/properties" ma:root="true" ma:fieldsID="40d6a91189644bd3d98d14c10d0ff4f4" ns2:_="" ns3:_="">
    <xsd:import namespace="918607b9-4ba8-4b11-96e7-f551e67cb773"/>
    <xsd:import namespace="51cc6eff-2d75-4c80-ac8a-a2bb110d30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8607b9-4ba8-4b11-96e7-f551e67cb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c6eff-2d75-4c80-ac8a-a2bb110d304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AC65D5-BB5D-457D-B564-237A02D1D4EC}">
  <ds:schemaRefs>
    <ds:schemaRef ds:uri="51cc6eff-2d75-4c80-ac8a-a2bb110d304d"/>
    <ds:schemaRef ds:uri="http://purl.org/dc/elements/1.1/"/>
    <ds:schemaRef ds:uri="http://www.w3.org/XML/1998/namespace"/>
    <ds:schemaRef ds:uri="918607b9-4ba8-4b11-96e7-f551e67cb773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EC8FE35-230B-4F30-BBDB-0792F97ADD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8607b9-4ba8-4b11-96e7-f551e67cb773"/>
    <ds:schemaRef ds:uri="51cc6eff-2d75-4c80-ac8a-a2bb110d30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4EF7B3-EFF1-4A39-BBF7-F4D78826CA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H:\MF\Sekretariat\Templ.Poster Fachbeirat2002.pot</Template>
  <TotalTime>0</TotalTime>
  <Words>1204</Words>
  <Application>Microsoft Office PowerPoint</Application>
  <PresentationFormat>Custom</PresentationFormat>
  <Paragraphs>170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MT Condensed</vt:lpstr>
      <vt:lpstr>Arial MT Condensed Light</vt:lpstr>
      <vt:lpstr>Calibri</vt:lpstr>
      <vt:lpstr>Cambria Math</vt:lpstr>
      <vt:lpstr>Times New Roman</vt:lpstr>
      <vt:lpstr>Templ.Poster Fachbeirat2002</vt:lpstr>
      <vt:lpstr>PowerPoint Presentation</vt:lpstr>
    </vt:vector>
  </TitlesOfParts>
  <Company>Forschungszentrum Jülich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and Design of the Central Stack for the SMART Tokamak</dc:title>
  <dc:creator>jorsegfer@alum.us.es</dc:creator>
  <cp:lastModifiedBy>JORGE SEGADO FERNANDEZ</cp:lastModifiedBy>
  <cp:revision>612</cp:revision>
  <cp:lastPrinted>2015-02-04T08:52:44Z</cp:lastPrinted>
  <dcterms:created xsi:type="dcterms:W3CDTF">2002-06-19T12:46:57Z</dcterms:created>
  <dcterms:modified xsi:type="dcterms:W3CDTF">2022-10-25T11:16:40Z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0x010100073F6B2F7F85AB49A2A4D5EDD7B2A416</vt:lpwstr>
  </property>
</Properties>
</file>